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slideLayouts/slideLayout39.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46.xml" ContentType="application/vnd.openxmlformats-officedocument.presentationml.slideLayout+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53.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42.xml" ContentType="application/vnd.openxmlformats-officedocument.presentationml.slideLayout+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23.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Default Extension="xlsx" ContentType="application/vnd.openxmlformats-officedocument.spreadsheetml.sheet"/>
  <Override PartName="/ppt/slideMasters/slideMaster4.xml" ContentType="application/vnd.openxmlformats-officedocument.presentationml.slideMaster+xml"/>
  <Override PartName="/ppt/slides/slide9.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Default Extension="png" ContentType="image/png"/>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Default Extension="emf" ContentType="image/x-emf"/>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slideLayouts/slideLayout50.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55.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notesSlides/notesSlide19.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Layouts/slideLayout16.xml" ContentType="application/vnd.openxmlformats-officedocument.presentationml.slideLayout+xml"/>
  <Default Extension="jpeg" ContentType="image/jpeg"/>
  <Override PartName="/ppt/slideLayouts/slideLayout34.xml" ContentType="application/vnd.openxmlformats-officedocument.presentationml.slideLayout+xml"/>
  <Override PartName="/ppt/notesSlides/notesSlide37.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83" r:id="rId3"/>
    <p:sldMasterId id="2147483693" r:id="rId4"/>
  </p:sldMasterIdLst>
  <p:notesMasterIdLst>
    <p:notesMasterId r:id="rId47"/>
  </p:notesMasterIdLst>
  <p:sldIdLst>
    <p:sldId id="256" r:id="rId5"/>
    <p:sldId id="257" r:id="rId6"/>
    <p:sldId id="258" r:id="rId7"/>
    <p:sldId id="259" r:id="rId8"/>
    <p:sldId id="260" r:id="rId9"/>
    <p:sldId id="261" r:id="rId10"/>
    <p:sldId id="295" r:id="rId11"/>
    <p:sldId id="262" r:id="rId12"/>
    <p:sldId id="263" r:id="rId13"/>
    <p:sldId id="264" r:id="rId14"/>
    <p:sldId id="265" r:id="rId15"/>
    <p:sldId id="266" r:id="rId16"/>
    <p:sldId id="29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97"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41" autoAdjust="0"/>
    <p:restoredTop sz="94660"/>
  </p:normalViewPr>
  <p:slideViewPr>
    <p:cSldViewPr>
      <p:cViewPr varScale="1">
        <p:scale>
          <a:sx n="68" d="100"/>
          <a:sy n="68" d="100"/>
        </p:scale>
        <p:origin x="-1452" y="-96"/>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Office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style val="1"/>
  <c:chart>
    <c:autoTitleDeleted val="1"/>
    <c:view3D>
      <c:rotX val="30"/>
      <c:perspective val="30"/>
    </c:view3D>
    <c:plotArea>
      <c:layout/>
      <c:pie3DChart>
        <c:varyColors val="1"/>
        <c:ser>
          <c:idx val="0"/>
          <c:order val="0"/>
          <c:tx>
            <c:strRef>
              <c:f>Sheet1!$B$1</c:f>
              <c:strCache>
                <c:ptCount val="1"/>
                <c:pt idx="0">
                  <c:v>$255,000 - $360,000 out-of-pocket expenses</c:v>
                </c:pt>
              </c:strCache>
            </c:strRef>
          </c:tx>
          <c:dPt>
            <c:idx val="0"/>
            <c:spPr>
              <a:solidFill>
                <a:srgbClr val="858B89">
                  <a:alpha val="90000"/>
                </a:srgbClr>
              </a:solidFill>
            </c:spPr>
          </c:dPt>
          <c:dPt>
            <c:idx val="1"/>
            <c:spPr>
              <a:solidFill>
                <a:srgbClr val="124B7D">
                  <a:alpha val="93000"/>
                </a:srgbClr>
              </a:solidFill>
            </c:spPr>
          </c:dPt>
          <c:dPt>
            <c:idx val="2"/>
            <c:spPr>
              <a:solidFill>
                <a:srgbClr val="C3BB8A">
                  <a:alpha val="90000"/>
                </a:srgbClr>
              </a:solidFill>
            </c:spPr>
          </c:dPt>
          <c:cat>
            <c:strRef>
              <c:f>Sheet1!$A$2:$A$4</c:f>
              <c:strCache>
                <c:ptCount val="3"/>
                <c:pt idx="0">
                  <c:v>Medicare cost-sharing provisions</c:v>
                </c:pt>
                <c:pt idx="1">
                  <c:v>Premiums for Medicare Part B &amp; D</c:v>
                </c:pt>
                <c:pt idx="2">
                  <c:v>Out-of-pocket Prescription Drug Expenses</c:v>
                </c:pt>
              </c:strCache>
            </c:strRef>
          </c:cat>
          <c:val>
            <c:numRef>
              <c:f>Sheet1!$B$2:$B$4</c:f>
              <c:numCache>
                <c:formatCode>0%</c:formatCode>
                <c:ptCount val="3"/>
                <c:pt idx="0">
                  <c:v>0.45</c:v>
                </c:pt>
                <c:pt idx="1">
                  <c:v>0.32000000000000067</c:v>
                </c:pt>
                <c:pt idx="2">
                  <c:v>0.23</c:v>
                </c:pt>
              </c:numCache>
            </c:numRef>
          </c:val>
        </c:ser>
      </c:pie3DChart>
    </c:plotArea>
    <c:legend>
      <c:legendPos val="r"/>
      <c:layout>
        <c:manualLayout>
          <c:xMode val="edge"/>
          <c:yMode val="edge"/>
          <c:x val="0.64635064048138935"/>
          <c:y val="0.25167654060595501"/>
          <c:w val="0.3401053420617588"/>
          <c:h val="0.5627618441276615"/>
        </c:manualLayout>
      </c:layout>
    </c:legend>
    <c:plotVisOnly val="1"/>
    <c:dispBlanksAs val="zero"/>
  </c:chart>
  <c:txPr>
    <a:bodyPr/>
    <a:lstStyle/>
    <a:p>
      <a:pPr>
        <a:defRPr sz="1800"/>
      </a:pPr>
      <a:endParaRPr lang="en-US"/>
    </a:p>
  </c:txPr>
  <c:externalData r:id="rId1"/>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536107E-CEC2-4667-A065-425ABE356909}" type="datetimeFigureOut">
              <a:rPr lang="en-US" smtClean="0"/>
              <a:pPr/>
              <a:t>10/8/2014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DA16F7A-7390-4DF3-B0BE-534AFAC85A92}"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www.ebri.org/publications/notes/index.cfm?fa=notesDisp&amp;content_id=4291"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noFill/>
          <a:ln>
            <a:solidFill>
              <a:srgbClr val="000000"/>
            </a:solidFill>
            <a:miter lim="800000"/>
            <a:headEnd/>
            <a:tailEnd/>
          </a:ln>
        </p:spPr>
      </p:sp>
      <p:sp>
        <p:nvSpPr>
          <p:cNvPr id="4198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Hi my name is___________, your Nationwide Retirement Specialist. Thanks for joining me. Today we’re going to talk about all things 457 Deferred Compensation…</a:t>
            </a:r>
          </a:p>
        </p:txBody>
      </p:sp>
      <p:sp>
        <p:nvSpPr>
          <p:cNvPr id="4198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79A3FAA-959D-407A-8F8D-A3F9B2116AD6}" type="slidenum">
              <a:rPr lang="en-US"/>
              <a:pPr fontAlgn="base">
                <a:spcBef>
                  <a:spcPct val="0"/>
                </a:spcBef>
                <a:spcAft>
                  <a:spcPct val="0"/>
                </a:spcAft>
              </a:pPr>
              <a:t>2</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noFill/>
          <a:ln>
            <a:solidFill>
              <a:srgbClr val="000000"/>
            </a:solidFill>
            <a:miter lim="800000"/>
            <a:headEnd/>
            <a:tailEnd/>
          </a:ln>
        </p:spPr>
      </p:sp>
      <p:sp>
        <p:nvSpPr>
          <p:cNvPr id="1741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spcAft>
                <a:spcPts val="800"/>
              </a:spcAft>
            </a:pPr>
            <a:r>
              <a:rPr lang="en-US" smtClean="0">
                <a:latin typeface="Arial" charset="0"/>
              </a:rPr>
              <a:t>You may want to consider making Roth 457 contributions if you:</a:t>
            </a:r>
          </a:p>
          <a:p>
            <a:pPr>
              <a:spcBef>
                <a:spcPct val="0"/>
              </a:spcBef>
              <a:spcAft>
                <a:spcPts val="800"/>
              </a:spcAft>
            </a:pPr>
            <a:r>
              <a:rPr lang="en-US" smtClean="0">
                <a:latin typeface="Arial" charset="0"/>
              </a:rPr>
              <a:t>• Expect to be in a higher tax bracket upon retirement</a:t>
            </a:r>
          </a:p>
          <a:p>
            <a:pPr>
              <a:spcBef>
                <a:spcPct val="0"/>
              </a:spcBef>
              <a:spcAft>
                <a:spcPts val="800"/>
              </a:spcAft>
            </a:pPr>
            <a:r>
              <a:rPr lang="en-US" smtClean="0">
                <a:latin typeface="Arial" charset="0"/>
              </a:rPr>
              <a:t>• Want to take advantage of potentially tax-free withdrawals</a:t>
            </a:r>
          </a:p>
          <a:p>
            <a:pPr>
              <a:spcBef>
                <a:spcPct val="0"/>
              </a:spcBef>
              <a:spcAft>
                <a:spcPts val="800"/>
              </a:spcAft>
            </a:pPr>
            <a:r>
              <a:rPr lang="en-US" smtClean="0">
                <a:latin typeface="Arial" charset="0"/>
              </a:rPr>
              <a:t>• Are younger, with many working years ahead of you</a:t>
            </a:r>
          </a:p>
          <a:p>
            <a:pPr>
              <a:spcBef>
                <a:spcPct val="0"/>
              </a:spcBef>
              <a:spcAft>
                <a:spcPts val="800"/>
              </a:spcAft>
            </a:pPr>
            <a:r>
              <a:rPr lang="en-US" smtClean="0">
                <a:latin typeface="Arial" charset="0"/>
              </a:rPr>
              <a:t>• Are unable to contribute to a Roth IRA</a:t>
            </a:r>
          </a:p>
          <a:p>
            <a:pPr>
              <a:spcBef>
                <a:spcPct val="0"/>
              </a:spcBef>
              <a:spcAft>
                <a:spcPts val="800"/>
              </a:spcAft>
            </a:pPr>
            <a:r>
              <a:rPr lang="en-US" smtClean="0">
                <a:latin typeface="Arial" charset="0"/>
              </a:rPr>
              <a:t>It’s also a route to consider if you</a:t>
            </a:r>
            <a:r>
              <a:rPr lang="ja-JP" altLang="en-US" smtClean="0">
                <a:latin typeface="Arial" charset="0"/>
              </a:rPr>
              <a:t>’</a:t>
            </a:r>
            <a:r>
              <a:rPr lang="en-US" altLang="ja-JP" smtClean="0">
                <a:latin typeface="Arial" charset="0"/>
              </a:rPr>
              <a:t>re looking for an estate-planning tool that allows you to leave assets tax-free to your heirs.</a:t>
            </a:r>
          </a:p>
          <a:p>
            <a:pPr>
              <a:spcBef>
                <a:spcPct val="0"/>
              </a:spcBef>
              <a:spcAft>
                <a:spcPts val="800"/>
              </a:spcAft>
            </a:pPr>
            <a:r>
              <a:rPr lang="en-US" smtClean="0">
                <a:latin typeface="Arial" charset="0"/>
              </a:rPr>
              <a:t>Remember, federal income tax laws are complex and subject to change. The information in this educational module was based on current interpretations of the law and is not guaranteed. Neither Nationwide nor its representatives give legal or tax advice. Please consult your attorney or tax advisor for answers to specific questions. Information provided by Retirement Specialists is for educational purposes only and is not intended as investment advice.</a:t>
            </a:r>
          </a:p>
        </p:txBody>
      </p:sp>
      <p:sp>
        <p:nvSpPr>
          <p:cNvPr id="1741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8555C83-5789-42CA-AB8D-3F15E7014B48}" type="slidenum">
              <a:rPr lang="en-US"/>
              <a:pPr fontAlgn="base">
                <a:spcBef>
                  <a:spcPct val="0"/>
                </a:spcBef>
                <a:spcAft>
                  <a:spcPct val="0"/>
                </a:spcAft>
              </a:pPr>
              <a:t>12</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p:spPr>
      </p:sp>
      <p:sp>
        <p:nvSpPr>
          <p:cNvPr id="2457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smtClean="0"/>
              <a:t>Good morning/afternoon. My name is [Rep Name] and I’m a retirement specialist with Nationwide. </a:t>
            </a:r>
          </a:p>
          <a:p>
            <a:pPr eaLnBrk="1" hangingPunct="1"/>
            <a:endParaRPr lang="en-US" smtClean="0"/>
          </a:p>
          <a:p>
            <a:pPr eaLnBrk="1" hangingPunct="1"/>
            <a:r>
              <a:rPr lang="en-US" smtClean="0"/>
              <a:t>Today, I am here to talk with you about a service that’s available for your deferred compensation plan account.  It is Nationwide ProAccount. </a:t>
            </a:r>
          </a:p>
          <a:p>
            <a:pPr eaLnBrk="1" hangingPunct="1">
              <a:spcBef>
                <a:spcPct val="0"/>
              </a:spcBef>
            </a:pPr>
            <a:endParaRPr lang="en-US" smtClean="0"/>
          </a:p>
        </p:txBody>
      </p:sp>
      <p:sp>
        <p:nvSpPr>
          <p:cNvPr id="5" name="Footer Placeholder 4"/>
          <p:cNvSpPr>
            <a:spLocks noGrp="1"/>
          </p:cNvSpPr>
          <p:nvPr>
            <p:ph type="ftr" sz="quarter" idx="4"/>
          </p:nvPr>
        </p:nvSpPr>
        <p:spPr/>
        <p:txBody>
          <a:bodyPr/>
          <a:lstStyle/>
          <a:p>
            <a:pPr>
              <a:defRPr/>
            </a:pPr>
            <a:r>
              <a:rPr lang="en-US"/>
              <a:t>NRM-8950AO</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p:spPr>
      </p:sp>
      <p:sp>
        <p:nvSpPr>
          <p:cNvPr id="25603" name="Notes Placeholder 2"/>
          <p:cNvSpPr>
            <a:spLocks noGrp="1"/>
          </p:cNvSpPr>
          <p:nvPr>
            <p:ph type="body" idx="1"/>
          </p:nvPr>
        </p:nvSpPr>
        <p:spPr bwMode="auto">
          <a:noFill/>
        </p:spPr>
        <p:txBody>
          <a:bodyPr wrap="square" numCol="1" anchor="t" anchorCtr="0" compatLnSpc="1">
            <a:prstTxWarp prst="textNoShape">
              <a:avLst/>
            </a:prstTxWarp>
          </a:bodyPr>
          <a:lstStyle/>
          <a:p>
            <a:pPr marL="728284" lvl="1" indent="-279301"/>
            <a:r>
              <a:rPr lang="en-US" dirty="0" smtClean="0">
                <a:solidFill>
                  <a:srgbClr val="726351"/>
                </a:solidFill>
              </a:rPr>
              <a:t>Did you know?</a:t>
            </a:r>
          </a:p>
          <a:p>
            <a:pPr marL="728284" lvl="1" indent="-279301"/>
            <a:endParaRPr lang="en-US" dirty="0" smtClean="0">
              <a:solidFill>
                <a:srgbClr val="726351"/>
              </a:solidFill>
            </a:endParaRPr>
          </a:p>
          <a:p>
            <a:pPr marL="728284" lvl="1" indent="-279301">
              <a:buFontTx/>
              <a:buChar char="•"/>
            </a:pPr>
            <a:r>
              <a:rPr lang="en-US" dirty="0" smtClean="0">
                <a:solidFill>
                  <a:srgbClr val="726351"/>
                </a:solidFill>
              </a:rPr>
              <a:t>In 2011, half of American workers surveyed said they were not at all or not too confident about having enough money to live comfortably in their retirement years.</a:t>
            </a:r>
          </a:p>
          <a:p>
            <a:pPr marL="728284" lvl="1" indent="-279301"/>
            <a:r>
              <a:rPr lang="en-US" dirty="0" smtClean="0">
                <a:solidFill>
                  <a:srgbClr val="726351"/>
                </a:solidFill>
              </a:rPr>
              <a:t> </a:t>
            </a:r>
          </a:p>
          <a:p>
            <a:pPr marL="728284" lvl="1" indent="-279301">
              <a:buFontTx/>
              <a:buChar char="•"/>
            </a:pPr>
            <a:r>
              <a:rPr lang="en-US" dirty="0" smtClean="0">
                <a:solidFill>
                  <a:srgbClr val="726351"/>
                </a:solidFill>
              </a:rPr>
              <a:t>Participants often lack the knowledge, time or interest to take an active role in their retirement planning</a:t>
            </a:r>
          </a:p>
          <a:p>
            <a:pPr marL="728284" lvl="1" indent="-279301">
              <a:buFontTx/>
              <a:buChar char="•"/>
            </a:pPr>
            <a:endParaRPr lang="en-US" dirty="0" smtClean="0">
              <a:solidFill>
                <a:srgbClr val="726351"/>
              </a:solidFill>
            </a:endParaRPr>
          </a:p>
          <a:p>
            <a:pPr marL="728284" lvl="1" indent="-279301">
              <a:buFontTx/>
              <a:buChar char="•"/>
            </a:pPr>
            <a:r>
              <a:rPr lang="en-US" dirty="0" smtClean="0">
                <a:solidFill>
                  <a:srgbClr val="726351"/>
                </a:solidFill>
              </a:rPr>
              <a:t>The current economic climate and market fluctuations have created even greater uncertainty among participants striving to build a secure retirement </a:t>
            </a:r>
          </a:p>
          <a:p>
            <a:pPr eaLnBrk="1" hangingPunct="1">
              <a:spcBef>
                <a:spcPct val="0"/>
              </a:spcBef>
            </a:pPr>
            <a:endParaRPr lang="en-US" dirty="0" smtClean="0"/>
          </a:p>
        </p:txBody>
      </p:sp>
      <p:sp>
        <p:nvSpPr>
          <p:cNvPr id="5" name="Footer Placeholder 4"/>
          <p:cNvSpPr>
            <a:spLocks noGrp="1"/>
          </p:cNvSpPr>
          <p:nvPr>
            <p:ph type="ftr" sz="quarter" idx="4"/>
          </p:nvPr>
        </p:nvSpPr>
        <p:spPr/>
        <p:txBody>
          <a:bodyPr/>
          <a:lstStyle/>
          <a:p>
            <a:pPr>
              <a:defRPr/>
            </a:pPr>
            <a:r>
              <a:rPr lang="en-US"/>
              <a:t>NRM-8950AO</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Rot="1" noChangeAspect="1" noTextEdit="1"/>
          </p:cNvSpPr>
          <p:nvPr>
            <p:ph type="sldImg"/>
          </p:nvPr>
        </p:nvSpPr>
        <p:spPr bwMode="auto">
          <a:noFill/>
          <a:ln>
            <a:solidFill>
              <a:srgbClr val="000000"/>
            </a:solidFill>
            <a:miter lim="800000"/>
            <a:headEnd/>
            <a:tailEnd/>
          </a:ln>
        </p:spPr>
      </p:sp>
      <p:sp>
        <p:nvSpPr>
          <p:cNvPr id="26627" name="Rectangle 3"/>
          <p:cNvSpPr>
            <a:spLocks noGrp="1"/>
          </p:cNvSpPr>
          <p:nvPr>
            <p:ph type="body" idx="1"/>
          </p:nvPr>
        </p:nvSpPr>
        <p:spPr bwMode="auto">
          <a:noFill/>
        </p:spPr>
        <p:txBody>
          <a:bodyPr wrap="square" numCol="1" anchor="t" anchorCtr="0" compatLnSpc="1">
            <a:prstTxWarp prst="textNoShape">
              <a:avLst/>
            </a:prstTxWarp>
          </a:bodyPr>
          <a:lstStyle/>
          <a:p>
            <a:pPr lvl="1" eaLnBrk="1" hangingPunct="1"/>
            <a:r>
              <a:rPr lang="en-US" smtClean="0">
                <a:solidFill>
                  <a:srgbClr val="726351"/>
                </a:solidFill>
              </a:rPr>
              <a:t>We believe that investment management matters. </a:t>
            </a:r>
          </a:p>
          <a:p>
            <a:pPr lvl="1" eaLnBrk="1" hangingPunct="1"/>
            <a:endParaRPr lang="en-US" smtClean="0">
              <a:solidFill>
                <a:srgbClr val="726351"/>
              </a:solidFill>
            </a:endParaRPr>
          </a:p>
          <a:p>
            <a:pPr lvl="1" eaLnBrk="1" hangingPunct="1"/>
            <a:r>
              <a:rPr lang="en-US" smtClean="0">
                <a:solidFill>
                  <a:srgbClr val="726351"/>
                </a:solidFill>
              </a:rPr>
              <a:t>Studies have shown the participants who use professional investment help outperform those who do not.1 These participants experienced:</a:t>
            </a:r>
          </a:p>
          <a:p>
            <a:pPr lvl="2" eaLnBrk="1" hangingPunct="1">
              <a:buFontTx/>
              <a:buChar char="•"/>
            </a:pPr>
            <a:r>
              <a:rPr lang="en-US" smtClean="0">
                <a:solidFill>
                  <a:srgbClr val="726351"/>
                </a:solidFill>
              </a:rPr>
              <a:t>Higher returns with lower risks</a:t>
            </a:r>
          </a:p>
          <a:p>
            <a:pPr lvl="2" eaLnBrk="1" hangingPunct="1">
              <a:buFontTx/>
              <a:buChar char="•"/>
            </a:pPr>
            <a:r>
              <a:rPr lang="en-US" smtClean="0">
                <a:solidFill>
                  <a:srgbClr val="726351"/>
                </a:solidFill>
              </a:rPr>
              <a:t>Better account performance</a:t>
            </a:r>
          </a:p>
          <a:p>
            <a:pPr lvl="2" eaLnBrk="1" hangingPunct="1">
              <a:buFontTx/>
              <a:buChar char="•"/>
            </a:pPr>
            <a:endParaRPr lang="en-US" smtClean="0">
              <a:solidFill>
                <a:srgbClr val="726351"/>
              </a:solidFill>
            </a:endParaRPr>
          </a:p>
          <a:p>
            <a:pPr lvl="2" eaLnBrk="1" hangingPunct="1"/>
            <a:r>
              <a:rPr lang="en-US" smtClean="0">
                <a:solidFill>
                  <a:srgbClr val="726351"/>
                </a:solidFill>
              </a:rPr>
              <a:t>This study is the “”Help in Defined Contribution Plans: 2006 Through 2010” by Hewitt Associates.</a:t>
            </a:r>
          </a:p>
          <a:p>
            <a:pPr lvl="2" eaLnBrk="1" hangingPunct="1"/>
            <a:endParaRPr lang="en-US" smtClean="0">
              <a:solidFill>
                <a:srgbClr val="726351"/>
              </a:solidFill>
            </a:endParaRPr>
          </a:p>
          <a:p>
            <a:pPr lvl="1" eaLnBrk="1" hangingPunct="1"/>
            <a:r>
              <a:rPr lang="en-US" smtClean="0">
                <a:solidFill>
                  <a:srgbClr val="726351"/>
                </a:solidFill>
              </a:rPr>
              <a:t>Institutional investors outperform average investors, which was noted in the Dalbar, Inc. study “Quantitative Analysis of Investor Behavior 2010”</a:t>
            </a:r>
            <a:endParaRPr lang="en-US" smtClean="0"/>
          </a:p>
        </p:txBody>
      </p:sp>
      <p:sp>
        <p:nvSpPr>
          <p:cNvPr id="4" name="Footer Placeholder 3"/>
          <p:cNvSpPr>
            <a:spLocks noGrp="1"/>
          </p:cNvSpPr>
          <p:nvPr>
            <p:ph type="ftr" sz="quarter" idx="4"/>
          </p:nvPr>
        </p:nvSpPr>
        <p:spPr/>
        <p:txBody>
          <a:bodyPr/>
          <a:lstStyle/>
          <a:p>
            <a:pPr>
              <a:defRPr/>
            </a:pPr>
            <a:r>
              <a:rPr lang="en-US"/>
              <a:t>NRM-8950AO</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Rot="1" noChangeAspect="1" noTextEdit="1"/>
          </p:cNvSpPr>
          <p:nvPr>
            <p:ph type="sldImg"/>
          </p:nvPr>
        </p:nvSpPr>
        <p:spPr bwMode="auto">
          <a:noFill/>
          <a:ln>
            <a:solidFill>
              <a:srgbClr val="000000"/>
            </a:solidFill>
            <a:miter lim="800000"/>
            <a:headEnd/>
            <a:tailEnd/>
          </a:ln>
        </p:spPr>
      </p:sp>
      <p:sp>
        <p:nvSpPr>
          <p:cNvPr id="27651"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smtClean="0">
                <a:solidFill>
                  <a:srgbClr val="726351"/>
                </a:solidFill>
              </a:rPr>
              <a:t>Nationwide ProAccount® is a managed account program that:</a:t>
            </a:r>
          </a:p>
          <a:p>
            <a:pPr eaLnBrk="1" hangingPunct="1">
              <a:buFontTx/>
              <a:buChar char="•"/>
            </a:pPr>
            <a:r>
              <a:rPr lang="en-US" smtClean="0">
                <a:solidFill>
                  <a:srgbClr val="726351"/>
                </a:solidFill>
              </a:rPr>
              <a:t>Is sponsored by Nationwide Investment Advisors, LLC (NIA)</a:t>
            </a:r>
          </a:p>
          <a:p>
            <a:pPr eaLnBrk="1" hangingPunct="1">
              <a:buFontTx/>
              <a:buChar char="•"/>
            </a:pPr>
            <a:r>
              <a:rPr lang="en-US" smtClean="0">
                <a:solidFill>
                  <a:srgbClr val="726351"/>
                </a:solidFill>
              </a:rPr>
              <a:t>Offers participants individualized investment advice</a:t>
            </a:r>
          </a:p>
          <a:p>
            <a:pPr eaLnBrk="1" hangingPunct="1">
              <a:buFontTx/>
              <a:buChar char="•"/>
            </a:pPr>
            <a:r>
              <a:rPr lang="en-US" smtClean="0">
                <a:solidFill>
                  <a:srgbClr val="726351"/>
                </a:solidFill>
              </a:rPr>
              <a:t>Provides independent investment management decisions with an Independent Financial Expert (IFE)</a:t>
            </a:r>
          </a:p>
          <a:p>
            <a:pPr eaLnBrk="1" hangingPunct="1">
              <a:buFontTx/>
              <a:buChar char="•"/>
            </a:pPr>
            <a:r>
              <a:rPr lang="en-US" smtClean="0">
                <a:solidFill>
                  <a:srgbClr val="726351"/>
                </a:solidFill>
              </a:rPr>
              <a:t>Outsources the investment decisions to Wilshire Associates, Inc. (“Wilshire®”)</a:t>
            </a:r>
          </a:p>
          <a:p>
            <a:pPr eaLnBrk="1" hangingPunct="1">
              <a:buFontTx/>
              <a:buChar char="•"/>
            </a:pPr>
            <a:r>
              <a:rPr lang="en-US" smtClean="0">
                <a:solidFill>
                  <a:srgbClr val="726351"/>
                </a:solidFill>
              </a:rPr>
              <a:t>Is designed to comply with the Department of Labor’s December 2001 Advisory Opinion to SunAmerica (“SunAmerica Opinion”)</a:t>
            </a:r>
          </a:p>
          <a:p>
            <a:pPr eaLnBrk="1" hangingPunct="1">
              <a:buFontTx/>
              <a:buChar char="•"/>
            </a:pPr>
            <a:r>
              <a:rPr lang="en-US" smtClean="0">
                <a:solidFill>
                  <a:srgbClr val="726351"/>
                </a:solidFill>
              </a:rPr>
              <a:t>Acts in the best interest of the participants</a:t>
            </a:r>
          </a:p>
          <a:p>
            <a:pPr eaLnBrk="1" hangingPunct="1"/>
            <a:endParaRPr lang="en-US" smtClean="0"/>
          </a:p>
        </p:txBody>
      </p:sp>
      <p:sp>
        <p:nvSpPr>
          <p:cNvPr id="4" name="Footer Placeholder 3"/>
          <p:cNvSpPr>
            <a:spLocks noGrp="1"/>
          </p:cNvSpPr>
          <p:nvPr>
            <p:ph type="ftr" sz="quarter" idx="4"/>
          </p:nvPr>
        </p:nvSpPr>
        <p:spPr/>
        <p:txBody>
          <a:bodyPr/>
          <a:lstStyle/>
          <a:p>
            <a:pPr>
              <a:defRPr/>
            </a:pPr>
            <a:r>
              <a:rPr lang="en-US"/>
              <a:t>NRM-8950AO</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Rot="1" noChangeAspect="1" noTextEdit="1"/>
          </p:cNvSpPr>
          <p:nvPr>
            <p:ph type="sldImg"/>
          </p:nvPr>
        </p:nvSpPr>
        <p:spPr bwMode="auto">
          <a:noFill/>
          <a:ln>
            <a:solidFill>
              <a:srgbClr val="000000"/>
            </a:solidFill>
            <a:miter lim="800000"/>
            <a:headEnd/>
            <a:tailEnd/>
          </a:ln>
        </p:spPr>
      </p:sp>
      <p:sp>
        <p:nvSpPr>
          <p:cNvPr id="28675"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smtClean="0">
                <a:solidFill>
                  <a:srgbClr val="726351"/>
                </a:solidFill>
              </a:rPr>
              <a:t>Nationwide ProAccount is a “do it for me” choice for public sector retirement plan participants who prefer the convenience of having their accounts managed by professionals. It also helps those who do not have the time or financial expertise to do it themselves. </a:t>
            </a:r>
          </a:p>
          <a:p>
            <a:pPr eaLnBrk="1" hangingPunct="1"/>
            <a:endParaRPr lang="en-US" smtClean="0">
              <a:solidFill>
                <a:srgbClr val="726351"/>
              </a:solidFill>
            </a:endParaRPr>
          </a:p>
          <a:p>
            <a:pPr eaLnBrk="1" hangingPunct="1"/>
            <a:r>
              <a:rPr lang="en-US" smtClean="0">
                <a:solidFill>
                  <a:srgbClr val="726351"/>
                </a:solidFill>
              </a:rPr>
              <a:t>Based on a participant’s personal profile, age and risk tolerance, Nationwide ProAccount offers investment portfolios that seek </a:t>
            </a:r>
            <a:br>
              <a:rPr lang="en-US" smtClean="0">
                <a:solidFill>
                  <a:srgbClr val="726351"/>
                </a:solidFill>
              </a:rPr>
            </a:br>
            <a:r>
              <a:rPr lang="en-US" smtClean="0">
                <a:solidFill>
                  <a:srgbClr val="726351"/>
                </a:solidFill>
              </a:rPr>
              <a:t>to enhance diversification, increase returns and control risk.</a:t>
            </a:r>
          </a:p>
          <a:p>
            <a:pPr eaLnBrk="1" hangingPunct="1"/>
            <a:endParaRPr lang="en-US" smtClean="0"/>
          </a:p>
        </p:txBody>
      </p:sp>
      <p:sp>
        <p:nvSpPr>
          <p:cNvPr id="4" name="Footer Placeholder 3"/>
          <p:cNvSpPr>
            <a:spLocks noGrp="1"/>
          </p:cNvSpPr>
          <p:nvPr>
            <p:ph type="ftr" sz="quarter" idx="4"/>
          </p:nvPr>
        </p:nvSpPr>
        <p:spPr/>
        <p:txBody>
          <a:bodyPr/>
          <a:lstStyle/>
          <a:p>
            <a:pPr>
              <a:defRPr/>
            </a:pPr>
            <a:r>
              <a:rPr lang="en-US"/>
              <a:t>NRM-8950AO</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Rot="1" noChangeAspect="1" noTextEdit="1"/>
          </p:cNvSpPr>
          <p:nvPr>
            <p:ph type="sldImg"/>
          </p:nvPr>
        </p:nvSpPr>
        <p:spPr bwMode="auto">
          <a:noFill/>
          <a:ln>
            <a:solidFill>
              <a:srgbClr val="000000"/>
            </a:solidFill>
            <a:miter lim="800000"/>
            <a:headEnd/>
            <a:tailEnd/>
          </a:ln>
        </p:spPr>
      </p:sp>
      <p:sp>
        <p:nvSpPr>
          <p:cNvPr id="29699" name="Rectangle 3"/>
          <p:cNvSpPr>
            <a:spLocks noGrp="1"/>
          </p:cNvSpPr>
          <p:nvPr>
            <p:ph type="body" idx="1"/>
          </p:nvPr>
        </p:nvSpPr>
        <p:spPr bwMode="auto">
          <a:noFill/>
        </p:spPr>
        <p:txBody>
          <a:bodyPr wrap="square" numCol="1" anchor="t" anchorCtr="0" compatLnSpc="1">
            <a:prstTxWarp prst="textNoShape">
              <a:avLst/>
            </a:prstTxWarp>
          </a:bodyPr>
          <a:lstStyle/>
          <a:p>
            <a:pPr>
              <a:lnSpc>
                <a:spcPts val="1963"/>
              </a:lnSpc>
              <a:spcBef>
                <a:spcPct val="0"/>
              </a:spcBef>
              <a:spcAft>
                <a:spcPts val="1466"/>
              </a:spcAft>
            </a:pPr>
            <a:r>
              <a:rPr lang="en-US" dirty="0" smtClean="0">
                <a:solidFill>
                  <a:srgbClr val="726351"/>
                </a:solidFill>
              </a:rPr>
              <a:t>Nationwide Investment Advisors (NIA) is the investment advisor for Nationwide </a:t>
            </a:r>
            <a:r>
              <a:rPr lang="en-US" dirty="0" err="1" smtClean="0">
                <a:solidFill>
                  <a:srgbClr val="726351"/>
                </a:solidFill>
              </a:rPr>
              <a:t>ProAccount</a:t>
            </a:r>
            <a:r>
              <a:rPr lang="en-US" dirty="0" smtClean="0">
                <a:solidFill>
                  <a:srgbClr val="726351"/>
                </a:solidFill>
              </a:rPr>
              <a:t> and employs Wilshire Associates Incorporated as the Independent Financial Expert for the program.</a:t>
            </a:r>
          </a:p>
          <a:p>
            <a:pPr eaLnBrk="1" hangingPunct="1"/>
            <a:endParaRPr lang="en-US" dirty="0" smtClean="0"/>
          </a:p>
        </p:txBody>
      </p:sp>
      <p:sp>
        <p:nvSpPr>
          <p:cNvPr id="4" name="Footer Placeholder 3"/>
          <p:cNvSpPr>
            <a:spLocks noGrp="1"/>
          </p:cNvSpPr>
          <p:nvPr>
            <p:ph type="ftr" sz="quarter" idx="4"/>
          </p:nvPr>
        </p:nvSpPr>
        <p:spPr/>
        <p:txBody>
          <a:bodyPr/>
          <a:lstStyle/>
          <a:p>
            <a:pPr>
              <a:defRPr/>
            </a:pPr>
            <a:r>
              <a:rPr lang="en-US"/>
              <a:t>NRM-8950AO</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Rot="1" noChangeAspect="1" noTextEdit="1"/>
          </p:cNvSpPr>
          <p:nvPr>
            <p:ph type="sldImg"/>
          </p:nvPr>
        </p:nvSpPr>
        <p:spPr bwMode="auto">
          <a:noFill/>
          <a:ln>
            <a:solidFill>
              <a:srgbClr val="000000"/>
            </a:solidFill>
            <a:miter lim="800000"/>
            <a:headEnd/>
            <a:tailEnd/>
          </a:ln>
        </p:spPr>
      </p:sp>
      <p:sp>
        <p:nvSpPr>
          <p:cNvPr id="30723"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smtClean="0">
                <a:solidFill>
                  <a:srgbClr val="726351"/>
                </a:solidFill>
              </a:rPr>
              <a:t>Who is NIA?  </a:t>
            </a:r>
          </a:p>
          <a:p>
            <a:pPr eaLnBrk="1" hangingPunct="1">
              <a:buFontTx/>
              <a:buChar char="•"/>
            </a:pPr>
            <a:r>
              <a:rPr lang="en-US" smtClean="0">
                <a:solidFill>
                  <a:srgbClr val="726351"/>
                </a:solidFill>
              </a:rPr>
              <a:t>NIA is a registered investment advisor with the Securities and Exchange Commission and a wholly owned subsidiary of Nationwide Life Insurance Company. </a:t>
            </a:r>
          </a:p>
          <a:p>
            <a:pPr eaLnBrk="1" hangingPunct="1">
              <a:buFontTx/>
              <a:buChar char="•"/>
            </a:pPr>
            <a:r>
              <a:rPr lang="en-US" smtClean="0">
                <a:solidFill>
                  <a:srgbClr val="726351"/>
                </a:solidFill>
              </a:rPr>
              <a:t>NIA is an affiliate of Nationwide Retirement Solutions and an advisor to $2.4 billion in assets as of 12/31/11.</a:t>
            </a:r>
          </a:p>
          <a:p>
            <a:pPr eaLnBrk="1" hangingPunct="1">
              <a:buFontTx/>
              <a:buChar char="•"/>
            </a:pPr>
            <a:r>
              <a:rPr lang="en-US" smtClean="0">
                <a:solidFill>
                  <a:srgbClr val="726351"/>
                </a:solidFill>
              </a:rPr>
              <a:t>NIA serves as the fiduciary for the investment decisions made with the assets in the program, providing due diligence and monitoring services that support the plan sponsor’s efforts to fulfill fiduciary responsibility. </a:t>
            </a:r>
          </a:p>
          <a:p>
            <a:pPr eaLnBrk="1" hangingPunct="1"/>
            <a:endParaRPr lang="en-US" smtClean="0"/>
          </a:p>
        </p:txBody>
      </p:sp>
      <p:sp>
        <p:nvSpPr>
          <p:cNvPr id="4" name="Footer Placeholder 3"/>
          <p:cNvSpPr>
            <a:spLocks noGrp="1"/>
          </p:cNvSpPr>
          <p:nvPr>
            <p:ph type="ftr" sz="quarter" idx="4"/>
          </p:nvPr>
        </p:nvSpPr>
        <p:spPr/>
        <p:txBody>
          <a:bodyPr/>
          <a:lstStyle/>
          <a:p>
            <a:pPr>
              <a:defRPr/>
            </a:pPr>
            <a:r>
              <a:rPr lang="en-US"/>
              <a:t>NRM-8950AO</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Rot="1" noChangeAspect="1" noTextEdit="1"/>
          </p:cNvSpPr>
          <p:nvPr>
            <p:ph type="sldImg"/>
          </p:nvPr>
        </p:nvSpPr>
        <p:spPr bwMode="auto">
          <a:noFill/>
          <a:ln>
            <a:solidFill>
              <a:srgbClr val="000000"/>
            </a:solidFill>
            <a:miter lim="800000"/>
            <a:headEnd/>
            <a:tailEnd/>
          </a:ln>
        </p:spPr>
      </p:sp>
      <p:sp>
        <p:nvSpPr>
          <p:cNvPr id="31747"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smtClean="0"/>
              <a:t>NIA:</a:t>
            </a:r>
          </a:p>
          <a:p>
            <a:pPr eaLnBrk="1" hangingPunct="1">
              <a:buFontTx/>
              <a:buChar char="•"/>
            </a:pPr>
            <a:r>
              <a:rPr lang="en-US" smtClean="0">
                <a:solidFill>
                  <a:srgbClr val="726351"/>
                </a:solidFill>
              </a:rPr>
              <a:t>Acts in a fiduciary capacity</a:t>
            </a:r>
          </a:p>
          <a:p>
            <a:pPr eaLnBrk="1" hangingPunct="1">
              <a:buFontTx/>
              <a:buChar char="•"/>
            </a:pPr>
            <a:r>
              <a:rPr lang="en-US" smtClean="0">
                <a:solidFill>
                  <a:srgbClr val="726351"/>
                </a:solidFill>
              </a:rPr>
              <a:t>Implements recommendations of the Independent Financial Expert (Wilshire)</a:t>
            </a:r>
          </a:p>
          <a:p>
            <a:pPr eaLnBrk="1" hangingPunct="1">
              <a:buFontTx/>
              <a:buChar char="•"/>
            </a:pPr>
            <a:r>
              <a:rPr lang="en-US" smtClean="0">
                <a:solidFill>
                  <a:srgbClr val="726351"/>
                </a:solidFill>
              </a:rPr>
              <a:t>Provides statement, annual communication and ongoing support to participants</a:t>
            </a:r>
          </a:p>
          <a:p>
            <a:pPr eaLnBrk="1" hangingPunct="1"/>
            <a:r>
              <a:rPr lang="en-US" smtClean="0"/>
              <a:t> In addition, NIA:</a:t>
            </a:r>
          </a:p>
          <a:p>
            <a:pPr eaLnBrk="1" hangingPunct="1">
              <a:buFontTx/>
              <a:buChar char="•"/>
            </a:pPr>
            <a:r>
              <a:rPr lang="en-US" smtClean="0"/>
              <a:t>Oversees Wilshire</a:t>
            </a:r>
          </a:p>
          <a:p>
            <a:pPr eaLnBrk="1" hangingPunct="1">
              <a:buFontTx/>
              <a:buChar char="•"/>
            </a:pPr>
            <a:r>
              <a:rPr lang="en-US" smtClean="0"/>
              <a:t>Adjusts portfolios according to Wilshire’s instructions</a:t>
            </a:r>
          </a:p>
          <a:p>
            <a:pPr eaLnBrk="1" hangingPunct="1">
              <a:buFontTx/>
              <a:buChar char="•"/>
            </a:pPr>
            <a:r>
              <a:rPr lang="en-US" smtClean="0"/>
              <a:t>Monitors investment performance on a continual basis</a:t>
            </a:r>
          </a:p>
          <a:p>
            <a:pPr eaLnBrk="1" hangingPunct="1">
              <a:buFontTx/>
              <a:buChar char="•"/>
            </a:pPr>
            <a:r>
              <a:rPr lang="en-US" smtClean="0"/>
              <a:t>Provides periodic communications and support</a:t>
            </a:r>
          </a:p>
          <a:p>
            <a:pPr eaLnBrk="1" hangingPunct="1"/>
            <a:endParaRPr lang="en-US" smtClean="0"/>
          </a:p>
        </p:txBody>
      </p:sp>
      <p:sp>
        <p:nvSpPr>
          <p:cNvPr id="4" name="Footer Placeholder 3"/>
          <p:cNvSpPr>
            <a:spLocks noGrp="1"/>
          </p:cNvSpPr>
          <p:nvPr>
            <p:ph type="ftr" sz="quarter" idx="4"/>
          </p:nvPr>
        </p:nvSpPr>
        <p:spPr/>
        <p:txBody>
          <a:bodyPr/>
          <a:lstStyle/>
          <a:p>
            <a:pPr>
              <a:defRPr/>
            </a:pPr>
            <a:r>
              <a:rPr lang="en-US"/>
              <a:t>NRM-8950AO</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a:bodyPr>
          <a:lstStyle/>
          <a:p>
            <a:pPr eaLnBrk="1" hangingPunct="1">
              <a:defRPr/>
            </a:pPr>
            <a:r>
              <a:rPr lang="en-US" dirty="0" smtClean="0"/>
              <a:t>Who is Wilshire?</a:t>
            </a:r>
          </a:p>
          <a:p>
            <a:pPr eaLnBrk="1" hangingPunct="1">
              <a:defRPr/>
            </a:pPr>
            <a:endParaRPr lang="en-US" dirty="0" smtClean="0"/>
          </a:p>
          <a:p>
            <a:pPr marL="280372" indent="-280372">
              <a:lnSpc>
                <a:spcPts val="1963"/>
              </a:lnSpc>
              <a:spcAft>
                <a:spcPts val="1472"/>
              </a:spcAft>
              <a:buFont typeface="Arial" charset="0"/>
              <a:buChar char="•"/>
              <a:defRPr/>
            </a:pPr>
            <a:r>
              <a:rPr lang="en-US" dirty="0" smtClean="0">
                <a:solidFill>
                  <a:srgbClr val="726351"/>
                </a:solidFill>
                <a:cs typeface="Arial" charset="0"/>
              </a:rPr>
              <a:t>Wilshire was founded in 1972 with assets under management of over $71 billion as of 12/31/10.  </a:t>
            </a:r>
          </a:p>
          <a:p>
            <a:pPr marL="280372" indent="-280372">
              <a:lnSpc>
                <a:spcPts val="1963"/>
              </a:lnSpc>
              <a:spcAft>
                <a:spcPts val="1472"/>
              </a:spcAft>
              <a:buFont typeface="Arial" charset="0"/>
              <a:buChar char="•"/>
              <a:defRPr/>
            </a:pPr>
            <a:r>
              <a:rPr lang="en-US" dirty="0" smtClean="0">
                <a:solidFill>
                  <a:srgbClr val="726351"/>
                </a:solidFill>
                <a:cs typeface="Arial" charset="0"/>
              </a:rPr>
              <a:t>They are a leading provider of investment products and services to more than 600 organizations in numerous countries, representing combined assets of approximately $6 trillion as of 12/31/09.</a:t>
            </a:r>
            <a:r>
              <a:rPr lang="en-US" baseline="30000" dirty="0" smtClean="0">
                <a:solidFill>
                  <a:srgbClr val="726351"/>
                </a:solidFill>
                <a:cs typeface="Arial" charset="0"/>
              </a:rPr>
              <a:t>1</a:t>
            </a:r>
          </a:p>
          <a:p>
            <a:pPr marL="280372" indent="-280372">
              <a:lnSpc>
                <a:spcPts val="1963"/>
              </a:lnSpc>
              <a:spcAft>
                <a:spcPts val="1472"/>
              </a:spcAft>
              <a:buFont typeface="Arial" charset="0"/>
              <a:buChar char="•"/>
              <a:defRPr/>
            </a:pPr>
            <a:r>
              <a:rPr lang="en-US" dirty="0" smtClean="0">
                <a:solidFill>
                  <a:srgbClr val="726351"/>
                </a:solidFill>
                <a:cs typeface="Arial" charset="0"/>
              </a:rPr>
              <a:t>Professionals in the field of asset allocation, investment manager selection and evaluation, catering to the institutional marketplace. </a:t>
            </a:r>
          </a:p>
          <a:p>
            <a:pPr marL="280372" indent="-280372">
              <a:lnSpc>
                <a:spcPts val="1963"/>
              </a:lnSpc>
              <a:spcAft>
                <a:spcPts val="1472"/>
              </a:spcAft>
              <a:buFont typeface="Arial" charset="0"/>
              <a:buChar char="•"/>
              <a:defRPr/>
            </a:pPr>
            <a:r>
              <a:rPr lang="en-US" dirty="0" smtClean="0">
                <a:solidFill>
                  <a:srgbClr val="726351"/>
                </a:solidFill>
                <a:cs typeface="Arial" charset="0"/>
              </a:rPr>
              <a:t>And the developer of the Wilshire 5000 Total Market </a:t>
            </a:r>
            <a:r>
              <a:rPr lang="en-US" dirty="0" err="1" smtClean="0">
                <a:solidFill>
                  <a:srgbClr val="726351"/>
                </a:solidFill>
                <a:cs typeface="Arial" charset="0"/>
              </a:rPr>
              <a:t>Index</a:t>
            </a:r>
            <a:r>
              <a:rPr lang="en-US" baseline="30000" dirty="0" err="1" smtClean="0">
                <a:solidFill>
                  <a:srgbClr val="726351"/>
                </a:solidFill>
                <a:cs typeface="Arial" charset="0"/>
              </a:rPr>
              <a:t>SM</a:t>
            </a:r>
            <a:r>
              <a:rPr lang="en-US" dirty="0" smtClean="0">
                <a:solidFill>
                  <a:srgbClr val="726351"/>
                </a:solidFill>
                <a:cs typeface="Arial" charset="0"/>
              </a:rPr>
              <a:t>, the first comprehensive U.S. stock index.</a:t>
            </a:r>
          </a:p>
          <a:p>
            <a:pPr eaLnBrk="1" hangingPunct="1">
              <a:defRPr/>
            </a:pPr>
            <a:endParaRPr lang="en-US" dirty="0"/>
          </a:p>
        </p:txBody>
      </p:sp>
      <p:sp>
        <p:nvSpPr>
          <p:cNvPr id="5" name="Footer Placeholder 4"/>
          <p:cNvSpPr>
            <a:spLocks noGrp="1"/>
          </p:cNvSpPr>
          <p:nvPr>
            <p:ph type="ftr" sz="quarter" idx="4"/>
          </p:nvPr>
        </p:nvSpPr>
        <p:spPr/>
        <p:txBody>
          <a:bodyPr/>
          <a:lstStyle/>
          <a:p>
            <a:pPr>
              <a:defRPr/>
            </a:pPr>
            <a:r>
              <a:rPr lang="en-US"/>
              <a:t>NRM-8950AO</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noFill/>
          <a:ln>
            <a:solidFill>
              <a:srgbClr val="000000"/>
            </a:solidFill>
            <a:miter lim="800000"/>
            <a:headEnd/>
            <a:tailEnd/>
          </a:ln>
        </p:spPr>
      </p:sp>
      <p:sp>
        <p:nvSpPr>
          <p:cNvPr id="4301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It may seem like retirement is far away, but now is the time to plan for your future, or make progress on the plan you already have in place. For those of you who aren’t already saving for retirement, the time to get started is now.</a:t>
            </a:r>
          </a:p>
          <a:p>
            <a:pPr>
              <a:spcBef>
                <a:spcPct val="0"/>
              </a:spcBef>
            </a:pPr>
            <a:r>
              <a:rPr lang="en-US" smtClean="0"/>
              <a:t> </a:t>
            </a:r>
          </a:p>
          <a:p>
            <a:pPr>
              <a:spcBef>
                <a:spcPct val="0"/>
              </a:spcBef>
            </a:pPr>
            <a:r>
              <a:rPr lang="en-US" smtClean="0"/>
              <a:t>Why? Because according to the 2010 National Retirement Risk Index, 65% of households are “at risk” of not having enough money to maintain their living standards in retirement. For most Americans, pension and Social Security benefits will simply not provide enough retirement income. On average, a public pension will provide only about 50% of your current income after 25 years of service. And, most industry professionals say you’ll need about 70% to 90% of your current income just to maintain your standard of living in retirement. But when you factor in inflation and increases in medical costs, some experts say you may need as much as 126% of your final pay.</a:t>
            </a:r>
          </a:p>
          <a:p>
            <a:pPr>
              <a:spcBef>
                <a:spcPct val="0"/>
              </a:spcBef>
            </a:pPr>
            <a:r>
              <a:rPr lang="en-US" smtClean="0"/>
              <a:t> </a:t>
            </a:r>
          </a:p>
          <a:p>
            <a:pPr>
              <a:spcBef>
                <a:spcPct val="0"/>
              </a:spcBef>
            </a:pPr>
            <a:r>
              <a:rPr lang="en-US" smtClean="0"/>
              <a:t>So how will you bridge your retirement income gap? With social security in a precarious position, it seems that having supplemental retirement savings is more than a “nice-to-have” — it’s a necessity. </a:t>
            </a:r>
          </a:p>
          <a:p>
            <a:pPr>
              <a:spcBef>
                <a:spcPct val="0"/>
              </a:spcBef>
            </a:pPr>
            <a:endParaRPr lang="en-US" smtClean="0"/>
          </a:p>
        </p:txBody>
      </p:sp>
      <p:sp>
        <p:nvSpPr>
          <p:cNvPr id="4301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E8F3E09-8AB2-4920-AE9F-65C980231DB0}" type="slidenum">
              <a:rPr lang="en-US"/>
              <a:pPr fontAlgn="base">
                <a:spcBef>
                  <a:spcPct val="0"/>
                </a:spcBef>
                <a:spcAft>
                  <a:spcPct val="0"/>
                </a:spcAft>
              </a:pPr>
              <a:t>3</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a:bodyPr>
          <a:lstStyle/>
          <a:p>
            <a:pPr eaLnBrk="1" hangingPunct="1">
              <a:defRPr/>
            </a:pPr>
            <a:r>
              <a:rPr lang="en-US" dirty="0" smtClean="0"/>
              <a:t>What does Wilshire do?</a:t>
            </a:r>
          </a:p>
          <a:p>
            <a:pPr marL="448597" indent="-179128">
              <a:lnSpc>
                <a:spcPts val="1963"/>
              </a:lnSpc>
              <a:spcAft>
                <a:spcPts val="1472"/>
              </a:spcAft>
              <a:buFont typeface="Arial" charset="0"/>
              <a:buChar char="•"/>
              <a:defRPr/>
            </a:pPr>
            <a:r>
              <a:rPr lang="en-US" dirty="0" smtClean="0">
                <a:solidFill>
                  <a:srgbClr val="726351"/>
                </a:solidFill>
                <a:cs typeface="Arial" charset="0"/>
              </a:rPr>
              <a:t>Provides independent investment management assuring no conflict of interest</a:t>
            </a:r>
          </a:p>
          <a:p>
            <a:pPr marL="448597" indent="-179128">
              <a:lnSpc>
                <a:spcPts val="1963"/>
              </a:lnSpc>
              <a:spcAft>
                <a:spcPts val="1472"/>
              </a:spcAft>
              <a:buFont typeface="Arial" charset="0"/>
              <a:buChar char="•"/>
              <a:defRPr/>
            </a:pPr>
            <a:r>
              <a:rPr lang="en-US" dirty="0" smtClean="0">
                <a:solidFill>
                  <a:srgbClr val="726351"/>
                </a:solidFill>
                <a:cs typeface="Arial" charset="0"/>
              </a:rPr>
              <a:t>Researches investment strategies and asset classes</a:t>
            </a:r>
          </a:p>
          <a:p>
            <a:pPr marL="448597" indent="-179128">
              <a:lnSpc>
                <a:spcPts val="1963"/>
              </a:lnSpc>
              <a:spcAft>
                <a:spcPts val="1472"/>
              </a:spcAft>
              <a:buFont typeface="Arial" charset="0"/>
              <a:buChar char="•"/>
              <a:defRPr/>
            </a:pPr>
            <a:r>
              <a:rPr lang="en-US" dirty="0" smtClean="0">
                <a:solidFill>
                  <a:srgbClr val="726351"/>
                </a:solidFill>
                <a:cs typeface="Arial" charset="0"/>
              </a:rPr>
              <a:t>Builds the asset allocations for the portfolios</a:t>
            </a:r>
          </a:p>
          <a:p>
            <a:pPr marL="448597" indent="-179128">
              <a:lnSpc>
                <a:spcPts val="1963"/>
              </a:lnSpc>
              <a:spcAft>
                <a:spcPts val="1472"/>
              </a:spcAft>
              <a:buFont typeface="Arial" charset="0"/>
              <a:buChar char="•"/>
              <a:defRPr/>
            </a:pPr>
            <a:r>
              <a:rPr lang="en-US" dirty="0" smtClean="0">
                <a:solidFill>
                  <a:srgbClr val="726351"/>
                </a:solidFill>
                <a:cs typeface="Arial" charset="0"/>
              </a:rPr>
              <a:t>Selects the specific investments for the portfolios</a:t>
            </a:r>
          </a:p>
          <a:p>
            <a:pPr marL="448597" indent="-179128">
              <a:lnSpc>
                <a:spcPts val="1963"/>
              </a:lnSpc>
              <a:spcAft>
                <a:spcPts val="1472"/>
              </a:spcAft>
              <a:buFont typeface="Arial" charset="0"/>
              <a:buChar char="•"/>
              <a:defRPr/>
            </a:pPr>
            <a:r>
              <a:rPr lang="en-US" dirty="0" smtClean="0">
                <a:solidFill>
                  <a:srgbClr val="726351"/>
                </a:solidFill>
                <a:cs typeface="Arial" charset="0"/>
              </a:rPr>
              <a:t>Changes the funds and allocations in the portfolios to help keep in line with time horizon and market changes</a:t>
            </a:r>
          </a:p>
          <a:p>
            <a:pPr eaLnBrk="1" hangingPunct="1">
              <a:defRPr/>
            </a:pPr>
            <a:endParaRPr lang="en-US" dirty="0"/>
          </a:p>
        </p:txBody>
      </p:sp>
      <p:sp>
        <p:nvSpPr>
          <p:cNvPr id="5" name="Footer Placeholder 4"/>
          <p:cNvSpPr>
            <a:spLocks noGrp="1"/>
          </p:cNvSpPr>
          <p:nvPr>
            <p:ph type="ftr" sz="quarter" idx="4"/>
          </p:nvPr>
        </p:nvSpPr>
        <p:spPr/>
        <p:txBody>
          <a:bodyPr/>
          <a:lstStyle/>
          <a:p>
            <a:pPr>
              <a:defRPr/>
            </a:pPr>
            <a:r>
              <a:rPr lang="en-US"/>
              <a:t>NRM-8950AO</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a:bodyPr>
          <a:lstStyle/>
          <a:p>
            <a:pPr eaLnBrk="1" hangingPunct="1">
              <a:defRPr/>
            </a:pPr>
            <a:r>
              <a:rPr lang="en-US" dirty="0" smtClean="0"/>
              <a:t>Here’s how Nationwide </a:t>
            </a:r>
            <a:r>
              <a:rPr lang="en-US" dirty="0" err="1" smtClean="0"/>
              <a:t>ProAccount</a:t>
            </a:r>
            <a:r>
              <a:rPr lang="en-US" dirty="0" smtClean="0"/>
              <a:t> works:</a:t>
            </a:r>
          </a:p>
          <a:p>
            <a:pPr marL="448597" indent="-179128">
              <a:lnSpc>
                <a:spcPts val="1963"/>
              </a:lnSpc>
              <a:spcAft>
                <a:spcPts val="1472"/>
              </a:spcAft>
              <a:buFont typeface="Arial" charset="0"/>
              <a:buChar char="•"/>
              <a:defRPr/>
            </a:pPr>
            <a:r>
              <a:rPr lang="en-US" dirty="0" smtClean="0">
                <a:solidFill>
                  <a:srgbClr val="726351"/>
                </a:solidFill>
                <a:cs typeface="Arial" charset="0"/>
              </a:rPr>
              <a:t>Employees complete a questionnaire that helps identify their retirement objectives and risk tolerance</a:t>
            </a:r>
          </a:p>
          <a:p>
            <a:pPr marL="448597" indent="-179128">
              <a:lnSpc>
                <a:spcPts val="1963"/>
              </a:lnSpc>
              <a:spcAft>
                <a:spcPts val="1472"/>
              </a:spcAft>
              <a:buFont typeface="Arial" charset="0"/>
              <a:buChar char="•"/>
              <a:defRPr/>
            </a:pPr>
            <a:r>
              <a:rPr lang="en-US" dirty="0" smtClean="0">
                <a:solidFill>
                  <a:srgbClr val="726351"/>
                </a:solidFill>
                <a:cs typeface="Arial" charset="0"/>
              </a:rPr>
              <a:t>An investment portfolio is implemented, based on the information and the employee’s age</a:t>
            </a:r>
          </a:p>
          <a:p>
            <a:pPr marL="448597" indent="-179128">
              <a:lnSpc>
                <a:spcPts val="1963"/>
              </a:lnSpc>
              <a:spcAft>
                <a:spcPts val="1472"/>
              </a:spcAft>
              <a:buFont typeface="Arial" charset="0"/>
              <a:buChar char="•"/>
              <a:defRPr/>
            </a:pPr>
            <a:r>
              <a:rPr lang="en-US" dirty="0" smtClean="0">
                <a:solidFill>
                  <a:srgbClr val="726351"/>
                </a:solidFill>
                <a:cs typeface="Arial" charset="0"/>
              </a:rPr>
              <a:t>Portfolios are managed, with adjustments made as conditions change</a:t>
            </a:r>
          </a:p>
          <a:p>
            <a:pPr marL="448597" indent="-179128">
              <a:lnSpc>
                <a:spcPts val="1963"/>
              </a:lnSpc>
              <a:spcAft>
                <a:spcPts val="1472"/>
              </a:spcAft>
              <a:buFont typeface="Arial" charset="0"/>
              <a:buChar char="•"/>
              <a:defRPr/>
            </a:pPr>
            <a:r>
              <a:rPr lang="en-US" dirty="0" smtClean="0">
                <a:solidFill>
                  <a:srgbClr val="726351"/>
                </a:solidFill>
                <a:cs typeface="Arial" charset="0"/>
              </a:rPr>
              <a:t>Regular communications are provided, including an annual review</a:t>
            </a:r>
          </a:p>
          <a:p>
            <a:pPr eaLnBrk="1" hangingPunct="1">
              <a:defRPr/>
            </a:pPr>
            <a:endParaRPr lang="en-US" dirty="0"/>
          </a:p>
        </p:txBody>
      </p:sp>
      <p:sp>
        <p:nvSpPr>
          <p:cNvPr id="5" name="Footer Placeholder 4"/>
          <p:cNvSpPr>
            <a:spLocks noGrp="1"/>
          </p:cNvSpPr>
          <p:nvPr>
            <p:ph type="ftr" sz="quarter" idx="4"/>
          </p:nvPr>
        </p:nvSpPr>
        <p:spPr/>
        <p:txBody>
          <a:bodyPr/>
          <a:lstStyle/>
          <a:p>
            <a:pPr>
              <a:defRPr/>
            </a:pPr>
            <a:r>
              <a:rPr lang="en-US"/>
              <a:t>NRM-8950AO</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a:bodyPr>
          <a:lstStyle/>
          <a:p>
            <a:pPr eaLnBrk="1" hangingPunct="1">
              <a:defRPr/>
            </a:pPr>
            <a:r>
              <a:rPr lang="en-US" dirty="0" smtClean="0"/>
              <a:t>Participants get:</a:t>
            </a:r>
          </a:p>
          <a:p>
            <a:pPr marL="448597" indent="-179128">
              <a:lnSpc>
                <a:spcPts val="1963"/>
              </a:lnSpc>
              <a:spcAft>
                <a:spcPts val="1472"/>
              </a:spcAft>
              <a:buFont typeface="Arial" charset="0"/>
              <a:buChar char="•"/>
              <a:defRPr/>
            </a:pPr>
            <a:r>
              <a:rPr lang="en-US" dirty="0" smtClean="0">
                <a:solidFill>
                  <a:srgbClr val="726351"/>
                </a:solidFill>
                <a:cs typeface="Arial" charset="0"/>
              </a:rPr>
              <a:t>The expertise of a professional investment firm, which removes the burden of investing from the participant</a:t>
            </a:r>
          </a:p>
          <a:p>
            <a:pPr marL="448597" indent="-179128">
              <a:lnSpc>
                <a:spcPts val="1963"/>
              </a:lnSpc>
              <a:spcAft>
                <a:spcPts val="1472"/>
              </a:spcAft>
              <a:buFont typeface="Arial" charset="0"/>
              <a:buChar char="•"/>
              <a:defRPr/>
            </a:pPr>
            <a:r>
              <a:rPr lang="en-US" dirty="0" smtClean="0">
                <a:solidFill>
                  <a:srgbClr val="726351"/>
                </a:solidFill>
                <a:cs typeface="Arial" charset="0"/>
              </a:rPr>
              <a:t>In-depth research of fund selection and asset allocation </a:t>
            </a:r>
          </a:p>
          <a:p>
            <a:pPr marL="448597" indent="-179128">
              <a:lnSpc>
                <a:spcPts val="1963"/>
              </a:lnSpc>
              <a:spcAft>
                <a:spcPts val="1472"/>
              </a:spcAft>
              <a:buFont typeface="Arial" charset="0"/>
              <a:buChar char="•"/>
              <a:defRPr/>
            </a:pPr>
            <a:r>
              <a:rPr lang="en-US" dirty="0" smtClean="0">
                <a:solidFill>
                  <a:srgbClr val="726351"/>
                </a:solidFill>
                <a:ea typeface="Consolas" pitchFamily="49" charset="0"/>
                <a:cs typeface="Arial" charset="0"/>
              </a:rPr>
              <a:t>Ongoing portfolio monitoring and refinement, including annual reviews, as market conditions change and participant gets closer to retirement</a:t>
            </a:r>
          </a:p>
          <a:p>
            <a:pPr marL="448597" indent="-179128">
              <a:lnSpc>
                <a:spcPts val="1963"/>
              </a:lnSpc>
              <a:spcAft>
                <a:spcPts val="1472"/>
              </a:spcAft>
              <a:buFont typeface="Arial" charset="0"/>
              <a:buChar char="•"/>
              <a:defRPr/>
            </a:pPr>
            <a:r>
              <a:rPr lang="en-US" dirty="0" smtClean="0">
                <a:solidFill>
                  <a:srgbClr val="726351"/>
                </a:solidFill>
                <a:cs typeface="Arial" charset="0"/>
              </a:rPr>
              <a:t>No minimum account balance and no cancellation fees</a:t>
            </a:r>
          </a:p>
          <a:p>
            <a:pPr eaLnBrk="1" hangingPunct="1">
              <a:defRPr/>
            </a:pPr>
            <a:endParaRPr lang="en-US" dirty="0"/>
          </a:p>
        </p:txBody>
      </p:sp>
      <p:sp>
        <p:nvSpPr>
          <p:cNvPr id="5" name="Footer Placeholder 4"/>
          <p:cNvSpPr>
            <a:spLocks noGrp="1"/>
          </p:cNvSpPr>
          <p:nvPr>
            <p:ph type="ftr" sz="quarter" idx="4"/>
          </p:nvPr>
        </p:nvSpPr>
        <p:spPr/>
        <p:txBody>
          <a:bodyPr/>
          <a:lstStyle/>
          <a:p>
            <a:pPr>
              <a:defRPr/>
            </a:pPr>
            <a:r>
              <a:rPr lang="en-US"/>
              <a:t>NRM-8950AO</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a:bodyPr>
          <a:lstStyle/>
          <a:p>
            <a:pPr eaLnBrk="1" hangingPunct="1">
              <a:defRPr/>
            </a:pPr>
            <a:r>
              <a:rPr lang="en-US" dirty="0" smtClean="0"/>
              <a:t>Here’s what you, as a Plan Sponsor, get when you offer </a:t>
            </a:r>
            <a:r>
              <a:rPr lang="en-US" dirty="0" err="1" smtClean="0"/>
              <a:t>ProAccount</a:t>
            </a:r>
            <a:endParaRPr lang="en-US" dirty="0" smtClean="0"/>
          </a:p>
          <a:p>
            <a:pPr eaLnBrk="1" hangingPunct="1">
              <a:defRPr/>
            </a:pPr>
            <a:endParaRPr lang="en-US" dirty="0" smtClean="0"/>
          </a:p>
          <a:p>
            <a:pPr marL="448597" indent="-179128">
              <a:lnSpc>
                <a:spcPts val="1766"/>
              </a:lnSpc>
              <a:spcAft>
                <a:spcPts val="1275"/>
              </a:spcAft>
              <a:buFont typeface="Arial" charset="0"/>
              <a:buChar char="•"/>
              <a:defRPr/>
            </a:pPr>
            <a:r>
              <a:rPr lang="en-US" dirty="0" smtClean="0">
                <a:solidFill>
                  <a:srgbClr val="726351"/>
                </a:solidFill>
                <a:cs typeface="Arial" charset="0"/>
              </a:rPr>
              <a:t>A “do it for me” choice for retirement plan participants for fund selection and management of their retirement accounts</a:t>
            </a:r>
          </a:p>
          <a:p>
            <a:pPr marL="448597" indent="-179128">
              <a:lnSpc>
                <a:spcPts val="1766"/>
              </a:lnSpc>
              <a:spcAft>
                <a:spcPts val="1275"/>
              </a:spcAft>
              <a:buFont typeface="Arial" charset="0"/>
              <a:buChar char="•"/>
              <a:defRPr/>
            </a:pPr>
            <a:r>
              <a:rPr lang="en-US" dirty="0" smtClean="0">
                <a:solidFill>
                  <a:srgbClr val="726351"/>
                </a:solidFill>
                <a:cs typeface="Arial" charset="0"/>
              </a:rPr>
              <a:t>The ability to provide an enhanced program available to all participants at no additional cost to your plan</a:t>
            </a:r>
          </a:p>
          <a:p>
            <a:pPr marL="448597" indent="-179128">
              <a:lnSpc>
                <a:spcPts val="1766"/>
              </a:lnSpc>
              <a:spcAft>
                <a:spcPts val="1275"/>
              </a:spcAft>
              <a:buFont typeface="Arial" charset="0"/>
              <a:buChar char="•"/>
              <a:defRPr/>
            </a:pPr>
            <a:r>
              <a:rPr lang="en-US" dirty="0" smtClean="0">
                <a:solidFill>
                  <a:srgbClr val="726351"/>
                </a:solidFill>
                <a:cs typeface="Arial" charset="0"/>
              </a:rPr>
              <a:t>Are able to attract and retain key employees, while increasing overall plan satisfaction</a:t>
            </a:r>
          </a:p>
          <a:p>
            <a:pPr marL="448597" indent="-179128">
              <a:lnSpc>
                <a:spcPts val="1766"/>
              </a:lnSpc>
              <a:spcAft>
                <a:spcPts val="1275"/>
              </a:spcAft>
              <a:buFont typeface="Arial" charset="0"/>
              <a:buChar char="•"/>
              <a:defRPr/>
            </a:pPr>
            <a:r>
              <a:rPr lang="en-US" dirty="0" smtClean="0">
                <a:solidFill>
                  <a:srgbClr val="726351"/>
                </a:solidFill>
                <a:cs typeface="Arial" charset="0"/>
              </a:rPr>
              <a:t>The expertise of an experienced, institutional investment firm</a:t>
            </a:r>
          </a:p>
          <a:p>
            <a:pPr marL="448597" indent="-179128">
              <a:lnSpc>
                <a:spcPts val="1766"/>
              </a:lnSpc>
              <a:spcAft>
                <a:spcPts val="1275"/>
              </a:spcAft>
              <a:buFont typeface="Arial" charset="0"/>
              <a:buChar char="•"/>
              <a:defRPr/>
            </a:pPr>
            <a:r>
              <a:rPr lang="en-US" dirty="0" smtClean="0">
                <a:solidFill>
                  <a:srgbClr val="726351"/>
                </a:solidFill>
                <a:cs typeface="Arial" charset="0"/>
              </a:rPr>
              <a:t>Ongoing administrative and customer support</a:t>
            </a:r>
          </a:p>
          <a:p>
            <a:pPr marL="448597" indent="-179128">
              <a:lnSpc>
                <a:spcPts val="1766"/>
              </a:lnSpc>
              <a:spcAft>
                <a:spcPts val="1275"/>
              </a:spcAft>
              <a:buFont typeface="Arial" charset="0"/>
              <a:buChar char="•"/>
              <a:defRPr/>
            </a:pPr>
            <a:r>
              <a:rPr lang="en-US" dirty="0" smtClean="0">
                <a:solidFill>
                  <a:srgbClr val="726351"/>
                </a:solidFill>
                <a:cs typeface="Arial" charset="0"/>
              </a:rPr>
              <a:t>A proven and capable partner who will provide you with fiduciary support, recommendations, education and one-on-one assistance </a:t>
            </a:r>
          </a:p>
          <a:p>
            <a:pPr eaLnBrk="1" hangingPunct="1">
              <a:defRPr/>
            </a:pPr>
            <a:endParaRPr lang="en-US" dirty="0"/>
          </a:p>
        </p:txBody>
      </p:sp>
      <p:sp>
        <p:nvSpPr>
          <p:cNvPr id="5" name="Footer Placeholder 4"/>
          <p:cNvSpPr>
            <a:spLocks noGrp="1"/>
          </p:cNvSpPr>
          <p:nvPr>
            <p:ph type="ftr" sz="quarter" idx="4"/>
          </p:nvPr>
        </p:nvSpPr>
        <p:spPr/>
        <p:txBody>
          <a:bodyPr/>
          <a:lstStyle/>
          <a:p>
            <a:pPr>
              <a:defRPr/>
            </a:pPr>
            <a:r>
              <a:rPr lang="en-US"/>
              <a:t>NRM-8950AO</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a:bodyPr>
          <a:lstStyle/>
          <a:p>
            <a:pPr eaLnBrk="1" hangingPunct="1">
              <a:defRPr/>
            </a:pPr>
            <a:r>
              <a:rPr lang="en-US" dirty="0" err="1" smtClean="0"/>
              <a:t>ProAccount</a:t>
            </a:r>
            <a:r>
              <a:rPr lang="en-US" dirty="0" smtClean="0"/>
              <a:t> is efficient and cost effective because:</a:t>
            </a:r>
          </a:p>
          <a:p>
            <a:pPr marL="448597" indent="-179128">
              <a:lnSpc>
                <a:spcPts val="1963"/>
              </a:lnSpc>
              <a:spcAft>
                <a:spcPts val="1472"/>
              </a:spcAft>
              <a:buFont typeface="Arial" charset="0"/>
              <a:buChar char="•"/>
              <a:defRPr/>
            </a:pPr>
            <a:r>
              <a:rPr lang="en-US" dirty="0" smtClean="0">
                <a:solidFill>
                  <a:srgbClr val="726351"/>
                </a:solidFill>
                <a:cs typeface="Arial" charset="0"/>
              </a:rPr>
              <a:t>It expands your retirement plan options at no additional cost to your plan</a:t>
            </a:r>
          </a:p>
          <a:p>
            <a:pPr marL="448597" indent="-179128">
              <a:lnSpc>
                <a:spcPts val="1963"/>
              </a:lnSpc>
              <a:spcAft>
                <a:spcPts val="1472"/>
              </a:spcAft>
              <a:buFont typeface="Arial" charset="0"/>
              <a:buChar char="•"/>
              <a:defRPr/>
            </a:pPr>
            <a:r>
              <a:rPr lang="en-US" dirty="0" smtClean="0">
                <a:solidFill>
                  <a:srgbClr val="726351"/>
                </a:solidFill>
                <a:cs typeface="Arial" charset="0"/>
              </a:rPr>
              <a:t>There is no minimum balance and no cancellation fees; other managed account programs often have minimum balance requirements</a:t>
            </a:r>
          </a:p>
          <a:p>
            <a:pPr marL="448597" indent="-179128">
              <a:lnSpc>
                <a:spcPts val="1963"/>
              </a:lnSpc>
              <a:spcAft>
                <a:spcPts val="1472"/>
              </a:spcAft>
              <a:buFont typeface="Arial" charset="0"/>
              <a:buChar char="•"/>
              <a:defRPr/>
            </a:pPr>
            <a:r>
              <a:rPr lang="en-US" dirty="0" smtClean="0">
                <a:solidFill>
                  <a:srgbClr val="726351"/>
                </a:solidFill>
                <a:cs typeface="Arial" charset="0"/>
              </a:rPr>
              <a:t>Participants pay a maximum annual fee of 1%</a:t>
            </a:r>
            <a:r>
              <a:rPr lang="en-US" dirty="0" smtClean="0">
                <a:solidFill>
                  <a:srgbClr val="FF0000"/>
                </a:solidFill>
                <a:cs typeface="Arial" charset="0"/>
              </a:rPr>
              <a:t> </a:t>
            </a:r>
            <a:r>
              <a:rPr lang="en-US" dirty="0" smtClean="0">
                <a:solidFill>
                  <a:srgbClr val="726351"/>
                </a:solidFill>
                <a:cs typeface="Arial" charset="0"/>
              </a:rPr>
              <a:t>of their </a:t>
            </a:r>
            <a:r>
              <a:rPr lang="en-US" dirty="0" err="1" smtClean="0">
                <a:solidFill>
                  <a:srgbClr val="726351"/>
                </a:solidFill>
                <a:cs typeface="Arial" charset="0"/>
              </a:rPr>
              <a:t>ProAccount</a:t>
            </a:r>
            <a:r>
              <a:rPr lang="en-US" dirty="0" smtClean="0">
                <a:solidFill>
                  <a:srgbClr val="726351"/>
                </a:solidFill>
                <a:cs typeface="Arial" charset="0"/>
              </a:rPr>
              <a:t> assets</a:t>
            </a:r>
          </a:p>
          <a:p>
            <a:pPr marL="448597" indent="-179128">
              <a:lnSpc>
                <a:spcPts val="1963"/>
              </a:lnSpc>
              <a:spcAft>
                <a:spcPts val="1472"/>
              </a:spcAft>
              <a:buFont typeface="Arial" charset="0"/>
              <a:buChar char="•"/>
              <a:defRPr/>
            </a:pPr>
            <a:r>
              <a:rPr lang="en-US" dirty="0" smtClean="0">
                <a:solidFill>
                  <a:srgbClr val="726351"/>
                </a:solidFill>
                <a:cs typeface="Arial" charset="0"/>
              </a:rPr>
              <a:t>Participants benefit from expert advice that may cost more outside of the plan</a:t>
            </a:r>
          </a:p>
          <a:p>
            <a:pPr eaLnBrk="1" hangingPunct="1">
              <a:defRPr/>
            </a:pPr>
            <a:endParaRPr lang="en-US" dirty="0"/>
          </a:p>
        </p:txBody>
      </p:sp>
      <p:sp>
        <p:nvSpPr>
          <p:cNvPr id="5" name="Footer Placeholder 4"/>
          <p:cNvSpPr>
            <a:spLocks noGrp="1"/>
          </p:cNvSpPr>
          <p:nvPr>
            <p:ph type="ftr" sz="quarter" idx="4"/>
          </p:nvPr>
        </p:nvSpPr>
        <p:spPr/>
        <p:txBody>
          <a:bodyPr/>
          <a:lstStyle/>
          <a:p>
            <a:pPr>
              <a:defRPr/>
            </a:pPr>
            <a:r>
              <a:rPr lang="en-US"/>
              <a:t>NRM-8950AO</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normAutofit/>
          </a:bodyPr>
          <a:lstStyle/>
          <a:p>
            <a:r>
              <a:rPr lang="en-US" sz="1200" dirty="0" smtClean="0">
                <a:latin typeface="+mn-lt"/>
              </a:rPr>
              <a:t>Welcome. </a:t>
            </a:r>
          </a:p>
          <a:p>
            <a:r>
              <a:rPr lang="en-US" sz="1200" dirty="0" smtClean="0">
                <a:latin typeface="+mn-lt"/>
              </a:rPr>
              <a:t>As a participant in a worksite retirement program — whether it’s a 457, 403(b) or 401(k) plan — you recognize the importance of preparing for financial goals such as retirement.</a:t>
            </a:r>
          </a:p>
          <a:p>
            <a:r>
              <a:rPr lang="en-US" sz="1200" dirty="0" smtClean="0">
                <a:latin typeface="+mn-lt"/>
              </a:rPr>
              <a:t>Congratulations. That’s an important commitment.</a:t>
            </a:r>
            <a:endParaRPr lang="en-US" sz="1200" dirty="0">
              <a:latin typeface="+mn-lt"/>
            </a:endParaRPr>
          </a:p>
        </p:txBody>
      </p:sp>
      <p:sp>
        <p:nvSpPr>
          <p:cNvPr id="4" name="Slide Number Placeholder 3"/>
          <p:cNvSpPr>
            <a:spLocks noGrp="1"/>
          </p:cNvSpPr>
          <p:nvPr>
            <p:ph type="sldNum" sz="quarter" idx="10"/>
          </p:nvPr>
        </p:nvSpPr>
        <p:spPr/>
        <p:txBody>
          <a:bodyPr/>
          <a:lstStyle/>
          <a:p>
            <a:fld id="{2C80F9B9-A3EB-4290-9DEB-0F77BD3E0721}" type="slidenum">
              <a:rPr lang="en-US" smtClean="0"/>
              <a:pPr/>
              <a:t>30</a:t>
            </a:fld>
            <a:endParaRPr lang="en-US"/>
          </a:p>
        </p:txBody>
      </p:sp>
      <p:sp>
        <p:nvSpPr>
          <p:cNvPr id="7" name="Slide Image Placeholder 6"/>
          <p:cNvSpPr>
            <a:spLocks noGrp="1" noRot="1" noChangeAspect="1"/>
          </p:cNvSpPr>
          <p:nvPr>
            <p:ph type="sldImg"/>
          </p:nvPr>
        </p:nvSpPr>
        <p:spPr>
          <a:xfrm>
            <a:off x="2062163" y="463550"/>
            <a:ext cx="2733675" cy="2049463"/>
          </a:xfr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62163" y="463550"/>
            <a:ext cx="2733675" cy="2049463"/>
          </a:xfrm>
        </p:spPr>
      </p:sp>
      <p:sp>
        <p:nvSpPr>
          <p:cNvPr id="3" name="Notes Placeholder 2"/>
          <p:cNvSpPr>
            <a:spLocks noGrp="1"/>
          </p:cNvSpPr>
          <p:nvPr>
            <p:ph type="body" idx="1"/>
          </p:nvPr>
        </p:nvSpPr>
        <p:spPr/>
        <p:txBody>
          <a:bodyPr>
            <a:normAutofit/>
          </a:bodyPr>
          <a:lstStyle/>
          <a:p>
            <a:r>
              <a:rPr lang="en-US" sz="1200" dirty="0" smtClean="0">
                <a:latin typeface="+mn-lt"/>
              </a:rPr>
              <a:t>Consider these facts: </a:t>
            </a:r>
            <a:endParaRPr lang="en-US" sz="1200" baseline="30000" dirty="0" smtClean="0">
              <a:latin typeface="+mn-lt"/>
            </a:endParaRPr>
          </a:p>
          <a:p>
            <a:pPr marL="117475">
              <a:lnSpc>
                <a:spcPct val="100000"/>
              </a:lnSpc>
              <a:buFont typeface="Arial" pitchFamily="34" charset="0"/>
              <a:buChar char="•"/>
            </a:pPr>
            <a:r>
              <a:rPr lang="en-US" sz="1200" dirty="0" smtClean="0">
                <a:latin typeface="+mn-lt"/>
              </a:rPr>
              <a:t> 57% of respondents have less than $25,000 in savings &amp; investments</a:t>
            </a:r>
            <a:r>
              <a:rPr lang="en-US" sz="1200" baseline="30000" dirty="0" smtClean="0">
                <a:latin typeface="+mn-lt"/>
              </a:rPr>
              <a:t> 1</a:t>
            </a:r>
            <a:endParaRPr lang="en-US" sz="1200" dirty="0" smtClean="0">
              <a:latin typeface="+mn-lt"/>
            </a:endParaRPr>
          </a:p>
          <a:p>
            <a:pPr marL="173038" indent="-55563">
              <a:lnSpc>
                <a:spcPct val="100000"/>
              </a:lnSpc>
              <a:buFont typeface="Arial" pitchFamily="34" charset="0"/>
              <a:buChar char="•"/>
            </a:pPr>
            <a:r>
              <a:rPr lang="en-US" sz="1200" dirty="0" smtClean="0">
                <a:latin typeface="+mn-lt"/>
              </a:rPr>
              <a:t> In a recent Nationwide study, only 22% of participants feel “very prepared” for retirement </a:t>
            </a:r>
            <a:r>
              <a:rPr lang="en-US" sz="1200" baseline="30000" dirty="0" smtClean="0">
                <a:latin typeface="+mn-lt"/>
              </a:rPr>
              <a:t>2</a:t>
            </a:r>
            <a:endParaRPr lang="en-US" sz="1200" dirty="0" smtClean="0">
              <a:latin typeface="+mn-lt"/>
            </a:endParaRPr>
          </a:p>
          <a:p>
            <a:pPr marL="117475">
              <a:lnSpc>
                <a:spcPct val="100000"/>
              </a:lnSpc>
              <a:buFont typeface="Arial" pitchFamily="34" charset="0"/>
              <a:buChar char="•"/>
            </a:pPr>
            <a:r>
              <a:rPr lang="en-US" sz="1200" dirty="0" smtClean="0">
                <a:latin typeface="+mn-lt"/>
              </a:rPr>
              <a:t> Only 38% of participants had confidence in their ability to save for retirement </a:t>
            </a:r>
            <a:r>
              <a:rPr lang="en-US" sz="1200" baseline="30000" dirty="0" smtClean="0">
                <a:latin typeface="+mn-lt"/>
              </a:rPr>
              <a:t>3</a:t>
            </a:r>
          </a:p>
          <a:p>
            <a:pPr marL="117475">
              <a:lnSpc>
                <a:spcPct val="100000"/>
              </a:lnSpc>
              <a:buFont typeface="Arial" pitchFamily="34" charset="0"/>
              <a:buChar char="•"/>
            </a:pPr>
            <a:r>
              <a:rPr lang="en-US" sz="1200" dirty="0" smtClean="0">
                <a:latin typeface="+mn-lt"/>
              </a:rPr>
              <a:t> 28% of workers have less than $1,000 saved for </a:t>
            </a:r>
            <a:r>
              <a:rPr lang="en-US" sz="1200" dirty="0" err="1" smtClean="0">
                <a:latin typeface="+mn-lt"/>
              </a:rPr>
              <a:t>retirement</a:t>
            </a:r>
            <a:r>
              <a:rPr lang="en-US" sz="1200" baseline="30000" dirty="0" err="1" smtClean="0">
                <a:latin typeface="+mn-lt"/>
              </a:rPr>
              <a:t>4</a:t>
            </a:r>
            <a:endParaRPr lang="en-US" sz="1200" baseline="30000" dirty="0" smtClean="0">
              <a:latin typeface="+mn-lt"/>
            </a:endParaRPr>
          </a:p>
          <a:p>
            <a:pPr marL="173038" indent="-60325">
              <a:lnSpc>
                <a:spcPct val="100000"/>
              </a:lnSpc>
              <a:buFont typeface="Arial" pitchFamily="34" charset="0"/>
              <a:buChar char="•"/>
            </a:pPr>
            <a:r>
              <a:rPr lang="en-US" sz="1200" baseline="30000" dirty="0" smtClean="0">
                <a:latin typeface="+mn-lt"/>
              </a:rPr>
              <a:t> </a:t>
            </a:r>
            <a:r>
              <a:rPr lang="en-US" sz="1200" dirty="0" smtClean="0">
                <a:latin typeface="+mn-lt"/>
              </a:rPr>
              <a:t>Workers who use professional services to help them prepare for retirement are twice as likely to say they’re very prepared as those who do </a:t>
            </a:r>
            <a:r>
              <a:rPr lang="en-US" sz="1200" dirty="0" err="1" smtClean="0">
                <a:latin typeface="+mn-lt"/>
              </a:rPr>
              <a:t>not</a:t>
            </a:r>
            <a:r>
              <a:rPr lang="en-US" sz="1200" baseline="30000" dirty="0" err="1" smtClean="0">
                <a:latin typeface="+mn-lt"/>
              </a:rPr>
              <a:t>5</a:t>
            </a:r>
            <a:r>
              <a:rPr lang="en-US" sz="1200" baseline="30000" dirty="0" smtClean="0">
                <a:latin typeface="+mn-lt"/>
              </a:rPr>
              <a:t> </a:t>
            </a:r>
            <a:endParaRPr lang="en-US" sz="1200" dirty="0" smtClean="0">
              <a:latin typeface="+mn-lt"/>
            </a:endParaRPr>
          </a:p>
          <a:p>
            <a:pPr marL="173038" indent="-60325">
              <a:lnSpc>
                <a:spcPct val="100000"/>
              </a:lnSpc>
              <a:buFont typeface="Arial" pitchFamily="34" charset="0"/>
              <a:buChar char="•"/>
            </a:pPr>
            <a:r>
              <a:rPr lang="en-US" sz="1200" dirty="0" smtClean="0">
                <a:latin typeface="+mn-lt"/>
              </a:rPr>
              <a:t> 54% of those who do use a professional service feel confident that they will be able   to live the retirement lifestyle that they </a:t>
            </a:r>
            <a:r>
              <a:rPr lang="en-US" sz="1200" dirty="0" err="1" smtClean="0">
                <a:latin typeface="+mn-lt"/>
              </a:rPr>
              <a:t>want</a:t>
            </a:r>
            <a:r>
              <a:rPr lang="en-US" sz="1200" baseline="30000" dirty="0" err="1" smtClean="0">
                <a:latin typeface="+mn-lt"/>
              </a:rPr>
              <a:t>6</a:t>
            </a:r>
            <a:r>
              <a:rPr lang="en-US" sz="1200" dirty="0" smtClean="0">
                <a:latin typeface="+mn-lt"/>
              </a:rPr>
              <a:t> </a:t>
            </a:r>
            <a:endParaRPr lang="en-US" sz="1200" baseline="30000" dirty="0" smtClean="0">
              <a:latin typeface="+mn-lt"/>
            </a:endParaRPr>
          </a:p>
          <a:p>
            <a:r>
              <a:rPr lang="en-US" sz="1200" dirty="0" smtClean="0">
                <a:latin typeface="+mn-lt"/>
              </a:rPr>
              <a:t>That’s what we want to talk to you about — how to feel confident about being able to live retirement the way you want to. Let’s talk about a new professional service designed to work in harmony with your retirement plan. It’s the Participant Solutions Center… from Nationwide. </a:t>
            </a:r>
          </a:p>
          <a:p>
            <a:pPr>
              <a:lnSpc>
                <a:spcPct val="110000"/>
              </a:lnSpc>
              <a:spcBef>
                <a:spcPts val="0"/>
              </a:spcBef>
            </a:pPr>
            <a:endParaRPr lang="en-US" sz="1100" dirty="0" smtClean="0">
              <a:latin typeface="+mn-lt"/>
            </a:endParaRPr>
          </a:p>
          <a:p>
            <a:pPr>
              <a:lnSpc>
                <a:spcPct val="110000"/>
              </a:lnSpc>
              <a:spcBef>
                <a:spcPts val="0"/>
              </a:spcBef>
            </a:pPr>
            <a:r>
              <a:rPr lang="en-US" sz="1100" dirty="0" smtClean="0">
                <a:latin typeface="+mn-lt"/>
              </a:rPr>
              <a:t>Sources: </a:t>
            </a:r>
            <a:br>
              <a:rPr lang="en-US" sz="1100" dirty="0" smtClean="0">
                <a:latin typeface="+mn-lt"/>
              </a:rPr>
            </a:br>
            <a:r>
              <a:rPr lang="en-US" sz="1100" dirty="0" smtClean="0">
                <a:latin typeface="+mn-lt"/>
              </a:rPr>
              <a:t>1. </a:t>
            </a:r>
            <a:r>
              <a:rPr lang="en-US" sz="1100" i="1" dirty="0" smtClean="0">
                <a:latin typeface="+mn-lt"/>
              </a:rPr>
              <a:t>Retirement Confidence Survey, </a:t>
            </a:r>
            <a:r>
              <a:rPr lang="en-US" sz="1100" dirty="0" err="1" smtClean="0">
                <a:latin typeface="+mn-lt"/>
              </a:rPr>
              <a:t>EBRI</a:t>
            </a:r>
            <a:r>
              <a:rPr lang="en-US" sz="1100" dirty="0" smtClean="0">
                <a:latin typeface="+mn-lt"/>
              </a:rPr>
              <a:t>, March 2013.</a:t>
            </a:r>
          </a:p>
          <a:p>
            <a:pPr>
              <a:lnSpc>
                <a:spcPct val="110000"/>
              </a:lnSpc>
              <a:spcBef>
                <a:spcPts val="0"/>
              </a:spcBef>
            </a:pPr>
            <a:r>
              <a:rPr lang="en-US" sz="1100" dirty="0" smtClean="0">
                <a:latin typeface="+mn-lt"/>
              </a:rPr>
              <a:t>2. NW Participant Messaging Platform and Needs study, </a:t>
            </a:r>
            <a:r>
              <a:rPr lang="en-US" sz="1100" dirty="0" err="1" smtClean="0">
                <a:latin typeface="+mn-lt"/>
              </a:rPr>
              <a:t>Q2</a:t>
            </a:r>
            <a:r>
              <a:rPr lang="en-US" sz="1100" dirty="0" smtClean="0">
                <a:latin typeface="+mn-lt"/>
              </a:rPr>
              <a:t> 2013.</a:t>
            </a:r>
          </a:p>
          <a:p>
            <a:pPr>
              <a:lnSpc>
                <a:spcPct val="110000"/>
              </a:lnSpc>
              <a:spcBef>
                <a:spcPts val="0"/>
              </a:spcBef>
            </a:pPr>
            <a:r>
              <a:rPr lang="en-US" sz="1100" dirty="0" smtClean="0">
                <a:latin typeface="+mn-lt"/>
              </a:rPr>
              <a:t>3. NW Participant Messaging Platform and Needs study, </a:t>
            </a:r>
            <a:r>
              <a:rPr lang="en-US" sz="1100" dirty="0" err="1" smtClean="0">
                <a:latin typeface="+mn-lt"/>
              </a:rPr>
              <a:t>Q2</a:t>
            </a:r>
            <a:r>
              <a:rPr lang="en-US" sz="1100" dirty="0" smtClean="0">
                <a:latin typeface="+mn-lt"/>
              </a:rPr>
              <a:t> 2013.</a:t>
            </a:r>
          </a:p>
          <a:p>
            <a:pPr>
              <a:lnSpc>
                <a:spcPct val="110000"/>
              </a:lnSpc>
              <a:spcBef>
                <a:spcPts val="0"/>
              </a:spcBef>
            </a:pPr>
            <a:r>
              <a:rPr lang="en-US" sz="1100" dirty="0" smtClean="0">
                <a:latin typeface="+mn-lt"/>
              </a:rPr>
              <a:t>4. Source: Employee Benefit Research Institute.</a:t>
            </a:r>
            <a:br>
              <a:rPr lang="en-US" sz="1100" dirty="0" smtClean="0">
                <a:latin typeface="+mn-lt"/>
              </a:rPr>
            </a:br>
            <a:r>
              <a:rPr lang="en-US" sz="1100" dirty="0" smtClean="0">
                <a:latin typeface="+mn-lt"/>
              </a:rPr>
              <a:t>5. </a:t>
            </a:r>
            <a:r>
              <a:rPr lang="en-US" sz="1100" i="1" dirty="0" smtClean="0">
                <a:latin typeface="+mn-lt"/>
              </a:rPr>
              <a:t>New Retirement Mindscape II® Study, </a:t>
            </a:r>
            <a:r>
              <a:rPr lang="en-US" sz="1100" dirty="0" err="1" smtClean="0">
                <a:latin typeface="+mn-lt"/>
              </a:rPr>
              <a:t>Ameriprise</a:t>
            </a:r>
            <a:r>
              <a:rPr lang="en-US" sz="1100" dirty="0" smtClean="0">
                <a:latin typeface="+mn-lt"/>
              </a:rPr>
              <a:t> Financial, 2011.</a:t>
            </a:r>
            <a:br>
              <a:rPr lang="en-US" sz="1100" dirty="0" smtClean="0">
                <a:latin typeface="+mn-lt"/>
              </a:rPr>
            </a:br>
            <a:r>
              <a:rPr lang="en-US" sz="1100" dirty="0" smtClean="0">
                <a:latin typeface="+mn-lt"/>
              </a:rPr>
              <a:t>6. </a:t>
            </a:r>
            <a:r>
              <a:rPr lang="en-US" sz="1100" i="1" dirty="0" smtClean="0">
                <a:latin typeface="+mn-lt"/>
              </a:rPr>
              <a:t>Pre-Retirees Who Work With A Financial Advisor Are More Confident in Their Future, </a:t>
            </a:r>
            <a:r>
              <a:rPr lang="en-US" sz="1100" dirty="0" err="1" smtClean="0">
                <a:latin typeface="+mn-lt"/>
              </a:rPr>
              <a:t>LIMRA</a:t>
            </a:r>
            <a:r>
              <a:rPr lang="en-US" sz="1100" dirty="0" smtClean="0">
                <a:latin typeface="+mn-lt"/>
              </a:rPr>
              <a:t>, May 20, 2011.</a:t>
            </a:r>
          </a:p>
          <a:p>
            <a:endParaRPr lang="en-US" sz="1100" dirty="0" smtClean="0">
              <a:latin typeface="+mn-lt"/>
            </a:endParaRPr>
          </a:p>
          <a:p>
            <a:endParaRPr lang="en-US" dirty="0" smtClean="0"/>
          </a:p>
        </p:txBody>
      </p:sp>
      <p:sp>
        <p:nvSpPr>
          <p:cNvPr id="4" name="Slide Number Placeholder 3"/>
          <p:cNvSpPr>
            <a:spLocks noGrp="1"/>
          </p:cNvSpPr>
          <p:nvPr>
            <p:ph type="sldNum" sz="quarter" idx="10"/>
          </p:nvPr>
        </p:nvSpPr>
        <p:spPr/>
        <p:txBody>
          <a:bodyPr/>
          <a:lstStyle/>
          <a:p>
            <a:fld id="{2C80F9B9-A3EB-4290-9DEB-0F77BD3E0721}" type="slidenum">
              <a:rPr lang="en-US" smtClean="0">
                <a:solidFill>
                  <a:prstClr val="black"/>
                </a:solidFill>
              </a:rPr>
              <a:pPr/>
              <a:t>31</a:t>
            </a:fld>
            <a:endParaRPr lang="en-US">
              <a:solidFill>
                <a:prstClr val="black"/>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685800" y="2647507"/>
            <a:ext cx="5486400" cy="6494906"/>
          </a:xfrm>
        </p:spPr>
        <p:txBody>
          <a:bodyPr>
            <a:normAutofit/>
          </a:bodyPr>
          <a:lstStyle/>
          <a:p>
            <a:r>
              <a:rPr lang="en-US" sz="1200" dirty="0" smtClean="0">
                <a:latin typeface="+mn-lt"/>
              </a:rPr>
              <a:t>The </a:t>
            </a:r>
            <a:r>
              <a:rPr lang="en-US" sz="1200" dirty="0" err="1" smtClean="0">
                <a:latin typeface="+mn-lt"/>
              </a:rPr>
              <a:t>PSC</a:t>
            </a:r>
            <a:r>
              <a:rPr lang="en-US" sz="1200" dirty="0" smtClean="0">
                <a:latin typeface="+mn-lt"/>
              </a:rPr>
              <a:t> addresses actual questions people think about. </a:t>
            </a:r>
          </a:p>
          <a:p>
            <a:r>
              <a:rPr lang="en-US" sz="1200" dirty="0" smtClean="0">
                <a:latin typeface="+mn-lt"/>
              </a:rPr>
              <a:t>We’ll </a:t>
            </a:r>
            <a:r>
              <a:rPr lang="en-US" sz="1200" b="1" dirty="0" smtClean="0">
                <a:latin typeface="+mn-lt"/>
              </a:rPr>
              <a:t>provide financial guidance </a:t>
            </a:r>
            <a:r>
              <a:rPr lang="en-US" sz="1200" dirty="0" smtClean="0">
                <a:latin typeface="+mn-lt"/>
              </a:rPr>
              <a:t>to help you understand your current household financial situation and </a:t>
            </a:r>
            <a:r>
              <a:rPr lang="en-US" sz="1200" b="1" dirty="0" smtClean="0">
                <a:latin typeface="+mn-lt"/>
              </a:rPr>
              <a:t>identify your income objectives</a:t>
            </a:r>
            <a:r>
              <a:rPr lang="en-US" sz="1200" dirty="0" smtClean="0">
                <a:latin typeface="+mn-lt"/>
              </a:rPr>
              <a:t>. </a:t>
            </a:r>
          </a:p>
          <a:p>
            <a:r>
              <a:rPr lang="en-US" sz="1200" dirty="0" smtClean="0">
                <a:latin typeface="+mn-lt"/>
              </a:rPr>
              <a:t>We’ll get to </a:t>
            </a:r>
            <a:r>
              <a:rPr lang="en-US" sz="1200" b="1" dirty="0" smtClean="0">
                <a:latin typeface="+mn-lt"/>
              </a:rPr>
              <a:t>know </a:t>
            </a:r>
            <a:r>
              <a:rPr lang="en-US" sz="1200" dirty="0" smtClean="0">
                <a:latin typeface="+mn-lt"/>
              </a:rPr>
              <a:t>what type of investor you are. We’ll help you create a strategy that includes </a:t>
            </a:r>
            <a:r>
              <a:rPr lang="en-US" sz="1200" b="1" dirty="0" smtClean="0">
                <a:latin typeface="+mn-lt"/>
              </a:rPr>
              <a:t>all of your household’s investment accounts</a:t>
            </a:r>
            <a:r>
              <a:rPr lang="en-US" sz="1200" dirty="0" smtClean="0">
                <a:latin typeface="+mn-lt"/>
              </a:rPr>
              <a:t> — so that they all work together toward a common objective.</a:t>
            </a:r>
          </a:p>
          <a:p>
            <a:r>
              <a:rPr lang="en-US" sz="1200" dirty="0" smtClean="0">
                <a:latin typeface="+mn-lt"/>
              </a:rPr>
              <a:t>Finally, we’ll propose realistic actions you can take toward accomplishing your goals, including </a:t>
            </a:r>
            <a:r>
              <a:rPr lang="en-US" sz="1200" b="1" dirty="0" smtClean="0">
                <a:latin typeface="+mn-lt"/>
              </a:rPr>
              <a:t>strategies and solutions</a:t>
            </a:r>
            <a:r>
              <a:rPr lang="en-US" sz="1200" dirty="0" smtClean="0">
                <a:latin typeface="+mn-lt"/>
              </a:rPr>
              <a:t> available outside of your retirement plan, and </a:t>
            </a:r>
            <a:r>
              <a:rPr lang="en-US" sz="1200" b="1" dirty="0" smtClean="0">
                <a:latin typeface="+mn-lt"/>
              </a:rPr>
              <a:t>implement recommendations</a:t>
            </a:r>
            <a:r>
              <a:rPr lang="en-US" sz="1200" dirty="0" smtClean="0">
                <a:latin typeface="+mn-lt"/>
              </a:rPr>
              <a:t> you accept.</a:t>
            </a:r>
          </a:p>
          <a:p>
            <a:r>
              <a:rPr lang="en-US" sz="1200" dirty="0" smtClean="0">
                <a:latin typeface="+mn-lt"/>
              </a:rPr>
              <a:t>The </a:t>
            </a:r>
            <a:r>
              <a:rPr lang="en-US" sz="1200" dirty="0" err="1" smtClean="0">
                <a:latin typeface="+mn-lt"/>
              </a:rPr>
              <a:t>PSC</a:t>
            </a:r>
            <a:r>
              <a:rPr lang="en-US" sz="1200" dirty="0" smtClean="0">
                <a:latin typeface="+mn-lt"/>
              </a:rPr>
              <a:t> can help you meet your retirement goals </a:t>
            </a:r>
            <a:r>
              <a:rPr lang="en-US" sz="1200" b="1" i="1" dirty="0" smtClean="0">
                <a:latin typeface="+mn-lt"/>
              </a:rPr>
              <a:t>and</a:t>
            </a:r>
            <a:r>
              <a:rPr lang="en-US" sz="1200" dirty="0" smtClean="0">
                <a:latin typeface="+mn-lt"/>
              </a:rPr>
              <a:t> avoid having your strategy interrupted to take care of more urgent needs — because you’ve already planned for them.</a:t>
            </a:r>
          </a:p>
          <a:p>
            <a:r>
              <a:rPr lang="en-US" sz="1200" dirty="0" smtClean="0">
                <a:latin typeface="+mn-lt"/>
              </a:rPr>
              <a:t>It starts with our </a:t>
            </a:r>
            <a:r>
              <a:rPr lang="en-US" sz="1200" b="1" i="1" dirty="0" smtClean="0">
                <a:latin typeface="+mn-lt"/>
              </a:rPr>
              <a:t>Financial Needs Assessment</a:t>
            </a:r>
            <a:r>
              <a:rPr lang="en-US" sz="1200" dirty="0" smtClean="0">
                <a:latin typeface="+mn-lt"/>
              </a:rPr>
              <a:t>, a complimentary service available only from the </a:t>
            </a:r>
            <a:r>
              <a:rPr lang="en-US" sz="1200" dirty="0" err="1" smtClean="0">
                <a:latin typeface="+mn-lt"/>
              </a:rPr>
              <a:t>PSC</a:t>
            </a:r>
            <a:r>
              <a:rPr lang="en-US" sz="1200" dirty="0" smtClean="0">
                <a:latin typeface="+mn-lt"/>
              </a:rPr>
              <a:t>.</a:t>
            </a:r>
          </a:p>
        </p:txBody>
      </p:sp>
      <p:sp>
        <p:nvSpPr>
          <p:cNvPr id="4" name="Slide Number Placeholder 3"/>
          <p:cNvSpPr>
            <a:spLocks noGrp="1"/>
          </p:cNvSpPr>
          <p:nvPr>
            <p:ph type="sldNum" sz="quarter" idx="10"/>
          </p:nvPr>
        </p:nvSpPr>
        <p:spPr/>
        <p:txBody>
          <a:bodyPr/>
          <a:lstStyle/>
          <a:p>
            <a:fld id="{2C80F9B9-A3EB-4290-9DEB-0F77BD3E0721}" type="slidenum">
              <a:rPr lang="en-US" smtClean="0"/>
              <a:pPr/>
              <a:t>32</a:t>
            </a:fld>
            <a:endParaRPr lang="en-US"/>
          </a:p>
        </p:txBody>
      </p:sp>
      <p:sp>
        <p:nvSpPr>
          <p:cNvPr id="7" name="Slide Image Placeholder 6"/>
          <p:cNvSpPr>
            <a:spLocks noGrp="1" noRot="1" noChangeAspect="1"/>
          </p:cNvSpPr>
          <p:nvPr>
            <p:ph type="sldImg"/>
          </p:nvPr>
        </p:nvSpPr>
        <p:spPr>
          <a:xfrm>
            <a:off x="2062163" y="463550"/>
            <a:ext cx="2733675" cy="2049463"/>
          </a:xfr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62163" y="463550"/>
            <a:ext cx="2733675" cy="2049463"/>
          </a:xfrm>
        </p:spPr>
      </p:sp>
      <p:sp>
        <p:nvSpPr>
          <p:cNvPr id="3" name="Notes Placeholder 2"/>
          <p:cNvSpPr>
            <a:spLocks noGrp="1"/>
          </p:cNvSpPr>
          <p:nvPr>
            <p:ph type="body" idx="1"/>
          </p:nvPr>
        </p:nvSpPr>
        <p:spPr/>
        <p:txBody>
          <a:bodyPr>
            <a:normAutofit/>
          </a:bodyPr>
          <a:lstStyle/>
          <a:p>
            <a:r>
              <a:rPr lang="en-US" sz="1200" dirty="0" smtClean="0">
                <a:latin typeface="+mn-lt"/>
              </a:rPr>
              <a:t>You’ve heard it said, “It’s hard to see the forest, for the trees”? Well, sometimes, it’s the other way around: It’s hard to see the trees, for the forest. </a:t>
            </a:r>
          </a:p>
          <a:p>
            <a:r>
              <a:rPr lang="en-US" sz="1200" dirty="0" smtClean="0">
                <a:latin typeface="+mn-lt"/>
              </a:rPr>
              <a:t>That is, it’s hard to break things down into manageable parts.</a:t>
            </a:r>
          </a:p>
          <a:p>
            <a:r>
              <a:rPr lang="en-US" sz="1200" dirty="0" smtClean="0">
                <a:latin typeface="+mn-lt"/>
              </a:rPr>
              <a:t>That’s what makes Nationwide’s </a:t>
            </a:r>
            <a:r>
              <a:rPr lang="en-US" sz="1200" b="1" dirty="0" smtClean="0">
                <a:latin typeface="+mn-lt"/>
              </a:rPr>
              <a:t>Financial Needs Assessment </a:t>
            </a:r>
            <a:r>
              <a:rPr lang="en-US" sz="1200" dirty="0" smtClean="0">
                <a:latin typeface="+mn-lt"/>
              </a:rPr>
              <a:t>so important. Our licensed financial representative will interview you in-depth. It’s going to take some time, about 45 minutes or more. </a:t>
            </a:r>
          </a:p>
          <a:p>
            <a:r>
              <a:rPr lang="en-US" sz="1200" dirty="0" smtClean="0">
                <a:latin typeface="+mn-lt"/>
              </a:rPr>
              <a:t>Together, we’ll dig — to learn as much as we can about your financial life and goals — to help you “see the trees” that need nurturing or special attention.</a:t>
            </a:r>
          </a:p>
          <a:p>
            <a:endParaRPr lang="en-US" dirty="0" smtClean="0"/>
          </a:p>
        </p:txBody>
      </p:sp>
      <p:sp>
        <p:nvSpPr>
          <p:cNvPr id="4" name="Slide Number Placeholder 3"/>
          <p:cNvSpPr>
            <a:spLocks noGrp="1"/>
          </p:cNvSpPr>
          <p:nvPr>
            <p:ph type="sldNum" sz="quarter" idx="10"/>
          </p:nvPr>
        </p:nvSpPr>
        <p:spPr/>
        <p:txBody>
          <a:bodyPr/>
          <a:lstStyle/>
          <a:p>
            <a:fld id="{2C80F9B9-A3EB-4290-9DEB-0F77BD3E0721}" type="slidenum">
              <a:rPr lang="en-US" smtClean="0"/>
              <a:pPr/>
              <a:t>33</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62163" y="463550"/>
            <a:ext cx="2733675" cy="2049463"/>
          </a:xfrm>
        </p:spPr>
      </p:sp>
      <p:sp>
        <p:nvSpPr>
          <p:cNvPr id="3" name="Notes Placeholder 2"/>
          <p:cNvSpPr>
            <a:spLocks noGrp="1"/>
          </p:cNvSpPr>
          <p:nvPr>
            <p:ph type="body" idx="1"/>
          </p:nvPr>
        </p:nvSpPr>
        <p:spPr/>
        <p:txBody>
          <a:bodyPr>
            <a:normAutofit/>
          </a:bodyPr>
          <a:lstStyle/>
          <a:p>
            <a:r>
              <a:rPr lang="en-US" sz="1200" dirty="0" smtClean="0">
                <a:latin typeface="+mn-lt"/>
              </a:rPr>
              <a:t>Through the </a:t>
            </a:r>
            <a:r>
              <a:rPr lang="en-US" sz="1200" dirty="0" err="1" smtClean="0">
                <a:latin typeface="+mn-lt"/>
              </a:rPr>
              <a:t>PSC</a:t>
            </a:r>
            <a:r>
              <a:rPr lang="en-US" sz="1200" dirty="0" smtClean="0">
                <a:latin typeface="+mn-lt"/>
              </a:rPr>
              <a:t>, you get </a:t>
            </a:r>
            <a:r>
              <a:rPr lang="en-US" sz="1200" b="1" dirty="0" smtClean="0">
                <a:latin typeface="+mn-lt"/>
              </a:rPr>
              <a:t>solutions</a:t>
            </a:r>
            <a:r>
              <a:rPr lang="en-US" sz="1200" dirty="0" smtClean="0">
                <a:latin typeface="+mn-lt"/>
              </a:rPr>
              <a:t> — and a long-term financial plan that helps resolve needs through every stage of your life.</a:t>
            </a:r>
          </a:p>
          <a:p>
            <a:r>
              <a:rPr lang="en-US" sz="1200" dirty="0" smtClean="0">
                <a:latin typeface="+mn-lt"/>
              </a:rPr>
              <a:t>And we’ll be here if your needs change because you or someone in your household is: </a:t>
            </a:r>
          </a:p>
          <a:p>
            <a:pPr marL="225425" lvl="1" indent="-225425">
              <a:buFont typeface="Arial" pitchFamily="34" charset="0"/>
              <a:buChar char="•"/>
            </a:pPr>
            <a:r>
              <a:rPr lang="en-US" sz="1200" dirty="0" smtClean="0">
                <a:latin typeface="+mn-lt"/>
              </a:rPr>
              <a:t>Changing jobs </a:t>
            </a:r>
          </a:p>
          <a:p>
            <a:pPr marL="225425" lvl="1" indent="-225425">
              <a:spcBef>
                <a:spcPts val="0"/>
              </a:spcBef>
              <a:buFont typeface="Arial" pitchFamily="34" charset="0"/>
              <a:buChar char="•"/>
            </a:pPr>
            <a:r>
              <a:rPr lang="en-US" sz="1200" dirty="0" smtClean="0">
                <a:latin typeface="+mn-lt"/>
              </a:rPr>
              <a:t>Managing debt</a:t>
            </a:r>
          </a:p>
          <a:p>
            <a:pPr marL="225425" lvl="1" indent="-225425">
              <a:spcBef>
                <a:spcPts val="0"/>
              </a:spcBef>
              <a:buFont typeface="Arial" pitchFamily="34" charset="0"/>
              <a:buChar char="•"/>
            </a:pPr>
            <a:r>
              <a:rPr lang="en-US" sz="1200" dirty="0" smtClean="0">
                <a:latin typeface="+mn-lt"/>
              </a:rPr>
              <a:t>Marrying</a:t>
            </a:r>
          </a:p>
          <a:p>
            <a:pPr marL="225425" lvl="1" indent="-225425">
              <a:spcBef>
                <a:spcPts val="0"/>
              </a:spcBef>
              <a:buFont typeface="Arial" pitchFamily="34" charset="0"/>
              <a:buChar char="•"/>
            </a:pPr>
            <a:r>
              <a:rPr lang="en-US" sz="1200" b="1" i="1" dirty="0" err="1" smtClean="0">
                <a:latin typeface="+mn-lt"/>
              </a:rPr>
              <a:t>Un</a:t>
            </a:r>
            <a:r>
              <a:rPr lang="en-US" sz="1200" dirty="0" err="1" smtClean="0">
                <a:latin typeface="+mn-lt"/>
              </a:rPr>
              <a:t>marrying</a:t>
            </a:r>
            <a:r>
              <a:rPr lang="en-US" sz="1200" dirty="0" smtClean="0">
                <a:latin typeface="+mn-lt"/>
              </a:rPr>
              <a:t>  </a:t>
            </a:r>
            <a:r>
              <a:rPr lang="en-US" sz="1200" b="1" dirty="0" smtClean="0">
                <a:latin typeface="+mn-lt"/>
              </a:rPr>
              <a:t>[NOTE: tongue-in-cheek, allow the humor to sink in]</a:t>
            </a:r>
          </a:p>
          <a:p>
            <a:pPr marL="225425" lvl="1" indent="-225425">
              <a:spcBef>
                <a:spcPts val="0"/>
              </a:spcBef>
              <a:buFont typeface="Arial" pitchFamily="34" charset="0"/>
              <a:buChar char="•"/>
            </a:pPr>
            <a:r>
              <a:rPr lang="en-US" sz="1200" dirty="0" smtClean="0">
                <a:latin typeface="+mn-lt"/>
              </a:rPr>
              <a:t>Planning for college</a:t>
            </a:r>
          </a:p>
          <a:p>
            <a:pPr marL="225425" lvl="1" indent="-225425">
              <a:spcBef>
                <a:spcPts val="0"/>
              </a:spcBef>
              <a:buFont typeface="Arial" pitchFamily="34" charset="0"/>
              <a:buChar char="•"/>
            </a:pPr>
            <a:r>
              <a:rPr lang="en-US" sz="1200" dirty="0" smtClean="0">
                <a:latin typeface="+mn-lt"/>
              </a:rPr>
              <a:t>Transitioning into retirement</a:t>
            </a:r>
          </a:p>
          <a:p>
            <a:pPr marL="225425" lvl="1" indent="-225425" algn="ctr">
              <a:spcBef>
                <a:spcPts val="0"/>
              </a:spcBef>
            </a:pPr>
            <a:r>
              <a:rPr lang="en-US" sz="1200" dirty="0" smtClean="0">
                <a:latin typeface="+mn-lt"/>
              </a:rPr>
              <a:t>Or</a:t>
            </a:r>
          </a:p>
          <a:p>
            <a:pPr marL="225425" lvl="1" indent="-225425">
              <a:spcBef>
                <a:spcPts val="0"/>
              </a:spcBef>
              <a:buFont typeface="Arial" charset="0"/>
              <a:buChar char="•"/>
            </a:pPr>
            <a:r>
              <a:rPr lang="en-US" sz="1200" dirty="0" smtClean="0">
                <a:latin typeface="+mn-lt"/>
              </a:rPr>
              <a:t>Any other life stage event</a:t>
            </a:r>
          </a:p>
          <a:p>
            <a:pPr marL="225425" lvl="1" indent="-225425">
              <a:spcBef>
                <a:spcPts val="0"/>
              </a:spcBef>
              <a:buFont typeface="Arial" charset="0"/>
              <a:buChar char="•"/>
            </a:pPr>
            <a:endParaRPr lang="en-US" sz="1200" dirty="0" smtClean="0">
              <a:latin typeface="+mn-lt"/>
            </a:endParaRPr>
          </a:p>
          <a:p>
            <a:r>
              <a:rPr lang="en-US" sz="1200" dirty="0" smtClean="0">
                <a:latin typeface="+mn-lt"/>
              </a:rPr>
              <a:t>The Participant Solutions Center is here to help you manage all your financial concerns through one comprehensive plan. Its objective is to provide you with an income solution to satisfy your goals not just into retirement, but through it.</a:t>
            </a:r>
          </a:p>
          <a:p>
            <a:r>
              <a:rPr lang="en-US" sz="1200" dirty="0" smtClean="0">
                <a:latin typeface="+mn-lt"/>
              </a:rPr>
              <a:t>The </a:t>
            </a:r>
            <a:r>
              <a:rPr lang="en-US" sz="1200" dirty="0" err="1" smtClean="0">
                <a:latin typeface="+mn-lt"/>
              </a:rPr>
              <a:t>PSC</a:t>
            </a:r>
            <a:r>
              <a:rPr lang="en-US" sz="1200" dirty="0" smtClean="0">
                <a:latin typeface="+mn-lt"/>
              </a:rPr>
              <a:t> is a valuable service not easily found elsewhere. So… how can you get started?</a:t>
            </a:r>
          </a:p>
          <a:p>
            <a:endParaRPr lang="en-US" sz="1200" dirty="0">
              <a:latin typeface="+mn-lt"/>
            </a:endParaRPr>
          </a:p>
        </p:txBody>
      </p:sp>
      <p:sp>
        <p:nvSpPr>
          <p:cNvPr id="4" name="Slide Number Placeholder 3"/>
          <p:cNvSpPr>
            <a:spLocks noGrp="1"/>
          </p:cNvSpPr>
          <p:nvPr>
            <p:ph type="sldNum" sz="quarter" idx="10"/>
          </p:nvPr>
        </p:nvSpPr>
        <p:spPr/>
        <p:txBody>
          <a:bodyPr/>
          <a:lstStyle/>
          <a:p>
            <a:fld id="{2C80F9B9-A3EB-4290-9DEB-0F77BD3E0721}" type="slidenum">
              <a:rPr lang="en-US" smtClean="0"/>
              <a:pPr/>
              <a:t>34</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noFill/>
          <a:ln>
            <a:solidFill>
              <a:srgbClr val="000000"/>
            </a:solidFill>
            <a:miter lim="800000"/>
            <a:headEnd/>
            <a:tailEnd/>
          </a:ln>
        </p:spPr>
      </p:sp>
      <p:sp>
        <p:nvSpPr>
          <p:cNvPr id="4403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Let’s dig a little deeper into retirement reality for a moment…</a:t>
            </a:r>
          </a:p>
          <a:p>
            <a:pPr>
              <a:spcBef>
                <a:spcPct val="0"/>
              </a:spcBef>
            </a:pPr>
            <a:r>
              <a:rPr lang="en-US" b="1" smtClean="0"/>
              <a:t> </a:t>
            </a:r>
            <a:endParaRPr lang="en-US" smtClean="0"/>
          </a:p>
          <a:p>
            <a:pPr>
              <a:spcBef>
                <a:spcPct val="0"/>
              </a:spcBef>
            </a:pPr>
            <a:r>
              <a:rPr lang="en-US" smtClean="0"/>
              <a:t>You’ll have to consider inflation. Inflation is the rate of increase in the prices of goods and services over time. For example: the rising cost of gas.</a:t>
            </a:r>
          </a:p>
          <a:p>
            <a:pPr>
              <a:spcBef>
                <a:spcPct val="0"/>
              </a:spcBef>
            </a:pPr>
            <a:r>
              <a:rPr lang="en-US" smtClean="0"/>
              <a:t> </a:t>
            </a:r>
          </a:p>
          <a:p>
            <a:pPr>
              <a:spcBef>
                <a:spcPct val="0"/>
              </a:spcBef>
            </a:pPr>
            <a:r>
              <a:rPr lang="en-US" smtClean="0"/>
              <a:t>You need to think about health care, which are on the rise. Fact is, men who retired at age 65 may need up to $346,000 to cover health expenses in retirement and women could need even more.</a:t>
            </a:r>
            <a:r>
              <a:rPr lang="en-US" baseline="30000" smtClean="0"/>
              <a:t>1</a:t>
            </a:r>
            <a:endParaRPr lang="en-US" smtClean="0"/>
          </a:p>
          <a:p>
            <a:pPr>
              <a:spcBef>
                <a:spcPct val="0"/>
              </a:spcBef>
            </a:pPr>
            <a:r>
              <a:rPr lang="en-US" smtClean="0"/>
              <a:t> </a:t>
            </a:r>
          </a:p>
          <a:p>
            <a:pPr>
              <a:spcBef>
                <a:spcPct val="0"/>
              </a:spcBef>
            </a:pPr>
            <a:r>
              <a:rPr lang="en-US" smtClean="0"/>
              <a:t>There’s also a possibility that you’ll need long-term or assisted-living care. Continual care for an ongoing condition can be very expensive. 63% of people who need long-term care for a chronic condition ended up reducing their savings by an average of 61% just to cover their bills.</a:t>
            </a:r>
            <a:r>
              <a:rPr lang="en-US" baseline="30000" smtClean="0"/>
              <a:t>2</a:t>
            </a:r>
            <a:endParaRPr lang="en-US" smtClean="0"/>
          </a:p>
          <a:p>
            <a:pPr>
              <a:spcBef>
                <a:spcPct val="0"/>
              </a:spcBef>
            </a:pPr>
            <a:r>
              <a:rPr lang="en-US" smtClean="0"/>
              <a:t> </a:t>
            </a:r>
          </a:p>
          <a:p>
            <a:pPr>
              <a:spcBef>
                <a:spcPct val="0"/>
              </a:spcBef>
            </a:pPr>
            <a:r>
              <a:rPr lang="en-US" smtClean="0"/>
              <a:t>And lastly, what would you do if you outlived your money? It's important to make sure your savings are sufficient to provide income throughout your expected lifespan. According to the 2010 Social Security Trustees Report, the average 65-year old is expected to live between 17 and 20 additional years after he/she retires.</a:t>
            </a:r>
          </a:p>
          <a:p>
            <a:pPr>
              <a:spcBef>
                <a:spcPct val="0"/>
              </a:spcBef>
            </a:pPr>
            <a:r>
              <a:rPr lang="en-US" smtClean="0"/>
              <a:t> </a:t>
            </a:r>
          </a:p>
          <a:p>
            <a:pPr>
              <a:spcBef>
                <a:spcPct val="0"/>
              </a:spcBef>
            </a:pPr>
            <a:r>
              <a:rPr lang="en-US" baseline="30000" smtClean="0"/>
              <a:t>1</a:t>
            </a:r>
            <a:r>
              <a:rPr lang="en-US" i="1" smtClean="0"/>
              <a:t>Savings Needed for Health Expenses in Retirement: An Examination of Persons Ages 55 and 65 in 2009, </a:t>
            </a:r>
            <a:r>
              <a:rPr lang="en-US" u="sng" smtClean="0">
                <a:hlinkClick r:id="rId3"/>
              </a:rPr>
              <a:t>http://www.ebri.org/publications/notes/index.cfm?fa=notesDisp&amp;content_id=4291</a:t>
            </a:r>
            <a:r>
              <a:rPr lang="en-US" smtClean="0"/>
              <a:t> (accessed 9/21/11)</a:t>
            </a:r>
          </a:p>
          <a:p>
            <a:pPr>
              <a:spcBef>
                <a:spcPct val="0"/>
              </a:spcBef>
            </a:pPr>
            <a:r>
              <a:rPr lang="en-US" smtClean="0"/>
              <a:t> </a:t>
            </a:r>
          </a:p>
          <a:p>
            <a:pPr>
              <a:spcBef>
                <a:spcPct val="0"/>
              </a:spcBef>
            </a:pPr>
            <a:r>
              <a:rPr lang="en-US" baseline="30000" smtClean="0"/>
              <a:t>2</a:t>
            </a:r>
            <a:r>
              <a:rPr lang="en-US" i="1" smtClean="0"/>
              <a:t>Beyond Dollars: The True Impact of Long Term Caring. </a:t>
            </a:r>
            <a:r>
              <a:rPr lang="en-US" smtClean="0"/>
              <a:t>Genworth Financial, 9/30/10.</a:t>
            </a:r>
          </a:p>
          <a:p>
            <a:pPr>
              <a:spcBef>
                <a:spcPct val="0"/>
              </a:spcBef>
            </a:pPr>
            <a:endParaRPr lang="en-US" smtClean="0"/>
          </a:p>
        </p:txBody>
      </p:sp>
      <p:sp>
        <p:nvSpPr>
          <p:cNvPr id="4403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5611EED-2386-4EA4-BE6C-B85439471DCD}" type="slidenum">
              <a:rPr lang="en-US"/>
              <a:pPr fontAlgn="base">
                <a:spcBef>
                  <a:spcPct val="0"/>
                </a:spcBef>
                <a:spcAft>
                  <a:spcPct val="0"/>
                </a:spcAft>
              </a:pPr>
              <a:t>4</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8C3A0C1-6F86-634C-917F-E4ADC4D0523A}" type="slidenum">
              <a:rPr lang="en-US" smtClean="0"/>
              <a:pPr/>
              <a:t>35</a:t>
            </a:fld>
            <a:endParaRPr lang="en-US"/>
          </a:p>
        </p:txBody>
      </p:sp>
    </p:spTree>
    <p:extLst>
      <p:ext uri="{BB962C8B-B14F-4D97-AF65-F5344CB8AC3E}">
        <p14:creationId xmlns:p14="http://schemas.microsoft.com/office/powerpoint/2010/main" xmlns="" val="422226214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57175">
              <a:defRPr/>
            </a:pPr>
            <a:r>
              <a:rPr lang="en-US" dirty="0" smtClean="0"/>
              <a:t>Please read this important information.</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fld id="{28C3A0C1-6F86-634C-917F-E4ADC4D0523A}" type="slidenum">
              <a:rPr lang="en-US" smtClean="0">
                <a:solidFill>
                  <a:prstClr val="black"/>
                </a:solidFill>
              </a:rPr>
              <a:pPr/>
              <a:t>36</a:t>
            </a:fld>
            <a:endParaRPr lang="en-US">
              <a:solidFill>
                <a:prstClr val="black"/>
              </a:solidFill>
            </a:endParaRPr>
          </a:p>
        </p:txBody>
      </p:sp>
    </p:spTree>
    <p:extLst>
      <p:ext uri="{BB962C8B-B14F-4D97-AF65-F5344CB8AC3E}">
        <p14:creationId xmlns:p14="http://schemas.microsoft.com/office/powerpoint/2010/main" xmlns="" val="91593018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of us look forward to retirement as a time to shift gears, worry less, and enjoy a slower pace of life. But that rosy picture can change quickly when it comes to paying for health care.</a:t>
            </a:r>
          </a:p>
          <a:p>
            <a:r>
              <a:rPr lang="en-US" dirty="0"/>
              <a:t> </a:t>
            </a:r>
          </a:p>
          <a:p>
            <a:r>
              <a:rPr lang="en-US" dirty="0"/>
              <a:t>It’s estimated that the cost of health care in retirement will probably be second only to housing</a:t>
            </a:r>
            <a:r>
              <a:rPr lang="en-US" baseline="30000" dirty="0"/>
              <a:t>1</a:t>
            </a:r>
            <a:r>
              <a:rPr lang="en-US" dirty="0"/>
              <a:t>. Unfortunately, many people remain unprepared or uncertain how they’ll deal with these expenses. Baby boomers are facing numerous concerns as they approach retirement, including:</a:t>
            </a:r>
          </a:p>
          <a:p>
            <a:pPr lvl="0"/>
            <a:r>
              <a:rPr lang="en-US" dirty="0"/>
              <a:t>• They expect health care to be one of their biggest expenses</a:t>
            </a:r>
          </a:p>
          <a:p>
            <a:pPr lvl="0"/>
            <a:r>
              <a:rPr lang="en-US" dirty="0"/>
              <a:t>• They are not planning for inflation</a:t>
            </a:r>
          </a:p>
          <a:p>
            <a:pPr lvl="0"/>
            <a:r>
              <a:rPr lang="en-US" dirty="0"/>
              <a:t>• There is a looming risk of incurring exceptionally large health care expenses</a:t>
            </a:r>
          </a:p>
          <a:p>
            <a:endParaRPr lang="en-US" dirty="0"/>
          </a:p>
          <a:p>
            <a:r>
              <a:rPr lang="en-US" dirty="0"/>
              <a:t>While Medicare or private insurance may pay for some of these costs, you’ll likely pay a significant portion out of your own pocket. That can have a big impact on your standard of living in retirement. </a:t>
            </a:r>
          </a:p>
          <a:p>
            <a:endParaRPr lang="en-US" dirty="0"/>
          </a:p>
          <a:p>
            <a:pPr defTabSz="448650">
              <a:defRPr/>
            </a:pPr>
            <a:endParaRPr lang="en-US" baseline="30000" dirty="0"/>
          </a:p>
          <a:p>
            <a:pPr defTabSz="448650">
              <a:defRPr/>
            </a:pPr>
            <a:r>
              <a:rPr lang="en-US" baseline="30000" dirty="0"/>
              <a:t>1 </a:t>
            </a:r>
            <a:r>
              <a:rPr lang="en-US" dirty="0"/>
              <a:t>”Average Annual Expenditures and Characteristics,” Consumer Expenditure Survey, 2012, Bureau of Labor Statistics. (Percentage of total expenditure for 75+ year olds) </a:t>
            </a:r>
          </a:p>
          <a:p>
            <a:endParaRPr lang="en-US" dirty="0"/>
          </a:p>
        </p:txBody>
      </p:sp>
      <p:sp>
        <p:nvSpPr>
          <p:cNvPr id="4" name="Slide Number Placeholder 3"/>
          <p:cNvSpPr>
            <a:spLocks noGrp="1"/>
          </p:cNvSpPr>
          <p:nvPr>
            <p:ph type="sldNum" sz="quarter" idx="10"/>
          </p:nvPr>
        </p:nvSpPr>
        <p:spPr/>
        <p:txBody>
          <a:bodyPr/>
          <a:lstStyle/>
          <a:p>
            <a:fld id="{28C3A0C1-6F86-634C-917F-E4ADC4D0523A}" type="slidenum">
              <a:rPr lang="en-US" smtClean="0"/>
              <a:pPr/>
              <a:t>37</a:t>
            </a:fld>
            <a:endParaRPr lang="en-US"/>
          </a:p>
        </p:txBody>
      </p:sp>
    </p:spTree>
    <p:extLst>
      <p:ext uri="{BB962C8B-B14F-4D97-AF65-F5344CB8AC3E}">
        <p14:creationId xmlns:p14="http://schemas.microsoft.com/office/powerpoint/2010/main" xmlns="" val="204646923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most retirees, leaving full-time employment will mean leaving employer-provided health care coverage behind. And this can be somewhat daunting since out-of-pocket health care expenses</a:t>
            </a:r>
            <a:r>
              <a:rPr lang="en-US" baseline="30000" dirty="0"/>
              <a:t>1</a:t>
            </a:r>
            <a:r>
              <a:rPr lang="en-US" dirty="0"/>
              <a:t> for a 65-year-old couple retiring today and living for 20 years are estimated to be $200,000. That comes out to $733 per month.</a:t>
            </a:r>
          </a:p>
          <a:p>
            <a:r>
              <a:rPr lang="en-US" dirty="0"/>
              <a:t> </a:t>
            </a:r>
          </a:p>
          <a:p>
            <a:r>
              <a:rPr lang="en-US" dirty="0"/>
              <a:t>These costs will be a significant part of your total retirement expenses and planning for them is a challenge because:</a:t>
            </a:r>
          </a:p>
          <a:p>
            <a:pPr lvl="0"/>
            <a:r>
              <a:rPr lang="en-US" dirty="0"/>
              <a:t>• As these costs continue to rise, it becomes hard to predict the future</a:t>
            </a:r>
          </a:p>
          <a:p>
            <a:pPr lvl="0"/>
            <a:r>
              <a:rPr lang="en-US" dirty="0"/>
              <a:t>• You may have uncertainty about your future health status and the future health status of your parents</a:t>
            </a:r>
          </a:p>
          <a:p>
            <a:pPr lvl="0"/>
            <a:r>
              <a:rPr lang="en-US" dirty="0"/>
              <a:t>• Medicare and supplemental insurance differ fundamentally from employer-subsidized premiums and coverage</a:t>
            </a:r>
          </a:p>
          <a:p>
            <a:pPr lvl="0"/>
            <a:r>
              <a:rPr lang="en-US" dirty="0"/>
              <a:t>• Ongoing changes to the national health care system add uncertainty and risk</a:t>
            </a:r>
          </a:p>
          <a:p>
            <a:r>
              <a:rPr lang="en-US" dirty="0"/>
              <a:t> </a:t>
            </a:r>
          </a:p>
          <a:p>
            <a:r>
              <a:rPr lang="en-US" dirty="0"/>
              <a:t>Additionally, as life expectancies increase and people spend more years in retirement, the money set aside to pay for health care will have to last longer as well. </a:t>
            </a:r>
          </a:p>
          <a:p>
            <a:endParaRPr lang="en-US" dirty="0"/>
          </a:p>
          <a:p>
            <a:endParaRPr lang="en-US" dirty="0"/>
          </a:p>
          <a:p>
            <a:pPr defTabSz="448650">
              <a:defRPr/>
            </a:pPr>
            <a:r>
              <a:rPr lang="en-US" baseline="30000" dirty="0"/>
              <a:t>1 </a:t>
            </a:r>
            <a:r>
              <a:rPr lang="en-US" dirty="0"/>
              <a:t>Fidelity Benefits Consulting, 2013. Based on a hypothetical couple retiring at age 65 years or older, with average (82 male, 85 female) life expectancies. </a:t>
            </a:r>
          </a:p>
          <a:p>
            <a:endParaRPr lang="en-US" dirty="0"/>
          </a:p>
        </p:txBody>
      </p:sp>
      <p:sp>
        <p:nvSpPr>
          <p:cNvPr id="4" name="Slide Number Placeholder 3"/>
          <p:cNvSpPr>
            <a:spLocks noGrp="1"/>
          </p:cNvSpPr>
          <p:nvPr>
            <p:ph type="sldNum" sz="quarter" idx="10"/>
          </p:nvPr>
        </p:nvSpPr>
        <p:spPr/>
        <p:txBody>
          <a:bodyPr/>
          <a:lstStyle/>
          <a:p>
            <a:fld id="{28C3A0C1-6F86-634C-917F-E4ADC4D0523A}" type="slidenum">
              <a:rPr lang="en-US" smtClean="0"/>
              <a:pPr/>
              <a:t>38</a:t>
            </a:fld>
            <a:endParaRPr lang="en-US"/>
          </a:p>
        </p:txBody>
      </p:sp>
    </p:spTree>
    <p:extLst>
      <p:ext uri="{BB962C8B-B14F-4D97-AF65-F5344CB8AC3E}">
        <p14:creationId xmlns:p14="http://schemas.microsoft.com/office/powerpoint/2010/main" xmlns="" val="204646923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US" dirty="0"/>
              <a:t>The rising cost of health care is one of the most complex issues we face in the U.S. It’s likely to be the second largest expense in retirement, behind housing &amp; living costs. But many people remain unprepared or uncertain how they’ll deal with health care in retirement. In fact, 4 out of 5 people cannot accurately estimate health care costs in retirement.</a:t>
            </a:r>
            <a:r>
              <a:rPr lang="en-US" baseline="30000" dirty="0"/>
              <a:t>2</a:t>
            </a:r>
            <a:r>
              <a:rPr lang="en-US" dirty="0"/>
              <a:t> </a:t>
            </a:r>
          </a:p>
          <a:p>
            <a:r>
              <a:rPr lang="en-US" dirty="0"/>
              <a:t> </a:t>
            </a:r>
          </a:p>
          <a:p>
            <a:r>
              <a:rPr lang="en-US" dirty="0"/>
              <a:t>What’s more, women are more likely than men to underestimate the amount they’ll need</a:t>
            </a:r>
            <a:r>
              <a:rPr lang="en-US" baseline="30000" dirty="0"/>
              <a:t>1</a:t>
            </a:r>
            <a:r>
              <a:rPr lang="en-US" dirty="0"/>
              <a:t>. This especially troubling due to the unique challenges women face, including:</a:t>
            </a:r>
          </a:p>
          <a:p>
            <a:pPr lvl="0"/>
            <a:r>
              <a:rPr lang="en-US" dirty="0"/>
              <a:t>• Lifespan – women live an average of 5 years longer than men</a:t>
            </a:r>
            <a:r>
              <a:rPr lang="en-US" baseline="30000" dirty="0"/>
              <a:t>3</a:t>
            </a:r>
            <a:endParaRPr lang="en-US" dirty="0"/>
          </a:p>
          <a:p>
            <a:pPr lvl="0"/>
            <a:r>
              <a:rPr lang="en-US" dirty="0"/>
              <a:t>• Time spent in the workforce – as primary caregivers, women typically work 12 years less than men over their lifetime, according to the Women’s Institute for a Secure Retirement</a:t>
            </a:r>
          </a:p>
          <a:p>
            <a:pPr lvl="0"/>
            <a:r>
              <a:rPr lang="en-US" dirty="0"/>
              <a:t>• Lower earnings – on average, women earn 77 cents for every dollar compared to what men earn</a:t>
            </a:r>
            <a:r>
              <a:rPr lang="en-US" baseline="30000" dirty="0"/>
              <a:t>3</a:t>
            </a:r>
            <a:endParaRPr lang="en-US" dirty="0"/>
          </a:p>
          <a:p>
            <a:pPr lvl="0"/>
            <a:r>
              <a:rPr lang="en-US" dirty="0"/>
              <a:t>• Social Security – they rely more on it due to smaller pensions and overall assets.</a:t>
            </a:r>
            <a:r>
              <a:rPr lang="en-US" baseline="30000" dirty="0"/>
              <a:t>4</a:t>
            </a:r>
            <a:endParaRPr lang="en-US" dirty="0"/>
          </a:p>
          <a:p>
            <a:r>
              <a:rPr lang="en-US" dirty="0"/>
              <a:t> </a:t>
            </a:r>
          </a:p>
          <a:p>
            <a:r>
              <a:rPr lang="en-US" dirty="0"/>
              <a:t>As with any unforeseen or unplanned expense, health care costs during retirement could impact your overall retirement plans and monthly bottom line. So the key point is: you need to plan ahead. So let’s talk about how to do that.</a:t>
            </a:r>
          </a:p>
          <a:p>
            <a:endParaRPr lang="en-US" dirty="0"/>
          </a:p>
          <a:p>
            <a:r>
              <a:rPr lang="en-US" dirty="0"/>
              <a:t> </a:t>
            </a:r>
          </a:p>
          <a:p>
            <a:r>
              <a:rPr lang="en-US" baseline="30000" dirty="0"/>
              <a:t>1</a:t>
            </a:r>
            <a:r>
              <a:rPr lang="en-US" dirty="0"/>
              <a:t> Data was collected via an online survey by Harris Interactive on behalf of Nationwide from Jan. 3-19, 2012. The survey was among 625 adults ages 55+ having $250,000 or more in household assets who plan to retire by 2020 and 625 retired adults ages 65+ having $250,000 or more in household assets. Results were weighted as needed for age, sex, race/ethnicity, education, region, household income and investable assets. Propensity score weighting was also used to adjust for respondents’ propensity to be online.</a:t>
            </a:r>
          </a:p>
          <a:p>
            <a:endParaRPr lang="en-US" dirty="0"/>
          </a:p>
          <a:p>
            <a:pPr defTabSz="448650">
              <a:defRPr/>
            </a:pPr>
            <a:r>
              <a:rPr lang="en-US" baseline="30000" dirty="0"/>
              <a:t>2</a:t>
            </a:r>
            <a:r>
              <a:rPr lang="en-US" dirty="0"/>
              <a:t> Nationwide Survey “Health Care Costs in Retirement”, Customer survey of 625 respondents, January 2012.</a:t>
            </a:r>
            <a:endParaRPr lang="en-US" baseline="30000" dirty="0"/>
          </a:p>
          <a:p>
            <a:endParaRPr lang="en-US" dirty="0"/>
          </a:p>
          <a:p>
            <a:r>
              <a:rPr lang="en-US" baseline="30000" dirty="0"/>
              <a:t>3  </a:t>
            </a:r>
            <a:r>
              <a:rPr lang="en-US" dirty="0"/>
              <a:t>Census Bureau reports and data, Current Population Reports, “Median Earning of Workers 15 Years Old and Over by Work Experience and Sex,” updated September 2010 by the National Committee on Pay Equity.</a:t>
            </a:r>
          </a:p>
          <a:p>
            <a:r>
              <a:rPr lang="en-US" dirty="0"/>
              <a:t> </a:t>
            </a:r>
          </a:p>
          <a:p>
            <a:r>
              <a:rPr lang="en-US" baseline="30000" dirty="0"/>
              <a:t>4  </a:t>
            </a:r>
            <a:r>
              <a:rPr lang="en-US" dirty="0"/>
              <a:t>Women and U.S. Social Security Administration, accessed May 15, 2013.</a:t>
            </a:r>
          </a:p>
        </p:txBody>
      </p:sp>
      <p:sp>
        <p:nvSpPr>
          <p:cNvPr id="4" name="Slide Number Placeholder 3"/>
          <p:cNvSpPr>
            <a:spLocks noGrp="1"/>
          </p:cNvSpPr>
          <p:nvPr>
            <p:ph type="sldNum" sz="quarter" idx="10"/>
          </p:nvPr>
        </p:nvSpPr>
        <p:spPr/>
        <p:txBody>
          <a:bodyPr/>
          <a:lstStyle/>
          <a:p>
            <a:fld id="{28C3A0C1-6F86-634C-917F-E4ADC4D0523A}" type="slidenum">
              <a:rPr lang="en-US" smtClean="0"/>
              <a:pPr/>
              <a:t>39</a:t>
            </a:fld>
            <a:endParaRPr lang="en-US"/>
          </a:p>
        </p:txBody>
      </p:sp>
    </p:spTree>
    <p:extLst>
      <p:ext uri="{BB962C8B-B14F-4D97-AF65-F5344CB8AC3E}">
        <p14:creationId xmlns:p14="http://schemas.microsoft.com/office/powerpoint/2010/main" xmlns="" val="204646923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order to effectively plan for out-of-pocket health care costs you first need to understand the basic costs are broken out. As stated earlier, out-of-pocket health care expenses for a 65-year-old couple retiring today and living for 20 years are estimated from $255,000 to $360,000</a:t>
            </a:r>
            <a:r>
              <a:rPr lang="en-US" baseline="30000" dirty="0"/>
              <a:t>1</a:t>
            </a:r>
            <a:r>
              <a:rPr lang="en-US" dirty="0"/>
              <a:t>. Here’s a closer look.</a:t>
            </a:r>
          </a:p>
          <a:p>
            <a:r>
              <a:rPr lang="en-US" dirty="0"/>
              <a:t>• 45% ($130,000 to $162,000) will be spent on Medicare cost-sharing provisions like co-pays and deductibles</a:t>
            </a:r>
          </a:p>
          <a:p>
            <a:r>
              <a:rPr lang="en-US" dirty="0"/>
              <a:t>• You’ll spend 32% ($81,000 to $115,000) on your premiums for Medicare, Part B &amp; D</a:t>
            </a:r>
          </a:p>
          <a:p>
            <a:r>
              <a:rPr lang="en-US" dirty="0"/>
              <a:t>• And the remaining 23% ($58,000 - $83000) will go toward out-of-pocket prescription drug expenses.</a:t>
            </a:r>
          </a:p>
          <a:p>
            <a:endParaRPr lang="en-US" dirty="0"/>
          </a:p>
          <a:p>
            <a:r>
              <a:rPr lang="en-US" dirty="0"/>
              <a:t>But even with this information readily available a lot of people still aren’t prepared.</a:t>
            </a:r>
          </a:p>
          <a:p>
            <a:endParaRPr lang="en-US" dirty="0"/>
          </a:p>
          <a:p>
            <a:pPr defTabSz="448650">
              <a:defRPr/>
            </a:pPr>
            <a:endParaRPr lang="en-US" baseline="30000" dirty="0"/>
          </a:p>
          <a:p>
            <a:pPr defTabSz="448650">
              <a:defRPr/>
            </a:pPr>
            <a:r>
              <a:rPr lang="en-US" baseline="30000" dirty="0"/>
              <a:t>1</a:t>
            </a:r>
            <a:r>
              <a:rPr lang="en-US" dirty="0"/>
              <a:t>Fidelity Investments, “The Increasing Cost of Health Care upon Retirement”, 2012.</a:t>
            </a:r>
          </a:p>
          <a:p>
            <a:endParaRPr lang="en-US" dirty="0"/>
          </a:p>
        </p:txBody>
      </p:sp>
      <p:sp>
        <p:nvSpPr>
          <p:cNvPr id="4" name="Slide Number Placeholder 3"/>
          <p:cNvSpPr>
            <a:spLocks noGrp="1"/>
          </p:cNvSpPr>
          <p:nvPr>
            <p:ph type="sldNum" sz="quarter" idx="10"/>
          </p:nvPr>
        </p:nvSpPr>
        <p:spPr/>
        <p:txBody>
          <a:bodyPr/>
          <a:lstStyle/>
          <a:p>
            <a:fld id="{28C3A0C1-6F86-634C-917F-E4ADC4D0523A}" type="slidenum">
              <a:rPr lang="en-US" smtClean="0"/>
              <a:pPr/>
              <a:t>40</a:t>
            </a:fld>
            <a:endParaRPr lang="en-US"/>
          </a:p>
        </p:txBody>
      </p:sp>
    </p:spTree>
    <p:extLst>
      <p:ext uri="{BB962C8B-B14F-4D97-AF65-F5344CB8AC3E}">
        <p14:creationId xmlns:p14="http://schemas.microsoft.com/office/powerpoint/2010/main" xmlns="" val="204646923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Today’s workers have more pressure than ever to adequately prepare for retirement. That’s why </a:t>
            </a:r>
            <a:r>
              <a:rPr lang="en-US" b="1" dirty="0"/>
              <a:t>your employer endorses</a:t>
            </a:r>
            <a:r>
              <a:rPr lang="en-US" dirty="0"/>
              <a:t> Nationwide’s Participant Solutions Center. </a:t>
            </a:r>
          </a:p>
          <a:p>
            <a:r>
              <a:rPr lang="en-US" dirty="0"/>
              <a:t>We take a holistic approach to retirement planning — that is, our fully licensed financial representatives help you take a </a:t>
            </a:r>
            <a:r>
              <a:rPr lang="en-US" b="1" dirty="0"/>
              <a:t>look at the complete picture</a:t>
            </a:r>
            <a:r>
              <a:rPr lang="en-US" dirty="0"/>
              <a:t>. The </a:t>
            </a:r>
            <a:r>
              <a:rPr lang="en-US" dirty="0" err="1"/>
              <a:t>PSC</a:t>
            </a:r>
            <a:r>
              <a:rPr lang="en-US" dirty="0"/>
              <a:t> addresses actual questions people think about.</a:t>
            </a:r>
          </a:p>
          <a:p>
            <a:endParaRPr lang="en-US" dirty="0"/>
          </a:p>
          <a:p>
            <a:r>
              <a:rPr lang="en-US" dirty="0"/>
              <a:t>We’ll </a:t>
            </a:r>
            <a:r>
              <a:rPr lang="en-US" b="1" dirty="0"/>
              <a:t>provide financial guidance </a:t>
            </a:r>
            <a:r>
              <a:rPr lang="en-US" dirty="0"/>
              <a:t>to help you understand your current household financial situation and </a:t>
            </a:r>
            <a:r>
              <a:rPr lang="en-US" b="1" dirty="0"/>
              <a:t>identify your income objectives</a:t>
            </a:r>
            <a:r>
              <a:rPr lang="en-US" dirty="0"/>
              <a:t>. </a:t>
            </a:r>
          </a:p>
          <a:p>
            <a:endParaRPr lang="en-US" dirty="0"/>
          </a:p>
          <a:p>
            <a:r>
              <a:rPr lang="en-US" dirty="0"/>
              <a:t>We’ll get to </a:t>
            </a:r>
            <a:r>
              <a:rPr lang="en-US" b="1" dirty="0"/>
              <a:t>know </a:t>
            </a:r>
            <a:r>
              <a:rPr lang="en-US" dirty="0"/>
              <a:t>what type of investor you are. We’ll help you create a strategy that includes </a:t>
            </a:r>
            <a:r>
              <a:rPr lang="en-US" b="1" dirty="0"/>
              <a:t>all of your household’s investment accounts</a:t>
            </a:r>
            <a:r>
              <a:rPr lang="en-US" dirty="0"/>
              <a:t> — so that they all work together toward a common objective.</a:t>
            </a:r>
          </a:p>
          <a:p>
            <a:endParaRPr lang="en-US" dirty="0"/>
          </a:p>
          <a:p>
            <a:r>
              <a:rPr lang="en-US" dirty="0"/>
              <a:t>Finally, we’ll propose realistic actions you can take toward accomplishing your goals, including </a:t>
            </a:r>
            <a:r>
              <a:rPr lang="en-US" b="1" dirty="0"/>
              <a:t>strategies and solutions</a:t>
            </a:r>
            <a:r>
              <a:rPr lang="en-US" dirty="0"/>
              <a:t> available outside of your retirement plan, and </a:t>
            </a:r>
            <a:r>
              <a:rPr lang="en-US" b="1" dirty="0"/>
              <a:t>implement recommendations</a:t>
            </a:r>
            <a:r>
              <a:rPr lang="en-US" dirty="0"/>
              <a:t> you accept.</a:t>
            </a:r>
          </a:p>
          <a:p>
            <a:endParaRPr lang="en-US" dirty="0"/>
          </a:p>
          <a:p>
            <a:r>
              <a:rPr lang="en-US" dirty="0"/>
              <a:t>The PSC can help you meet your retirement goals and avoid having your strategy interrupted to take care of more urgent needs like health care expenses. It can start with a call to the PSC to start your complimentary personalized assessment. </a:t>
            </a:r>
          </a:p>
        </p:txBody>
      </p:sp>
      <p:sp>
        <p:nvSpPr>
          <p:cNvPr id="4" name="Slide Number Placeholder 3"/>
          <p:cNvSpPr>
            <a:spLocks noGrp="1"/>
          </p:cNvSpPr>
          <p:nvPr>
            <p:ph type="sldNum" sz="quarter" idx="10"/>
          </p:nvPr>
        </p:nvSpPr>
        <p:spPr/>
        <p:txBody>
          <a:bodyPr/>
          <a:lstStyle/>
          <a:p>
            <a:fld id="{28C3A0C1-6F86-634C-917F-E4ADC4D0523A}" type="slidenum">
              <a:rPr lang="en-US" smtClean="0"/>
              <a:pPr/>
              <a:t>41</a:t>
            </a:fld>
            <a:endParaRPr lang="en-US"/>
          </a:p>
        </p:txBody>
      </p:sp>
    </p:spTree>
    <p:extLst>
      <p:ext uri="{BB962C8B-B14F-4D97-AF65-F5344CB8AC3E}">
        <p14:creationId xmlns:p14="http://schemas.microsoft.com/office/powerpoint/2010/main" xmlns="" val="204646923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up to you to take control of your retirement health care costs with careful planning. That’s why Nationwide Financial provides the education tools and guidance you need to prepare for the cost of health care in retirement and developing a financial plan for your specific needs. Our knowledgeable Nationwide Retirement Specialists can help you plan more confidently for retirement medical expenses with our Nationwide Healthcare Cost Assessment. This assessment: </a:t>
            </a:r>
          </a:p>
          <a:p>
            <a:r>
              <a:rPr lang="en-US" dirty="0"/>
              <a:t>• Personalizes your estimate based on your current health condition, family medical background and your outlook for retirement</a:t>
            </a:r>
          </a:p>
          <a:p>
            <a:r>
              <a:rPr lang="en-US" dirty="0"/>
              <a:t>• Shows you how much health care spending can change throughout retirement based on inflation and other factors</a:t>
            </a:r>
          </a:p>
          <a:p>
            <a:r>
              <a:rPr lang="en-US" dirty="0"/>
              <a:t>• Shows what you can expect to pay in retirement for out-of-pocket health care costs and Medicare premiums</a:t>
            </a:r>
          </a:p>
          <a:p>
            <a:r>
              <a:rPr lang="en-US" dirty="0"/>
              <a:t> </a:t>
            </a:r>
          </a:p>
          <a:p>
            <a:r>
              <a:rPr lang="en-US" dirty="0"/>
              <a:t>It’s time to get a handle on your health care costs in retirement by talking to your advisor about a Nationwide Health Care Cost Assessment. Together you can create a plan for these expenses so you’re prepared for what comes next.</a:t>
            </a:r>
          </a:p>
        </p:txBody>
      </p:sp>
      <p:sp>
        <p:nvSpPr>
          <p:cNvPr id="4" name="Slide Number Placeholder 3"/>
          <p:cNvSpPr>
            <a:spLocks noGrp="1"/>
          </p:cNvSpPr>
          <p:nvPr>
            <p:ph type="sldNum" sz="quarter" idx="10"/>
          </p:nvPr>
        </p:nvSpPr>
        <p:spPr/>
        <p:txBody>
          <a:bodyPr/>
          <a:lstStyle/>
          <a:p>
            <a:fld id="{28C3A0C1-6F86-634C-917F-E4ADC4D0523A}" type="slidenum">
              <a:rPr lang="en-US" smtClean="0"/>
              <a:pPr/>
              <a:t>42</a:t>
            </a:fld>
            <a:endParaRPr lang="en-US"/>
          </a:p>
        </p:txBody>
      </p:sp>
    </p:spTree>
    <p:extLst>
      <p:ext uri="{BB962C8B-B14F-4D97-AF65-F5344CB8AC3E}">
        <p14:creationId xmlns:p14="http://schemas.microsoft.com/office/powerpoint/2010/main" xmlns="" val="20464692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noFill/>
          <a:ln>
            <a:solidFill>
              <a:srgbClr val="000000"/>
            </a:solidFill>
            <a:miter lim="800000"/>
            <a:headEnd/>
            <a:tailEnd/>
          </a:ln>
        </p:spPr>
      </p:sp>
      <p:sp>
        <p:nvSpPr>
          <p:cNvPr id="4505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So what can you do about the situation? One answer is your employer’s 457 deferred compensation plan. Because your employer realizes that a pension and Social Security may not provide enough income to live on when you retire, they’re offering our 457 deferred compensation plan, also referred to as “deferred comp”, to put </a:t>
            </a:r>
            <a:r>
              <a:rPr lang="en-US" i="1" dirty="0" smtClean="0"/>
              <a:t>you</a:t>
            </a:r>
            <a:r>
              <a:rPr lang="en-US" dirty="0" smtClean="0"/>
              <a:t> in control of when, where and how much money you invest toward your future. Better yet, it was created specifically for public sector employees like you. </a:t>
            </a:r>
          </a:p>
          <a:p>
            <a:pPr>
              <a:spcBef>
                <a:spcPct val="0"/>
              </a:spcBef>
            </a:pPr>
            <a:r>
              <a:rPr lang="en-US" dirty="0" smtClean="0"/>
              <a:t>Sound complicated? It doesn’t have to be. It just starts with a plan and some help. </a:t>
            </a:r>
          </a:p>
          <a:p>
            <a:pPr>
              <a:spcBef>
                <a:spcPct val="0"/>
              </a:spcBef>
            </a:pPr>
            <a:r>
              <a:rPr lang="en-US" dirty="0" smtClean="0"/>
              <a:t> </a:t>
            </a:r>
          </a:p>
          <a:p>
            <a:pPr>
              <a:spcBef>
                <a:spcPct val="0"/>
              </a:spcBef>
            </a:pPr>
            <a:r>
              <a:rPr lang="en-US" dirty="0" smtClean="0"/>
              <a:t>You’ll deserve real assistance and convenient resources. That’s why your employer chose Nationwide, to administer your deferred comp plan. We’ve been helping public sector employees save for retirement for nearly 40 years, so we understand your commitment to your community and we’re equally committed to helping you prepare for your financial future. </a:t>
            </a:r>
          </a:p>
          <a:p>
            <a:pPr>
              <a:spcBef>
                <a:spcPct val="0"/>
              </a:spcBef>
            </a:pPr>
            <a:r>
              <a:rPr lang="en-US" dirty="0" smtClean="0"/>
              <a:t> </a:t>
            </a:r>
          </a:p>
          <a:p>
            <a:pPr>
              <a:spcBef>
                <a:spcPct val="0"/>
              </a:spcBef>
            </a:pPr>
            <a:r>
              <a:rPr lang="en-US" dirty="0" smtClean="0"/>
              <a:t>As a Nationwide plan participant, you’ll get support from retirement specialists who are ready to assist you each step of the way. You’ll also benefit from a variety of educational resources and planning tools designed to help you identify your goals and take steps to reach them. Plus easy online access to your account and our interactive resources will help you get the information you need, when you need it.</a:t>
            </a:r>
          </a:p>
          <a:p>
            <a:pPr>
              <a:spcBef>
                <a:spcPct val="0"/>
              </a:spcBef>
            </a:pPr>
            <a:r>
              <a:rPr lang="en-US" dirty="0" smtClean="0"/>
              <a:t> </a:t>
            </a:r>
          </a:p>
          <a:p>
            <a:pPr>
              <a:spcBef>
                <a:spcPct val="0"/>
              </a:spcBef>
            </a:pPr>
            <a:r>
              <a:rPr lang="en-US" dirty="0" smtClean="0"/>
              <a:t>The best part: None of this ends when you retire. We’re here for the long haul to help you even after your working years.</a:t>
            </a:r>
          </a:p>
          <a:p>
            <a:pPr>
              <a:spcBef>
                <a:spcPct val="0"/>
              </a:spcBef>
            </a:pPr>
            <a:endParaRPr lang="en-US" dirty="0" smtClean="0"/>
          </a:p>
        </p:txBody>
      </p:sp>
      <p:sp>
        <p:nvSpPr>
          <p:cNvPr id="4506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52648FE-AEF5-4E01-B11F-BF01CFFBEC0E}" type="slidenum">
              <a:rPr lang="en-US"/>
              <a:pPr fontAlgn="base">
                <a:spcBef>
                  <a:spcPct val="0"/>
                </a:spcBef>
                <a:spcAft>
                  <a:spcPct val="0"/>
                </a:spcAft>
              </a:pPr>
              <a:t>5</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headEnd/>
            <a:tailEnd/>
          </a:ln>
        </p:spPr>
      </p:sp>
      <p:sp>
        <p:nvSpPr>
          <p:cNvPr id="5017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The second advantage is that your investments also </a:t>
            </a:r>
            <a:r>
              <a:rPr lang="en-US" i="1" smtClean="0"/>
              <a:t>grow</a:t>
            </a:r>
            <a:r>
              <a:rPr lang="en-US" smtClean="0"/>
              <a:t> tax-deferred, meaning you don’t pay taxes until you start making withdrawals – typically in retirement. And you may pay less in taxes on that money because you’ll be using it to supplement installments from Social Security and your employer’s pension. Any earnings you receive on top of your paycheck contributions are reinvested, so they also have the chance to grow tax-deferred, too. </a:t>
            </a:r>
          </a:p>
          <a:p>
            <a:pPr>
              <a:spcBef>
                <a:spcPct val="0"/>
              </a:spcBef>
            </a:pPr>
            <a:r>
              <a:rPr lang="en-US" smtClean="0"/>
              <a:t> </a:t>
            </a:r>
          </a:p>
          <a:p>
            <a:pPr>
              <a:spcBef>
                <a:spcPct val="0"/>
              </a:spcBef>
            </a:pPr>
            <a:r>
              <a:rPr lang="en-US" smtClean="0"/>
              <a:t>Your plan also offers you the opportunity to designate all or part of your contributions to your governmental deferred compensation plan as after-tax Roth 457 contributions. When you contribute to a Roth 457, you pay taxes on the portion of your salary that goes into the plan, but withdrawals of contributions and earnings can be tax-free during retirement if certain conditions are met. </a:t>
            </a:r>
          </a:p>
        </p:txBody>
      </p:sp>
      <p:sp>
        <p:nvSpPr>
          <p:cNvPr id="5018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7E0CA44-1988-44D9-959F-56B0FFC92D46}" type="slidenum">
              <a:rPr lang="en-US"/>
              <a:pPr fontAlgn="base">
                <a:spcBef>
                  <a:spcPct val="0"/>
                </a:spcBef>
                <a:spcAft>
                  <a:spcPct val="0"/>
                </a:spcAft>
              </a:pPr>
              <a:t>6</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noFill/>
          <a:ln>
            <a:solidFill>
              <a:srgbClr val="000000"/>
            </a:solidFill>
            <a:miter lim="800000"/>
            <a:headEnd/>
            <a:tailEnd/>
          </a:ln>
        </p:spPr>
      </p:sp>
      <p:sp>
        <p:nvSpPr>
          <p:cNvPr id="13315"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latin typeface="Arial" charset="0"/>
              </a:rPr>
              <a:t>You’ve probably heard of Roth IRAs. You may have even set one up. As of fall 2010, there’s a new route you can choose: the Roth 457 option. It allows public sector employees participating in 457 plans to designate all or a portion of their contributions as Roth contributions. Here are the details…</a:t>
            </a:r>
          </a:p>
          <a:p>
            <a:endParaRPr lang="en-US" smtClean="0">
              <a:latin typeface="Arial" charset="0"/>
            </a:endParaRPr>
          </a:p>
        </p:txBody>
      </p:sp>
      <p:sp>
        <p:nvSpPr>
          <p:cNvPr id="133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9562AAF-8BA0-4FD8-BE44-E5C2B9FA45BB}" type="slidenum">
              <a:rPr lang="en-US"/>
              <a:pPr fontAlgn="base">
                <a:spcBef>
                  <a:spcPct val="0"/>
                </a:spcBef>
                <a:spcAft>
                  <a:spcPct val="0"/>
                </a:spcAft>
              </a:pPr>
              <a:t>8</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spcAft>
                <a:spcPts val="800"/>
              </a:spcAft>
            </a:pPr>
            <a:r>
              <a:rPr lang="en-US" smtClean="0">
                <a:latin typeface="Arial" charset="0"/>
              </a:rPr>
              <a:t>There are now two ways to contribute to your 457 plan: traditional pre-tax contributions and new Roth after-tax contributions... </a:t>
            </a:r>
          </a:p>
          <a:p>
            <a:pPr>
              <a:spcBef>
                <a:spcPct val="0"/>
              </a:spcBef>
              <a:spcAft>
                <a:spcPts val="800"/>
              </a:spcAft>
            </a:pPr>
            <a:r>
              <a:rPr lang="en-US" smtClean="0">
                <a:latin typeface="Arial" charset="0"/>
              </a:rPr>
              <a:t>Traditional 457 contributions use </a:t>
            </a:r>
            <a:r>
              <a:rPr lang="en-US" b="1" smtClean="0">
                <a:latin typeface="Arial" charset="0"/>
              </a:rPr>
              <a:t>pre-tax </a:t>
            </a:r>
            <a:r>
              <a:rPr lang="en-US" smtClean="0">
                <a:latin typeface="Arial" charset="0"/>
              </a:rPr>
              <a:t>money from your gross pay and offer tax-deferred growth. As the money in the account compounds, any earnings are reinvested in the account without taxes being assessed. </a:t>
            </a:r>
            <a:r>
              <a:rPr lang="en-US" b="1" smtClean="0">
                <a:latin typeface="Arial" charset="0"/>
              </a:rPr>
              <a:t>However, when you withdraw the money in retirement, you will owe regular income tax on your contributions and any earnings. </a:t>
            </a:r>
          </a:p>
          <a:p>
            <a:pPr>
              <a:spcBef>
                <a:spcPct val="0"/>
              </a:spcBef>
              <a:spcAft>
                <a:spcPts val="800"/>
              </a:spcAft>
            </a:pPr>
            <a:r>
              <a:rPr lang="en-US" smtClean="0">
                <a:latin typeface="Arial" charset="0"/>
              </a:rPr>
              <a:t>Roth 457 contributions use </a:t>
            </a:r>
            <a:r>
              <a:rPr lang="en-US" b="1" smtClean="0">
                <a:latin typeface="Arial" charset="0"/>
              </a:rPr>
              <a:t>after-tax</a:t>
            </a:r>
            <a:r>
              <a:rPr lang="en-US" smtClean="0">
                <a:latin typeface="Arial" charset="0"/>
              </a:rPr>
              <a:t> money from your take-home pay. And you have flexibility: you can designate some or all of your deferred comp contributions as after-tax Roth 457 contributions. These contributions will potentially earn interest and compound over time. And because you’ve already paid income taxes on the money you’ve contributed, you won’t owe taxes upon distribution – even on your earnings (as long as all contributions have been held in the Roth account for five consecutive years after the first Roth contribution is made AND the distribution is made after age 59½, or for death, or disability.</a:t>
            </a:r>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3AD5716-5F2B-45AE-8F54-A732DCBEF3A2}" type="slidenum">
              <a:rPr lang="en-US"/>
              <a:pPr fontAlgn="base">
                <a:spcBef>
                  <a:spcPct val="0"/>
                </a:spcBef>
                <a:spcAft>
                  <a:spcPct val="0"/>
                </a:spcAft>
              </a:pPr>
              <a:t>9</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p:spPr>
      </p:sp>
      <p:sp>
        <p:nvSpPr>
          <p:cNvPr id="1536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spcAft>
                <a:spcPts val="800"/>
              </a:spcAft>
            </a:pPr>
            <a:r>
              <a:rPr lang="en-US" smtClean="0">
                <a:latin typeface="Arial" charset="0"/>
              </a:rPr>
              <a:t>If you’re under age 50, you can designate up to $17,500 as a Roth 457 contribution (or designate a portion of your money as a traditional 457 contribution and some as a Roth 457 contribution). Then you can put another $5,500 into a Roth IRA, depending on your income.</a:t>
            </a:r>
          </a:p>
          <a:p>
            <a:pPr>
              <a:spcBef>
                <a:spcPct val="0"/>
              </a:spcBef>
              <a:spcAft>
                <a:spcPts val="800"/>
              </a:spcAft>
            </a:pPr>
            <a:r>
              <a:rPr lang="en-US" b="1" smtClean="0">
                <a:latin typeface="Arial" charset="0"/>
              </a:rPr>
              <a:t>There are also two ways for older workers to make up for lost time:</a:t>
            </a:r>
          </a:p>
          <a:p>
            <a:pPr>
              <a:spcBef>
                <a:spcPct val="0"/>
              </a:spcBef>
              <a:spcAft>
                <a:spcPts val="800"/>
              </a:spcAft>
            </a:pPr>
            <a:r>
              <a:rPr lang="en-US" smtClean="0">
                <a:latin typeface="Arial" charset="0"/>
              </a:rPr>
              <a:t>If you’re over age 50, you can </a:t>
            </a:r>
            <a:r>
              <a:rPr lang="ja-JP" altLang="en-US" smtClean="0">
                <a:latin typeface="Arial" charset="0"/>
              </a:rPr>
              <a:t>“</a:t>
            </a:r>
            <a:r>
              <a:rPr lang="en-US" altLang="ja-JP" smtClean="0">
                <a:latin typeface="Arial" charset="0"/>
              </a:rPr>
              <a:t>catch-up</a:t>
            </a:r>
            <a:r>
              <a:rPr lang="ja-JP" altLang="en-US" smtClean="0">
                <a:latin typeface="Arial" charset="0"/>
              </a:rPr>
              <a:t>”</a:t>
            </a:r>
            <a:r>
              <a:rPr lang="en-US" altLang="ja-JP" smtClean="0">
                <a:latin typeface="Arial" charset="0"/>
              </a:rPr>
              <a:t> by making a larger contribution each payday. This allows you to designate up to $23,000 as a Roth 457 contribution (or split it between traditional and Roth 457 contributions). Then you can put another $6,500 into a Roth IRA, depending on your income.</a:t>
            </a:r>
          </a:p>
          <a:p>
            <a:pPr>
              <a:spcBef>
                <a:spcPct val="0"/>
              </a:spcBef>
              <a:spcAft>
                <a:spcPts val="800"/>
              </a:spcAft>
            </a:pPr>
            <a:r>
              <a:rPr lang="en-US" b="1" smtClean="0">
                <a:latin typeface="Arial" charset="0"/>
              </a:rPr>
              <a:t>OR</a:t>
            </a:r>
          </a:p>
          <a:p>
            <a:pPr>
              <a:spcBef>
                <a:spcPct val="0"/>
              </a:spcBef>
              <a:spcAft>
                <a:spcPts val="800"/>
              </a:spcAft>
            </a:pPr>
            <a:r>
              <a:rPr lang="en-US" smtClean="0">
                <a:latin typeface="Arial" charset="0"/>
              </a:rPr>
              <a:t>If you’re over age 50 </a:t>
            </a:r>
            <a:r>
              <a:rPr lang="en-US" b="1" smtClean="0">
                <a:latin typeface="Arial" charset="0"/>
              </a:rPr>
              <a:t>and within three years of a planned retirement</a:t>
            </a:r>
            <a:r>
              <a:rPr lang="en-US" smtClean="0">
                <a:latin typeface="Arial" charset="0"/>
              </a:rPr>
              <a:t>, you can make pre-retirement contributions that allow you to add up to an extra $35,000 in one year. </a:t>
            </a:r>
          </a:p>
          <a:p>
            <a:pPr>
              <a:spcBef>
                <a:spcPct val="0"/>
              </a:spcBef>
              <a:spcAft>
                <a:spcPts val="800"/>
              </a:spcAft>
            </a:pPr>
            <a:r>
              <a:rPr lang="en-US" i="1" smtClean="0">
                <a:latin typeface="Arial" charset="0"/>
              </a:rPr>
              <a:t>You can’t use both the </a:t>
            </a:r>
            <a:r>
              <a:rPr lang="ja-JP" altLang="en-US" i="1" smtClean="0">
                <a:latin typeface="Arial" charset="0"/>
              </a:rPr>
              <a:t>“</a:t>
            </a:r>
            <a:r>
              <a:rPr lang="en-US" altLang="ja-JP" i="1" smtClean="0">
                <a:latin typeface="Arial" charset="0"/>
              </a:rPr>
              <a:t>age 50</a:t>
            </a:r>
            <a:r>
              <a:rPr lang="ja-JP" altLang="en-US" i="1" smtClean="0">
                <a:latin typeface="Arial" charset="0"/>
              </a:rPr>
              <a:t>”</a:t>
            </a:r>
            <a:r>
              <a:rPr lang="en-US" altLang="ja-JP" i="1" smtClean="0">
                <a:latin typeface="Arial" charset="0"/>
              </a:rPr>
              <a:t> contributions and the </a:t>
            </a:r>
            <a:r>
              <a:rPr lang="ja-JP" altLang="en-US" i="1" smtClean="0">
                <a:latin typeface="Arial" charset="0"/>
              </a:rPr>
              <a:t>“</a:t>
            </a:r>
            <a:r>
              <a:rPr lang="en-US" altLang="ja-JP" i="1" smtClean="0">
                <a:latin typeface="Arial" charset="0"/>
              </a:rPr>
              <a:t>pre-retirement</a:t>
            </a:r>
            <a:r>
              <a:rPr lang="ja-JP" altLang="en-US" i="1" smtClean="0">
                <a:latin typeface="Arial" charset="0"/>
              </a:rPr>
              <a:t>”</a:t>
            </a:r>
            <a:r>
              <a:rPr lang="en-US" altLang="ja-JP" i="1" smtClean="0">
                <a:latin typeface="Arial" charset="0"/>
              </a:rPr>
              <a:t> contributions in the same year.</a:t>
            </a:r>
            <a:endParaRPr lang="en-US" i="1" smtClean="0">
              <a:latin typeface="Arial" charset="0"/>
            </a:endParaRPr>
          </a:p>
        </p:txBody>
      </p:sp>
      <p:sp>
        <p:nvSpPr>
          <p:cNvPr id="1536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5D1B9ED-20B1-4D77-AB84-250C59DD4121}" type="slidenum">
              <a:rPr lang="en-US"/>
              <a:pPr fontAlgn="base">
                <a:spcBef>
                  <a:spcPct val="0"/>
                </a:spcBef>
                <a:spcAft>
                  <a:spcPct val="0"/>
                </a:spcAft>
              </a:pPr>
              <a:t>10</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bwMode="auto">
          <a:noFill/>
          <a:ln>
            <a:solidFill>
              <a:srgbClr val="000000"/>
            </a:solidFill>
            <a:miter lim="800000"/>
            <a:headEnd/>
            <a:tailEnd/>
          </a:ln>
        </p:spPr>
      </p:sp>
      <p:sp>
        <p:nvSpPr>
          <p:cNvPr id="1638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spcAft>
                <a:spcPts val="800"/>
              </a:spcAft>
            </a:pPr>
            <a:r>
              <a:rPr lang="en-US" smtClean="0">
                <a:latin typeface="Arial" charset="0"/>
              </a:rPr>
              <a:t>This chart is intended to examine the tax impact of Roth contributions for employees in different tax brackets. For sake of this illustration, we've assumed a total contribution of $10,000 and a 25% income tax rate when the money is withdrawn in retirement. We've also assumed that each account grows at a steady 8% over a 20 year investment period.</a:t>
            </a:r>
          </a:p>
          <a:p>
            <a:pPr>
              <a:spcBef>
                <a:spcPct val="0"/>
              </a:spcBef>
              <a:spcAft>
                <a:spcPts val="800"/>
              </a:spcAft>
            </a:pPr>
            <a:r>
              <a:rPr lang="en-US" smtClean="0">
                <a:latin typeface="Arial" charset="0"/>
              </a:rPr>
              <a:t>In the first column, we see that $10,000 contributed to a traditional 457 account would result in a payout of about $35,000 in retirement. To determine whether Roth contributions would be a better choice, we need to determine whether they would increase or decrease the total distribution in retirement.</a:t>
            </a:r>
          </a:p>
          <a:p>
            <a:pPr>
              <a:spcBef>
                <a:spcPct val="0"/>
              </a:spcBef>
              <a:spcAft>
                <a:spcPts val="800"/>
              </a:spcAft>
            </a:pPr>
            <a:r>
              <a:rPr lang="en-US" b="1" smtClean="0">
                <a:latin typeface="Arial" charset="0"/>
              </a:rPr>
              <a:t>Employee A </a:t>
            </a:r>
            <a:r>
              <a:rPr lang="en-US" smtClean="0">
                <a:latin typeface="Arial" charset="0"/>
              </a:rPr>
              <a:t>is currently in the 15% income tax bracket. If he chooses to make Roth contributions rather than traditional contributions, he will hypothetically end up with a  larger payout in retirement. This is because he is pre-paying the taxes now at a lower rate.</a:t>
            </a:r>
          </a:p>
          <a:p>
            <a:pPr>
              <a:spcBef>
                <a:spcPct val="0"/>
              </a:spcBef>
              <a:spcAft>
                <a:spcPts val="800"/>
              </a:spcAft>
            </a:pPr>
            <a:r>
              <a:rPr lang="en-US" b="1" smtClean="0">
                <a:latin typeface="Arial" charset="0"/>
              </a:rPr>
              <a:t>Employee B </a:t>
            </a:r>
            <a:r>
              <a:rPr lang="en-US" smtClean="0">
                <a:latin typeface="Arial" charset="0"/>
              </a:rPr>
              <a:t>is currently in the 35% income tax bracket.  If she chooses to make Roth contributions rather than traditional contributions, she will hypothetically end up with a smaller payout in retirement. She would therefore be better off making traditional contributions and deferring the income tax until retirement when she is in a lower tax bracket.</a:t>
            </a:r>
          </a:p>
          <a:p>
            <a:pPr>
              <a:spcBef>
                <a:spcPct val="0"/>
              </a:spcBef>
              <a:spcAft>
                <a:spcPts val="800"/>
              </a:spcAft>
            </a:pPr>
            <a:r>
              <a:rPr lang="en-US" b="1" smtClean="0">
                <a:latin typeface="Arial" charset="0"/>
              </a:rPr>
              <a:t>Employee C </a:t>
            </a:r>
            <a:r>
              <a:rPr lang="en-US" smtClean="0">
                <a:latin typeface="Arial" charset="0"/>
              </a:rPr>
              <a:t>is currently in the 25% income tax bracket (the same bracket he will be in at retirement). Hypothetically, he could choose either Roth or traditional contributions and end up with the same payout in retirement. </a:t>
            </a:r>
          </a:p>
          <a:p>
            <a:pPr>
              <a:spcBef>
                <a:spcPct val="0"/>
              </a:spcBef>
              <a:spcAft>
                <a:spcPts val="800"/>
              </a:spcAft>
            </a:pPr>
            <a:r>
              <a:rPr lang="en-US" smtClean="0">
                <a:latin typeface="Arial" charset="0"/>
              </a:rPr>
              <a:t>Regardless of your current tax bracket, you may choose to diversify your tax obligation by splitting your money between Roth and traditional contributions. This would allow you to pay a portion of your income tax now and a portion of it later in retirement. Remember that, with either contribution type, any earnings in your account grow tax-deferred until they are withdrawn.</a:t>
            </a:r>
          </a:p>
        </p:txBody>
      </p:sp>
      <p:sp>
        <p:nvSpPr>
          <p:cNvPr id="1638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FB57223-C3B6-4B62-A6F3-A7532F6EA9AC}" type="slidenum">
              <a:rPr lang="en-US"/>
              <a:pPr fontAlgn="base">
                <a:spcBef>
                  <a:spcPct val="0"/>
                </a:spcBef>
                <a:spcAft>
                  <a:spcPct val="0"/>
                </a:spcAft>
              </a:pPr>
              <a:t>11</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jpe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B4E438D-918A-4061-BE0E-6B0CA33A8C4E}" type="datetimeFigureOut">
              <a:rPr lang="en-US" smtClean="0"/>
              <a:pPr/>
              <a:t>10/8/2014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CA11EF-15F9-470D-A13D-B5DAFFF3F51A}"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4E438D-918A-4061-BE0E-6B0CA33A8C4E}" type="datetimeFigureOut">
              <a:rPr lang="en-US" smtClean="0"/>
              <a:pPr/>
              <a:t>10/8/2014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CA11EF-15F9-470D-A13D-B5DAFFF3F51A}"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4E438D-918A-4061-BE0E-6B0CA33A8C4E}" type="datetimeFigureOut">
              <a:rPr lang="en-US" smtClean="0"/>
              <a:pPr/>
              <a:t>10/8/2014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CA11EF-15F9-470D-A13D-B5DAFFF3F51A}"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2" name="Rectangle 1"/>
          <p:cNvSpPr/>
          <p:nvPr userDrawn="1"/>
        </p:nvSpPr>
        <p:spPr>
          <a:xfrm>
            <a:off x="371475" y="349250"/>
            <a:ext cx="8380413" cy="614203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endParaRPr>
          </a:p>
        </p:txBody>
      </p:sp>
      <p:grpSp>
        <p:nvGrpSpPr>
          <p:cNvPr id="3" name="Group 4"/>
          <p:cNvGrpSpPr>
            <a:grpSpLocks/>
          </p:cNvGrpSpPr>
          <p:nvPr userDrawn="1"/>
        </p:nvGrpSpPr>
        <p:grpSpPr bwMode="auto">
          <a:xfrm>
            <a:off x="371475" y="342900"/>
            <a:ext cx="8380413" cy="2003425"/>
            <a:chOff x="371697" y="803275"/>
            <a:chExt cx="8379878" cy="2003425"/>
          </a:xfrm>
        </p:grpSpPr>
        <p:sp>
          <p:nvSpPr>
            <p:cNvPr id="4" name="Rectangle 3"/>
            <p:cNvSpPr/>
            <p:nvPr userDrawn="1"/>
          </p:nvSpPr>
          <p:spPr>
            <a:xfrm>
              <a:off x="7330853" y="803275"/>
              <a:ext cx="1420722" cy="1420813"/>
            </a:xfrm>
            <a:prstGeom prst="rect">
              <a:avLst/>
            </a:prstGeom>
            <a:solidFill>
              <a:schemeClr val="bg1">
                <a:alpha val="7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endParaRPr>
            </a:p>
          </p:txBody>
        </p:sp>
        <p:sp>
          <p:nvSpPr>
            <p:cNvPr id="5" name="Rectangle 4"/>
            <p:cNvSpPr/>
            <p:nvPr userDrawn="1"/>
          </p:nvSpPr>
          <p:spPr>
            <a:xfrm>
              <a:off x="6283170" y="1285875"/>
              <a:ext cx="733378" cy="733425"/>
            </a:xfrm>
            <a:prstGeom prst="rect">
              <a:avLst/>
            </a:prstGeom>
            <a:solidFill>
              <a:schemeClr val="bg1">
                <a:alpha val="7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endParaRPr>
            </a:p>
          </p:txBody>
        </p:sp>
        <p:sp>
          <p:nvSpPr>
            <p:cNvPr id="6" name="Rectangle 5"/>
            <p:cNvSpPr/>
            <p:nvPr userDrawn="1"/>
          </p:nvSpPr>
          <p:spPr>
            <a:xfrm>
              <a:off x="6789550" y="1781175"/>
              <a:ext cx="1025460" cy="1025525"/>
            </a:xfrm>
            <a:prstGeom prst="rect">
              <a:avLst/>
            </a:prstGeom>
            <a:solidFill>
              <a:schemeClr val="bg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endParaRPr>
            </a:p>
          </p:txBody>
        </p:sp>
        <p:sp>
          <p:nvSpPr>
            <p:cNvPr id="7" name="Rectangle 6"/>
            <p:cNvSpPr/>
            <p:nvPr userDrawn="1"/>
          </p:nvSpPr>
          <p:spPr>
            <a:xfrm>
              <a:off x="371697" y="803275"/>
              <a:ext cx="1420722" cy="1420813"/>
            </a:xfrm>
            <a:prstGeom prst="rect">
              <a:avLst/>
            </a:prstGeom>
            <a:solidFill>
              <a:schemeClr val="bg1">
                <a:alpha val="7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endParaRPr>
            </a:p>
          </p:txBody>
        </p:sp>
      </p:grpSp>
      <p:sp>
        <p:nvSpPr>
          <p:cNvPr id="8" name="Rectangle 7"/>
          <p:cNvSpPr/>
          <p:nvPr userDrawn="1"/>
        </p:nvSpPr>
        <p:spPr>
          <a:xfrm>
            <a:off x="6764338" y="4506913"/>
            <a:ext cx="1025525" cy="1025525"/>
          </a:xfrm>
          <a:prstGeom prst="rect">
            <a:avLst/>
          </a:prstGeom>
          <a:solidFill>
            <a:schemeClr val="bg1">
              <a:alpha val="7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endParaRPr>
          </a:p>
        </p:txBody>
      </p:sp>
      <p:sp>
        <p:nvSpPr>
          <p:cNvPr id="9" name="Rectangle 8"/>
          <p:cNvSpPr/>
          <p:nvPr userDrawn="1"/>
        </p:nvSpPr>
        <p:spPr>
          <a:xfrm>
            <a:off x="7277100" y="5019675"/>
            <a:ext cx="1222375" cy="1222375"/>
          </a:xfrm>
          <a:prstGeom prst="rect">
            <a:avLst/>
          </a:prstGeom>
          <a:solidFill>
            <a:schemeClr val="bg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endParaRPr>
          </a:p>
        </p:txBody>
      </p:sp>
      <p:sp>
        <p:nvSpPr>
          <p:cNvPr id="10" name="Rectangle 9"/>
          <p:cNvSpPr/>
          <p:nvPr userDrawn="1"/>
        </p:nvSpPr>
        <p:spPr>
          <a:xfrm>
            <a:off x="8239125" y="5978525"/>
            <a:ext cx="512763" cy="512763"/>
          </a:xfrm>
          <a:prstGeom prst="rect">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endParaRPr>
          </a:p>
        </p:txBody>
      </p:sp>
      <p:sp>
        <p:nvSpPr>
          <p:cNvPr id="11" name="Rectangle 10"/>
          <p:cNvSpPr/>
          <p:nvPr userDrawn="1"/>
        </p:nvSpPr>
        <p:spPr>
          <a:xfrm>
            <a:off x="371475" y="5772150"/>
            <a:ext cx="744538" cy="744538"/>
          </a:xfrm>
          <a:prstGeom prst="rect">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endParaRPr>
          </a:p>
        </p:txBody>
      </p:sp>
      <p:sp>
        <p:nvSpPr>
          <p:cNvPr id="12" name="Rectangle 11"/>
          <p:cNvSpPr/>
          <p:nvPr userDrawn="1"/>
        </p:nvSpPr>
        <p:spPr>
          <a:xfrm>
            <a:off x="827088" y="4981575"/>
            <a:ext cx="1071562" cy="1071563"/>
          </a:xfrm>
          <a:prstGeom prst="rect">
            <a:avLst/>
          </a:prstGeom>
          <a:solidFill>
            <a:schemeClr val="bg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endParaRPr>
          </a:p>
        </p:txBody>
      </p:sp>
      <p:pic>
        <p:nvPicPr>
          <p:cNvPr id="13" name="Picture 14"/>
          <p:cNvPicPr>
            <a:picLocks noChangeAspect="1"/>
          </p:cNvPicPr>
          <p:nvPr userDrawn="1"/>
        </p:nvPicPr>
        <p:blipFill>
          <a:blip r:embed="rId2" cstate="print"/>
          <a:srcRect/>
          <a:stretch>
            <a:fillRect/>
          </a:stretch>
        </p:blipFill>
        <p:spPr bwMode="auto">
          <a:xfrm>
            <a:off x="7454900" y="5135563"/>
            <a:ext cx="866775" cy="990600"/>
          </a:xfrm>
          <a:prstGeom prst="rect">
            <a:avLst/>
          </a:prstGeom>
          <a:noFill/>
          <a:ln w="9525">
            <a:noFill/>
            <a:miter lim="800000"/>
            <a:headEnd/>
            <a:tailEnd/>
          </a:ln>
        </p:spPr>
      </p:pic>
      <p:sp>
        <p:nvSpPr>
          <p:cNvPr id="14" name="TextBox 15"/>
          <p:cNvSpPr txBox="1">
            <a:spLocks noChangeArrowheads="1"/>
          </p:cNvSpPr>
          <p:nvPr userDrawn="1"/>
        </p:nvSpPr>
        <p:spPr bwMode="auto">
          <a:xfrm>
            <a:off x="825500" y="828675"/>
            <a:ext cx="7493000" cy="5286375"/>
          </a:xfrm>
          <a:prstGeom prst="rect">
            <a:avLst/>
          </a:prstGeom>
          <a:noFill/>
          <a:ln w="9525">
            <a:noFill/>
            <a:miter lim="800000"/>
            <a:headEnd/>
            <a:tailEnd/>
          </a:ln>
        </p:spPr>
        <p:txBody>
          <a:bodyPr lIns="0" tIns="0" rIns="0" bIns="0"/>
          <a:lstStyle/>
          <a:p>
            <a:pPr defTabSz="457200" fontAlgn="base">
              <a:spcBef>
                <a:spcPct val="0"/>
              </a:spcBef>
              <a:spcAft>
                <a:spcPts val="600"/>
              </a:spcAft>
            </a:pPr>
            <a:r>
              <a:rPr lang="en-US" sz="1400" b="1">
                <a:solidFill>
                  <a:srgbClr val="FFFFFF"/>
                </a:solidFill>
                <a:cs typeface="Arial" charset="0"/>
              </a:rPr>
              <a:t>Fund prospectuses can be obtained by calling 800-891-4749. Before investing, carefully consider the fund’s investment objectives, risks, and charges and expenses. The fund prospectus contains this and other important information. Read prospectuses carefully before investing. </a:t>
            </a:r>
          </a:p>
          <a:p>
            <a:pPr defTabSz="457200" fontAlgn="base">
              <a:spcBef>
                <a:spcPct val="0"/>
              </a:spcBef>
              <a:spcAft>
                <a:spcPts val="600"/>
              </a:spcAft>
            </a:pPr>
            <a:r>
              <a:rPr lang="en-US" sz="1400">
                <a:solidFill>
                  <a:srgbClr val="FFFFFF"/>
                </a:solidFill>
                <a:cs typeface="Arial" charset="0"/>
              </a:rPr>
              <a:t>Neither Nationwide</a:t>
            </a:r>
            <a:r>
              <a:rPr lang="en-US" sz="1400" baseline="30000">
                <a:solidFill>
                  <a:srgbClr val="FFFFFF"/>
                </a:solidFill>
                <a:cs typeface="Arial" charset="0"/>
              </a:rPr>
              <a:t>®</a:t>
            </a:r>
            <a:r>
              <a:rPr lang="en-US" sz="1400">
                <a:solidFill>
                  <a:srgbClr val="FFFFFF"/>
                </a:solidFill>
                <a:cs typeface="Arial" charset="0"/>
              </a:rPr>
              <a:t> nor any of its representatives give legal or tax advice.</a:t>
            </a:r>
          </a:p>
          <a:p>
            <a:pPr defTabSz="457200" fontAlgn="base">
              <a:spcBef>
                <a:spcPct val="0"/>
              </a:spcBef>
              <a:spcAft>
                <a:spcPts val="600"/>
              </a:spcAft>
            </a:pPr>
            <a:r>
              <a:rPr lang="en-US" sz="1400">
                <a:solidFill>
                  <a:srgbClr val="FFFFFF"/>
                </a:solidFill>
                <a:cs typeface="Arial" charset="0"/>
              </a:rPr>
              <a:t>Information provided by Retirement Specialists is for educational purposes only </a:t>
            </a:r>
            <a:br>
              <a:rPr lang="en-US" sz="1400">
                <a:solidFill>
                  <a:srgbClr val="FFFFFF"/>
                </a:solidFill>
                <a:cs typeface="Arial" charset="0"/>
              </a:rPr>
            </a:br>
            <a:r>
              <a:rPr lang="en-US" sz="1400">
                <a:solidFill>
                  <a:srgbClr val="FFFFFF"/>
                </a:solidFill>
                <a:cs typeface="Arial" charset="0"/>
              </a:rPr>
              <a:t>and is not intended as investment advice.</a:t>
            </a:r>
          </a:p>
          <a:p>
            <a:pPr defTabSz="457200" fontAlgn="base">
              <a:spcBef>
                <a:spcPct val="0"/>
              </a:spcBef>
              <a:spcAft>
                <a:spcPts val="600"/>
              </a:spcAft>
            </a:pPr>
            <a:r>
              <a:rPr lang="en-US" sz="1400">
                <a:solidFill>
                  <a:srgbClr val="FFFFFF"/>
                </a:solidFill>
                <a:cs typeface="Arial" charset="0"/>
              </a:rPr>
              <a:t>Nationwide Retirement Solutions, Inc. and Nationwide Life Insurance Company (collectively "Nationwide") have endorsement relationships with the National Association of Counties and the International Association of Firefighters-Financial Corporation. More information about the endorsement relationships may be found online at www.nrsforu.com.</a:t>
            </a:r>
          </a:p>
          <a:p>
            <a:pPr defTabSz="457200" fontAlgn="base">
              <a:spcBef>
                <a:spcPct val="0"/>
              </a:spcBef>
              <a:spcAft>
                <a:spcPts val="600"/>
              </a:spcAft>
            </a:pPr>
            <a:r>
              <a:rPr lang="en-US" sz="1400">
                <a:solidFill>
                  <a:srgbClr val="FFFFFF"/>
                </a:solidFill>
                <a:cs typeface="Arial" charset="0"/>
              </a:rPr>
              <a:t>Nationwide Retirement Solutions, Inc. and its affiliates (Nationwide) offer a variety </a:t>
            </a:r>
            <a:br>
              <a:rPr lang="en-US" sz="1400">
                <a:solidFill>
                  <a:srgbClr val="FFFFFF"/>
                </a:solidFill>
                <a:cs typeface="Arial" charset="0"/>
              </a:rPr>
            </a:br>
            <a:r>
              <a:rPr lang="en-US" sz="1400">
                <a:solidFill>
                  <a:srgbClr val="FFFFFF"/>
                </a:solidFill>
                <a:cs typeface="Arial" charset="0"/>
              </a:rPr>
              <a:t>of investment options to public sector retirement plans through variable annuity contracts, trust or custodial accounts. Nationwide may receive payments from mutual funds or their affiliates in connection with those investment options. </a:t>
            </a:r>
            <a:br>
              <a:rPr lang="en-US" sz="1400">
                <a:solidFill>
                  <a:srgbClr val="FFFFFF"/>
                </a:solidFill>
                <a:cs typeface="Arial" charset="0"/>
              </a:rPr>
            </a:br>
            <a:r>
              <a:rPr lang="en-US" sz="1400">
                <a:solidFill>
                  <a:srgbClr val="FFFFFF"/>
                </a:solidFill>
                <a:cs typeface="Arial" charset="0"/>
              </a:rPr>
              <a:t>For more detail about the payments Nationwide receives, please visit www.nrsforu.com.</a:t>
            </a:r>
          </a:p>
          <a:p>
            <a:pPr defTabSz="457200" fontAlgn="base">
              <a:spcBef>
                <a:spcPct val="0"/>
              </a:spcBef>
              <a:spcAft>
                <a:spcPts val="600"/>
              </a:spcAft>
            </a:pPr>
            <a:r>
              <a:rPr lang="en-US" sz="1400">
                <a:solidFill>
                  <a:srgbClr val="FFFFFF"/>
                </a:solidFill>
                <a:cs typeface="Arial" charset="0"/>
              </a:rPr>
              <a:t>Retirement Specialists are registered representatives of Nationwide Investment Services Corporation, member FINRA. In MI only: Nationwide Investment </a:t>
            </a:r>
            <a:br>
              <a:rPr lang="en-US" sz="1400">
                <a:solidFill>
                  <a:srgbClr val="FFFFFF"/>
                </a:solidFill>
                <a:cs typeface="Arial" charset="0"/>
              </a:rPr>
            </a:br>
            <a:r>
              <a:rPr lang="en-US" sz="1400">
                <a:solidFill>
                  <a:srgbClr val="FFFFFF"/>
                </a:solidFill>
                <a:cs typeface="Arial" charset="0"/>
              </a:rPr>
              <a:t>Svcs. Corporation.</a:t>
            </a:r>
          </a:p>
          <a:p>
            <a:pPr defTabSz="457200" fontAlgn="base">
              <a:spcBef>
                <a:spcPct val="0"/>
              </a:spcBef>
              <a:spcAft>
                <a:spcPts val="600"/>
              </a:spcAft>
            </a:pPr>
            <a:r>
              <a:rPr lang="en-US" sz="1000">
                <a:solidFill>
                  <a:srgbClr val="FFFFFF"/>
                </a:solidFill>
                <a:cs typeface="Arial" charset="0"/>
              </a:rPr>
              <a:t>Nationwide, the Nationwide framemark, and On Your Side</a:t>
            </a:r>
            <a:br>
              <a:rPr lang="en-US" sz="1000">
                <a:solidFill>
                  <a:srgbClr val="FFFFFF"/>
                </a:solidFill>
                <a:cs typeface="Arial" charset="0"/>
              </a:rPr>
            </a:br>
            <a:r>
              <a:rPr lang="en-US" sz="1000">
                <a:solidFill>
                  <a:srgbClr val="FFFFFF"/>
                </a:solidFill>
                <a:cs typeface="Arial" charset="0"/>
              </a:rPr>
              <a:t>are service marks of Nationwide Mutual Insurance Company.</a:t>
            </a:r>
          </a:p>
          <a:p>
            <a:pPr defTabSz="457200" fontAlgn="base">
              <a:spcBef>
                <a:spcPct val="0"/>
              </a:spcBef>
              <a:spcAft>
                <a:spcPts val="600"/>
              </a:spcAft>
            </a:pPr>
            <a:r>
              <a:rPr lang="en-US" sz="1000">
                <a:solidFill>
                  <a:srgbClr val="FFFFFF"/>
                </a:solidFill>
                <a:cs typeface="Arial" charset="0"/>
              </a:rPr>
              <a:t>©2012 Nationwide Retirement Solutions Inc. All rights reserved.</a:t>
            </a:r>
          </a:p>
          <a:p>
            <a:pPr defTabSz="457200" fontAlgn="base">
              <a:spcBef>
                <a:spcPct val="0"/>
              </a:spcBef>
              <a:spcAft>
                <a:spcPts val="600"/>
              </a:spcAft>
            </a:pPr>
            <a:r>
              <a:rPr lang="en-US" sz="1000">
                <a:solidFill>
                  <a:srgbClr val="FFFFFF"/>
                </a:solidFill>
                <a:cs typeface="Arial" charset="0"/>
              </a:rPr>
              <a:t>NRM-4952AO.4 (11/12)</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Rectangle 1"/>
          <p:cNvSpPr/>
          <p:nvPr userDrawn="1"/>
        </p:nvSpPr>
        <p:spPr>
          <a:xfrm>
            <a:off x="371475" y="803275"/>
            <a:ext cx="8380413" cy="5688013"/>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endParaRPr>
          </a:p>
        </p:txBody>
      </p:sp>
      <p:grpSp>
        <p:nvGrpSpPr>
          <p:cNvPr id="3" name="Group 4"/>
          <p:cNvGrpSpPr>
            <a:grpSpLocks/>
          </p:cNvGrpSpPr>
          <p:nvPr userDrawn="1"/>
        </p:nvGrpSpPr>
        <p:grpSpPr bwMode="auto">
          <a:xfrm>
            <a:off x="371475" y="803275"/>
            <a:ext cx="8380413" cy="5713413"/>
            <a:chOff x="371697" y="803275"/>
            <a:chExt cx="8379878" cy="5713839"/>
          </a:xfrm>
        </p:grpSpPr>
        <p:sp>
          <p:nvSpPr>
            <p:cNvPr id="4" name="Rectangle 3"/>
            <p:cNvSpPr/>
            <p:nvPr userDrawn="1"/>
          </p:nvSpPr>
          <p:spPr>
            <a:xfrm>
              <a:off x="7330853" y="803275"/>
              <a:ext cx="1420722" cy="1420919"/>
            </a:xfrm>
            <a:prstGeom prst="rect">
              <a:avLst/>
            </a:prstGeom>
            <a:solidFill>
              <a:schemeClr val="bg1">
                <a:alpha val="7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endParaRPr>
            </a:p>
          </p:txBody>
        </p:sp>
        <p:sp>
          <p:nvSpPr>
            <p:cNvPr id="5" name="Rectangle 4"/>
            <p:cNvSpPr/>
            <p:nvPr userDrawn="1"/>
          </p:nvSpPr>
          <p:spPr>
            <a:xfrm>
              <a:off x="6283170" y="1285911"/>
              <a:ext cx="733378" cy="733480"/>
            </a:xfrm>
            <a:prstGeom prst="rect">
              <a:avLst/>
            </a:prstGeom>
            <a:solidFill>
              <a:schemeClr val="bg1">
                <a:alpha val="7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endParaRPr>
            </a:p>
          </p:txBody>
        </p:sp>
        <p:sp>
          <p:nvSpPr>
            <p:cNvPr id="6" name="Rectangle 5"/>
            <p:cNvSpPr/>
            <p:nvPr userDrawn="1"/>
          </p:nvSpPr>
          <p:spPr>
            <a:xfrm>
              <a:off x="6789550" y="1781248"/>
              <a:ext cx="1025460" cy="1025601"/>
            </a:xfrm>
            <a:prstGeom prst="rect">
              <a:avLst/>
            </a:prstGeom>
            <a:solidFill>
              <a:schemeClr val="bg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endParaRPr>
            </a:p>
          </p:txBody>
        </p:sp>
        <p:sp>
          <p:nvSpPr>
            <p:cNvPr id="7" name="Rectangle 6"/>
            <p:cNvSpPr/>
            <p:nvPr userDrawn="1"/>
          </p:nvSpPr>
          <p:spPr>
            <a:xfrm>
              <a:off x="6764152" y="4507189"/>
              <a:ext cx="1025460" cy="1025601"/>
            </a:xfrm>
            <a:prstGeom prst="rect">
              <a:avLst/>
            </a:prstGeom>
            <a:solidFill>
              <a:schemeClr val="bg1">
                <a:alpha val="7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endParaRPr>
            </a:p>
          </p:txBody>
        </p:sp>
        <p:sp>
          <p:nvSpPr>
            <p:cNvPr id="8" name="Rectangle 7"/>
            <p:cNvSpPr/>
            <p:nvPr userDrawn="1"/>
          </p:nvSpPr>
          <p:spPr>
            <a:xfrm>
              <a:off x="7276881" y="5019989"/>
              <a:ext cx="1222297" cy="1222466"/>
            </a:xfrm>
            <a:prstGeom prst="rect">
              <a:avLst/>
            </a:prstGeom>
            <a:solidFill>
              <a:schemeClr val="bg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endParaRPr>
            </a:p>
          </p:txBody>
        </p:sp>
        <p:sp>
          <p:nvSpPr>
            <p:cNvPr id="9" name="Rectangle 8"/>
            <p:cNvSpPr/>
            <p:nvPr userDrawn="1"/>
          </p:nvSpPr>
          <p:spPr>
            <a:xfrm>
              <a:off x="8238845" y="5978911"/>
              <a:ext cx="512730" cy="512801"/>
            </a:xfrm>
            <a:prstGeom prst="rect">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endParaRPr>
            </a:p>
          </p:txBody>
        </p:sp>
        <p:sp>
          <p:nvSpPr>
            <p:cNvPr id="10" name="Rectangle 9"/>
            <p:cNvSpPr/>
            <p:nvPr userDrawn="1"/>
          </p:nvSpPr>
          <p:spPr>
            <a:xfrm>
              <a:off x="371697" y="803275"/>
              <a:ext cx="1420722" cy="1420919"/>
            </a:xfrm>
            <a:prstGeom prst="rect">
              <a:avLst/>
            </a:prstGeom>
            <a:solidFill>
              <a:schemeClr val="bg1">
                <a:alpha val="7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endParaRPr>
            </a:p>
          </p:txBody>
        </p:sp>
        <p:sp>
          <p:nvSpPr>
            <p:cNvPr id="11" name="Rectangle 10"/>
            <p:cNvSpPr/>
            <p:nvPr userDrawn="1"/>
          </p:nvSpPr>
          <p:spPr>
            <a:xfrm>
              <a:off x="371697" y="5772520"/>
              <a:ext cx="744490" cy="744594"/>
            </a:xfrm>
            <a:prstGeom prst="rect">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endParaRPr>
            </a:p>
          </p:txBody>
        </p:sp>
        <p:sp>
          <p:nvSpPr>
            <p:cNvPr id="12" name="Rectangle 11"/>
            <p:cNvSpPr/>
            <p:nvPr userDrawn="1"/>
          </p:nvSpPr>
          <p:spPr>
            <a:xfrm>
              <a:off x="827281" y="4981887"/>
              <a:ext cx="1071494" cy="1071643"/>
            </a:xfrm>
            <a:prstGeom prst="rect">
              <a:avLst/>
            </a:prstGeom>
            <a:solidFill>
              <a:schemeClr val="bg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endParaRPr>
            </a:p>
          </p:txBody>
        </p:sp>
      </p:grpSp>
      <p:grpSp>
        <p:nvGrpSpPr>
          <p:cNvPr id="13" name="Group 14"/>
          <p:cNvGrpSpPr>
            <a:grpSpLocks/>
          </p:cNvGrpSpPr>
          <p:nvPr userDrawn="1"/>
        </p:nvGrpSpPr>
        <p:grpSpPr bwMode="auto">
          <a:xfrm>
            <a:off x="0" y="349250"/>
            <a:ext cx="9144000" cy="4183063"/>
            <a:chOff x="0" y="349251"/>
            <a:chExt cx="9144000" cy="4183172"/>
          </a:xfrm>
        </p:grpSpPr>
        <p:sp>
          <p:nvSpPr>
            <p:cNvPr id="14" name="TextBox 13"/>
            <p:cNvSpPr txBox="1"/>
            <p:nvPr userDrawn="1"/>
          </p:nvSpPr>
          <p:spPr>
            <a:xfrm>
              <a:off x="371475" y="349251"/>
              <a:ext cx="8394700" cy="454037"/>
            </a:xfrm>
            <a:prstGeom prst="rect">
              <a:avLst/>
            </a:prstGeom>
            <a:solidFill>
              <a:schemeClr val="accent3"/>
            </a:solidFill>
          </p:spPr>
          <p:txBody>
            <a:bodyPr>
              <a:spAutoFit/>
            </a:bodyPr>
            <a:lstStyle/>
            <a:p>
              <a:pPr defTabSz="457200">
                <a:defRPr/>
              </a:pPr>
              <a:endParaRPr lang="en-US" dirty="0">
                <a:solidFill>
                  <a:srgbClr val="686669"/>
                </a:solidFill>
                <a:cs typeface="Arial" charset="0"/>
              </a:endParaRPr>
            </a:p>
          </p:txBody>
        </p:sp>
        <p:sp>
          <p:nvSpPr>
            <p:cNvPr id="15" name="TextBox 14"/>
            <p:cNvSpPr txBox="1"/>
            <p:nvPr userDrawn="1"/>
          </p:nvSpPr>
          <p:spPr>
            <a:xfrm>
              <a:off x="0" y="2224138"/>
              <a:ext cx="9144000" cy="2308285"/>
            </a:xfrm>
            <a:prstGeom prst="rect">
              <a:avLst/>
            </a:prstGeom>
            <a:solidFill>
              <a:schemeClr val="accent3"/>
            </a:solidFill>
          </p:spPr>
          <p:txBody>
            <a:bodyPr>
              <a:spAutoFit/>
            </a:bodyPr>
            <a:lstStyle/>
            <a:p>
              <a:pPr defTabSz="457200">
                <a:defRPr/>
              </a:pPr>
              <a:endParaRPr lang="en-US" dirty="0">
                <a:solidFill>
                  <a:srgbClr val="686669"/>
                </a:solidFill>
                <a:cs typeface="Arial" charset="0"/>
              </a:endParaRPr>
            </a:p>
          </p:txBody>
        </p:sp>
      </p:grpSp>
      <p:grpSp>
        <p:nvGrpSpPr>
          <p:cNvPr id="16" name="Group 17"/>
          <p:cNvGrpSpPr>
            <a:grpSpLocks/>
          </p:cNvGrpSpPr>
          <p:nvPr userDrawn="1"/>
        </p:nvGrpSpPr>
        <p:grpSpPr bwMode="auto">
          <a:xfrm>
            <a:off x="1116013" y="2533650"/>
            <a:ext cx="6948487" cy="3468688"/>
            <a:chOff x="1116062" y="2533651"/>
            <a:chExt cx="6948439" cy="3468965"/>
          </a:xfrm>
        </p:grpSpPr>
        <p:grpSp>
          <p:nvGrpSpPr>
            <p:cNvPr id="17" name="Group 18"/>
            <p:cNvGrpSpPr>
              <a:grpSpLocks/>
            </p:cNvGrpSpPr>
            <p:nvPr userDrawn="1"/>
          </p:nvGrpSpPr>
          <p:grpSpPr bwMode="auto">
            <a:xfrm>
              <a:off x="1116062" y="2533651"/>
              <a:ext cx="6823978" cy="1714512"/>
              <a:chOff x="1116062" y="2533651"/>
              <a:chExt cx="6823978" cy="1714512"/>
            </a:xfrm>
          </p:grpSpPr>
          <p:sp>
            <p:nvSpPr>
              <p:cNvPr id="21" name="TextBox 22"/>
              <p:cNvSpPr txBox="1">
                <a:spLocks noChangeArrowheads="1"/>
              </p:cNvSpPr>
              <p:nvPr userDrawn="1"/>
            </p:nvSpPr>
            <p:spPr bwMode="auto">
              <a:xfrm>
                <a:off x="1116062" y="3003378"/>
                <a:ext cx="4365213" cy="1244785"/>
              </a:xfrm>
              <a:prstGeom prst="rect">
                <a:avLst/>
              </a:prstGeom>
              <a:noFill/>
              <a:ln w="9525">
                <a:noFill/>
                <a:miter lim="800000"/>
                <a:headEnd/>
                <a:tailEnd/>
              </a:ln>
            </p:spPr>
            <p:txBody>
              <a:bodyPr>
                <a:spAutoFit/>
              </a:bodyPr>
              <a:lstStyle/>
              <a:p>
                <a:pPr defTabSz="457200" fontAlgn="base">
                  <a:lnSpc>
                    <a:spcPts val="4400"/>
                  </a:lnSpc>
                  <a:spcBef>
                    <a:spcPct val="0"/>
                  </a:spcBef>
                  <a:spcAft>
                    <a:spcPct val="0"/>
                  </a:spcAft>
                </a:pPr>
                <a:r>
                  <a:rPr lang="en-US" sz="4000">
                    <a:solidFill>
                      <a:prstClr val="white"/>
                    </a:solidFill>
                    <a:cs typeface="Arial" charset="0"/>
                  </a:rPr>
                  <a:t>PLANNING FOR</a:t>
                </a:r>
              </a:p>
              <a:p>
                <a:pPr defTabSz="457200" fontAlgn="base">
                  <a:lnSpc>
                    <a:spcPts val="4400"/>
                  </a:lnSpc>
                  <a:spcBef>
                    <a:spcPct val="0"/>
                  </a:spcBef>
                  <a:spcAft>
                    <a:spcPct val="0"/>
                  </a:spcAft>
                </a:pPr>
                <a:r>
                  <a:rPr lang="en-US" sz="4600" b="1">
                    <a:solidFill>
                      <a:prstClr val="white"/>
                    </a:solidFill>
                    <a:cs typeface="Arial" charset="0"/>
                  </a:rPr>
                  <a:t>RETIREMENT</a:t>
                </a:r>
              </a:p>
            </p:txBody>
          </p:sp>
          <p:pic>
            <p:nvPicPr>
              <p:cNvPr id="22" name="Picture 23"/>
              <p:cNvPicPr>
                <a:picLocks noChangeAspect="1"/>
              </p:cNvPicPr>
              <p:nvPr/>
            </p:nvPicPr>
            <p:blipFill>
              <a:blip r:embed="rId2" cstate="print"/>
              <a:srcRect/>
              <a:stretch>
                <a:fillRect/>
              </a:stretch>
            </p:blipFill>
            <p:spPr bwMode="auto">
              <a:xfrm>
                <a:off x="5048250" y="2533651"/>
                <a:ext cx="2891790" cy="1697355"/>
              </a:xfrm>
              <a:prstGeom prst="rect">
                <a:avLst/>
              </a:prstGeom>
              <a:noFill/>
              <a:ln w="9525">
                <a:noFill/>
                <a:miter lim="800000"/>
                <a:headEnd/>
                <a:tailEnd/>
              </a:ln>
            </p:spPr>
          </p:pic>
        </p:grpSp>
        <p:grpSp>
          <p:nvGrpSpPr>
            <p:cNvPr id="18" name="Group 19"/>
            <p:cNvGrpSpPr>
              <a:grpSpLocks/>
            </p:cNvGrpSpPr>
            <p:nvPr userDrawn="1"/>
          </p:nvGrpSpPr>
          <p:grpSpPr bwMode="auto">
            <a:xfrm>
              <a:off x="1257300" y="5178776"/>
              <a:ext cx="6807201" cy="823840"/>
              <a:chOff x="1257300" y="5178776"/>
              <a:chExt cx="6807201" cy="823840"/>
            </a:xfrm>
          </p:grpSpPr>
          <p:sp>
            <p:nvSpPr>
              <p:cNvPr id="19" name="TextBox 18"/>
              <p:cNvSpPr txBox="1"/>
              <p:nvPr userDrawn="1"/>
            </p:nvSpPr>
            <p:spPr>
              <a:xfrm>
                <a:off x="5181621" y="5288184"/>
                <a:ext cx="2882880" cy="714432"/>
              </a:xfrm>
              <a:prstGeom prst="rect">
                <a:avLst/>
              </a:prstGeom>
              <a:noFill/>
            </p:spPr>
            <p:txBody>
              <a:bodyPr>
                <a:spAutoFit/>
              </a:bodyPr>
              <a:lstStyle/>
              <a:p>
                <a:pPr algn="ctr" defTabSz="457200">
                  <a:lnSpc>
                    <a:spcPts val="1600"/>
                  </a:lnSpc>
                  <a:defRPr/>
                </a:pPr>
                <a:r>
                  <a:rPr lang="en-US" sz="1550" spc="-10" dirty="0">
                    <a:solidFill>
                      <a:srgbClr val="FFFFFF"/>
                    </a:solidFill>
                    <a:cs typeface="Arial" charset="0"/>
                  </a:rPr>
                  <a:t>HELPING PUBLIC EMPLOYEES</a:t>
                </a:r>
              </a:p>
              <a:p>
                <a:pPr algn="ctr" defTabSz="457200">
                  <a:lnSpc>
                    <a:spcPts val="1600"/>
                  </a:lnSpc>
                  <a:defRPr/>
                </a:pPr>
                <a:r>
                  <a:rPr lang="en-US" sz="1550" spc="-10" dirty="0">
                    <a:solidFill>
                      <a:srgbClr val="FFFFFF"/>
                    </a:solidFill>
                    <a:cs typeface="Arial" charset="0"/>
                  </a:rPr>
                  <a:t>PREPARE FOR AND </a:t>
                </a:r>
              </a:p>
              <a:p>
                <a:pPr algn="ctr" defTabSz="457200">
                  <a:lnSpc>
                    <a:spcPts val="1600"/>
                  </a:lnSpc>
                  <a:defRPr/>
                </a:pPr>
                <a:r>
                  <a:rPr lang="en-US" sz="1550" spc="-10" dirty="0">
                    <a:solidFill>
                      <a:srgbClr val="FFFFFF"/>
                    </a:solidFill>
                    <a:cs typeface="Arial" charset="0"/>
                  </a:rPr>
                  <a:t>LIVE IN RETIREMENT</a:t>
                </a:r>
              </a:p>
            </p:txBody>
          </p:sp>
          <p:pic>
            <p:nvPicPr>
              <p:cNvPr id="20" name="Picture 21"/>
              <p:cNvPicPr>
                <a:picLocks noChangeAspect="1"/>
              </p:cNvPicPr>
              <p:nvPr/>
            </p:nvPicPr>
            <p:blipFill>
              <a:blip r:embed="rId3" cstate="print"/>
              <a:srcRect/>
              <a:stretch>
                <a:fillRect/>
              </a:stretch>
            </p:blipFill>
            <p:spPr bwMode="auto">
              <a:xfrm>
                <a:off x="1257300" y="5178776"/>
                <a:ext cx="2738120" cy="746760"/>
              </a:xfrm>
              <a:prstGeom prst="rect">
                <a:avLst/>
              </a:prstGeom>
              <a:noFill/>
              <a:ln w="9525">
                <a:noFill/>
                <a:miter lim="800000"/>
                <a:headEnd/>
                <a:tailEnd/>
              </a:ln>
            </p:spPr>
          </p:pic>
        </p:gr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Rectangle 3"/>
          <p:cNvSpPr/>
          <p:nvPr userDrawn="1"/>
        </p:nvSpPr>
        <p:spPr>
          <a:xfrm>
            <a:off x="228600" y="846138"/>
            <a:ext cx="8686800" cy="5776912"/>
          </a:xfrm>
          <a:prstGeom prst="rect">
            <a:avLst/>
          </a:prstGeom>
          <a:solidFill>
            <a:schemeClr val="tx2">
              <a:alpha val="12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endParaRPr>
          </a:p>
        </p:txBody>
      </p:sp>
      <p:cxnSp>
        <p:nvCxnSpPr>
          <p:cNvPr id="5" name="Straight Connector 4"/>
          <p:cNvCxnSpPr/>
          <p:nvPr userDrawn="1"/>
        </p:nvCxnSpPr>
        <p:spPr>
          <a:xfrm>
            <a:off x="228600" y="835025"/>
            <a:ext cx="8686800" cy="1588"/>
          </a:xfrm>
          <a:prstGeom prst="line">
            <a:avLst/>
          </a:prstGeom>
          <a:ln w="50800" cap="flat" cmpd="sng" algn="ctr">
            <a:solidFill>
              <a:schemeClr val="bg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txBox="1">
            <a:spLocks/>
          </p:cNvSpPr>
          <p:nvPr userDrawn="1"/>
        </p:nvSpPr>
        <p:spPr>
          <a:xfrm>
            <a:off x="7766668" y="6392573"/>
            <a:ext cx="1143000" cy="230831"/>
          </a:xfrm>
          <a:prstGeom prst="rect">
            <a:avLst/>
          </a:prstGeom>
        </p:spPr>
        <p:txBody>
          <a:bodyPr tIns="0" bIns="0" anchor="ctr"/>
          <a:lstStyle>
            <a:lvl1pPr algn="r">
              <a:defRPr sz="1000" baseline="0">
                <a:solidFill>
                  <a:schemeClr val="bg1">
                    <a:alpha val="70000"/>
                  </a:schemeClr>
                </a:solidFill>
                <a:latin typeface="Arial"/>
              </a:defRPr>
            </a:lvl1pPr>
          </a:lstStyle>
          <a:p>
            <a:pPr defTabSz="457200">
              <a:defRPr/>
            </a:pPr>
            <a:fld id="{BC3ACDC6-2245-4F04-BBCF-C6A2AE97BADB}" type="slidenum">
              <a:rPr lang="en-US" smtClean="0">
                <a:solidFill>
                  <a:prstClr val="white">
                    <a:alpha val="70000"/>
                  </a:prstClr>
                </a:solidFill>
                <a:cs typeface="Arial" charset="0"/>
              </a:rPr>
              <a:pPr defTabSz="457200">
                <a:defRPr/>
              </a:pPr>
              <a:t>‹#›</a:t>
            </a:fld>
            <a:endParaRPr lang="en-US">
              <a:solidFill>
                <a:prstClr val="white">
                  <a:alpha val="70000"/>
                </a:prstClr>
              </a:solidFill>
              <a:cs typeface="Arial" charset="0"/>
            </a:endParaRPr>
          </a:p>
        </p:txBody>
      </p:sp>
      <p:sp>
        <p:nvSpPr>
          <p:cNvPr id="7" name="TextBox 6"/>
          <p:cNvSpPr txBox="1">
            <a:spLocks noChangeArrowheads="1"/>
          </p:cNvSpPr>
          <p:nvPr userDrawn="1"/>
        </p:nvSpPr>
        <p:spPr bwMode="auto">
          <a:xfrm>
            <a:off x="741363" y="547688"/>
            <a:ext cx="8169275" cy="260350"/>
          </a:xfrm>
          <a:prstGeom prst="rect">
            <a:avLst/>
          </a:prstGeom>
          <a:solidFill>
            <a:schemeClr val="tx1">
              <a:alpha val="70195"/>
            </a:schemeClr>
          </a:solidFill>
          <a:ln w="9525">
            <a:noFill/>
            <a:miter lim="800000"/>
            <a:headEnd/>
            <a:tailEnd/>
          </a:ln>
        </p:spPr>
        <p:txBody>
          <a:bodyPr anchor="ctr">
            <a:spAutoFit/>
          </a:bodyPr>
          <a:lstStyle/>
          <a:p>
            <a:pPr defTabSz="457200" fontAlgn="base">
              <a:spcBef>
                <a:spcPct val="0"/>
              </a:spcBef>
              <a:spcAft>
                <a:spcPct val="0"/>
              </a:spcAft>
            </a:pPr>
            <a:r>
              <a:rPr lang="en-US" sz="1100">
                <a:solidFill>
                  <a:prstClr val="white"/>
                </a:solidFill>
                <a:cs typeface="Arial" charset="0"/>
              </a:rPr>
              <a:t>Welcome</a:t>
            </a:r>
          </a:p>
        </p:txBody>
      </p:sp>
      <p:pic>
        <p:nvPicPr>
          <p:cNvPr id="8" name="Picture 7"/>
          <p:cNvPicPr>
            <a:picLocks noChangeAspect="1"/>
          </p:cNvPicPr>
          <p:nvPr userDrawn="1"/>
        </p:nvPicPr>
        <p:blipFill>
          <a:blip r:embed="rId2" cstate="print"/>
          <a:srcRect/>
          <a:stretch>
            <a:fillRect/>
          </a:stretch>
        </p:blipFill>
        <p:spPr bwMode="auto">
          <a:xfrm>
            <a:off x="200025" y="344488"/>
            <a:ext cx="520700" cy="495300"/>
          </a:xfrm>
          <a:prstGeom prst="rect">
            <a:avLst/>
          </a:prstGeom>
          <a:noFill/>
          <a:ln w="9525">
            <a:noFill/>
            <a:miter lim="800000"/>
            <a:headEnd/>
            <a:tailEnd/>
          </a:ln>
        </p:spPr>
      </p:pic>
      <p:sp>
        <p:nvSpPr>
          <p:cNvPr id="2" name="Title 1"/>
          <p:cNvSpPr>
            <a:spLocks noGrp="1"/>
          </p:cNvSpPr>
          <p:nvPr>
            <p:ph type="title"/>
          </p:nvPr>
        </p:nvSpPr>
        <p:spPr>
          <a:xfrm>
            <a:off x="745164" y="914400"/>
            <a:ext cx="7777044" cy="1143000"/>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724172" y="2286000"/>
            <a:ext cx="7798035" cy="4114800"/>
          </a:xfrm>
        </p:spPr>
        <p:txBody>
          <a:bodyPr/>
          <a:lstStyle>
            <a:lvl1pPr>
              <a:buClr>
                <a:schemeClr val="tx2"/>
              </a:buClr>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Slide Number Placeholder 5"/>
          <p:cNvSpPr>
            <a:spLocks noGrp="1"/>
          </p:cNvSpPr>
          <p:nvPr>
            <p:ph type="sldNum" sz="quarter" idx="10"/>
          </p:nvPr>
        </p:nvSpPr>
        <p:spPr>
          <a:xfrm>
            <a:off x="7766050" y="6367463"/>
            <a:ext cx="1143000" cy="230187"/>
          </a:xfrm>
          <a:prstGeom prst="rect">
            <a:avLst/>
          </a:prstGeom>
        </p:spPr>
        <p:txBody>
          <a:bodyPr tIns="0" bIns="0" anchor="ctr" anchorCtr="0"/>
          <a:lstStyle>
            <a:lvl1pPr algn="r" fontAlgn="auto">
              <a:spcBef>
                <a:spcPts val="0"/>
              </a:spcBef>
              <a:spcAft>
                <a:spcPts val="0"/>
              </a:spcAft>
              <a:defRPr sz="1000" baseline="0" smtClean="0">
                <a:solidFill>
                  <a:schemeClr val="tx1">
                    <a:lumMod val="60000"/>
                    <a:lumOff val="40000"/>
                  </a:schemeClr>
                </a:solidFill>
                <a:latin typeface="Arial"/>
                <a:cs typeface="+mn-cs"/>
              </a:defRPr>
            </a:lvl1pPr>
          </a:lstStyle>
          <a:p>
            <a:pPr defTabSz="457200">
              <a:defRPr/>
            </a:pPr>
            <a:fld id="{770CE3CD-E3DB-4C71-965A-A42BC1EA9AA7}" type="slidenum">
              <a:rPr lang="en-US">
                <a:solidFill>
                  <a:srgbClr val="686669">
                    <a:lumMod val="60000"/>
                    <a:lumOff val="40000"/>
                  </a:srgbClr>
                </a:solidFill>
              </a:rPr>
              <a:pPr defTabSz="457200">
                <a:defRPr/>
              </a:pPr>
              <a:t>‹#›</a:t>
            </a:fld>
            <a:endParaRPr lang="en-US">
              <a:solidFill>
                <a:srgbClr val="686669">
                  <a:lumMod val="60000"/>
                  <a:lumOff val="40000"/>
                </a:srgbClr>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2" name="Picture 3" descr="09350_0443_CM_Retirement101.jpg"/>
          <p:cNvPicPr>
            <a:picLocks noChangeAspect="1"/>
          </p:cNvPicPr>
          <p:nvPr userDrawn="1"/>
        </p:nvPicPr>
        <p:blipFill>
          <a:blip r:embed="rId2" cstate="print"/>
          <a:srcRect/>
          <a:stretch>
            <a:fillRect/>
          </a:stretch>
        </p:blipFill>
        <p:spPr bwMode="auto">
          <a:xfrm>
            <a:off x="222250" y="461963"/>
            <a:ext cx="8686800" cy="5943600"/>
          </a:xfrm>
          <a:prstGeom prst="rect">
            <a:avLst/>
          </a:prstGeom>
          <a:noFill/>
          <a:ln w="9525">
            <a:noFill/>
            <a:miter lim="800000"/>
            <a:headEnd/>
            <a:tailEnd/>
          </a:ln>
        </p:spPr>
      </p:pic>
      <p:grpSp>
        <p:nvGrpSpPr>
          <p:cNvPr id="3" name="Group 4"/>
          <p:cNvGrpSpPr>
            <a:grpSpLocks/>
          </p:cNvGrpSpPr>
          <p:nvPr userDrawn="1"/>
        </p:nvGrpSpPr>
        <p:grpSpPr bwMode="auto">
          <a:xfrm>
            <a:off x="5921375" y="706438"/>
            <a:ext cx="2509838" cy="2422525"/>
            <a:chOff x="5920868" y="706167"/>
            <a:chExt cx="2511059" cy="2422454"/>
          </a:xfrm>
        </p:grpSpPr>
        <p:sp>
          <p:nvSpPr>
            <p:cNvPr id="4" name="Rectangle 3"/>
            <p:cNvSpPr/>
            <p:nvPr userDrawn="1"/>
          </p:nvSpPr>
          <p:spPr>
            <a:xfrm>
              <a:off x="7199428" y="1418933"/>
              <a:ext cx="1232499" cy="1231864"/>
            </a:xfrm>
            <a:prstGeom prst="rect">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endParaRPr>
            </a:p>
          </p:txBody>
        </p:sp>
        <p:sp>
          <p:nvSpPr>
            <p:cNvPr id="5" name="Rectangle 4"/>
            <p:cNvSpPr/>
            <p:nvPr userDrawn="1"/>
          </p:nvSpPr>
          <p:spPr>
            <a:xfrm>
              <a:off x="6802360" y="2171386"/>
              <a:ext cx="957728" cy="957235"/>
            </a:xfrm>
            <a:prstGeom prst="rect">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endParaRPr>
            </a:p>
          </p:txBody>
        </p:sp>
        <p:sp>
          <p:nvSpPr>
            <p:cNvPr id="6" name="Rectangle 5"/>
            <p:cNvSpPr/>
            <p:nvPr userDrawn="1"/>
          </p:nvSpPr>
          <p:spPr>
            <a:xfrm>
              <a:off x="6259170" y="706167"/>
              <a:ext cx="1143556" cy="1142967"/>
            </a:xfrm>
            <a:prstGeom prst="rect">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endParaRPr>
            </a:p>
          </p:txBody>
        </p:sp>
        <p:sp>
          <p:nvSpPr>
            <p:cNvPr id="7" name="Rectangle 6"/>
            <p:cNvSpPr/>
            <p:nvPr userDrawn="1"/>
          </p:nvSpPr>
          <p:spPr>
            <a:xfrm>
              <a:off x="5920868" y="1290350"/>
              <a:ext cx="914845" cy="914373"/>
            </a:xfrm>
            <a:prstGeom prst="rect">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dirty="0">
                <a:solidFill>
                  <a:prstClr val="white"/>
                </a:solidFill>
              </a:endParaRPr>
            </a:p>
          </p:txBody>
        </p:sp>
      </p:grpSp>
      <p:sp>
        <p:nvSpPr>
          <p:cNvPr id="8" name="TextBox 7"/>
          <p:cNvSpPr txBox="1"/>
          <p:nvPr userDrawn="1"/>
        </p:nvSpPr>
        <p:spPr>
          <a:xfrm>
            <a:off x="222250" y="6399213"/>
            <a:ext cx="8686800" cy="230187"/>
          </a:xfrm>
          <a:prstGeom prst="rect">
            <a:avLst/>
          </a:prstGeom>
          <a:solidFill>
            <a:schemeClr val="tx1"/>
          </a:solidFill>
        </p:spPr>
        <p:txBody>
          <a:bodyPr anchor="ctr">
            <a:spAutoFit/>
          </a:bodyPr>
          <a:lstStyle/>
          <a:p>
            <a:pPr defTabSz="457200">
              <a:defRPr/>
            </a:pPr>
            <a:endParaRPr lang="en-US" sz="900" dirty="0">
              <a:solidFill>
                <a:prstClr val="white">
                  <a:alpha val="50000"/>
                </a:prstClr>
              </a:solidFill>
              <a:cs typeface="Arial"/>
            </a:endParaRPr>
          </a:p>
        </p:txBody>
      </p:sp>
      <p:sp>
        <p:nvSpPr>
          <p:cNvPr id="9" name="TextBox 8"/>
          <p:cNvSpPr txBox="1"/>
          <p:nvPr userDrawn="1"/>
        </p:nvSpPr>
        <p:spPr>
          <a:xfrm>
            <a:off x="228600" y="228600"/>
            <a:ext cx="8686800" cy="230188"/>
          </a:xfrm>
          <a:prstGeom prst="rect">
            <a:avLst/>
          </a:prstGeom>
          <a:solidFill>
            <a:schemeClr val="tx1"/>
          </a:solidFill>
        </p:spPr>
        <p:txBody>
          <a:bodyPr anchor="ctr">
            <a:spAutoFit/>
          </a:bodyPr>
          <a:lstStyle/>
          <a:p>
            <a:pPr defTabSz="457200">
              <a:defRPr/>
            </a:pPr>
            <a:endParaRPr lang="en-US" sz="900" dirty="0">
              <a:solidFill>
                <a:prstClr val="white">
                  <a:alpha val="50000"/>
                </a:prstClr>
              </a:solidFill>
              <a:cs typeface="Arial"/>
            </a:endParaRPr>
          </a:p>
        </p:txBody>
      </p:sp>
      <p:sp>
        <p:nvSpPr>
          <p:cNvPr id="10" name="TextBox 11"/>
          <p:cNvSpPr txBox="1">
            <a:spLocks noChangeArrowheads="1"/>
          </p:cNvSpPr>
          <p:nvPr userDrawn="1"/>
        </p:nvSpPr>
        <p:spPr bwMode="auto">
          <a:xfrm>
            <a:off x="6799263" y="2682875"/>
            <a:ext cx="1906587" cy="973138"/>
          </a:xfrm>
          <a:prstGeom prst="rect">
            <a:avLst/>
          </a:prstGeom>
          <a:noFill/>
          <a:ln w="9525">
            <a:noFill/>
            <a:miter lim="800000"/>
            <a:headEnd/>
            <a:tailEnd/>
          </a:ln>
        </p:spPr>
        <p:txBody>
          <a:bodyPr lIns="0">
            <a:spAutoFit/>
          </a:bodyPr>
          <a:lstStyle/>
          <a:p>
            <a:pPr defTabSz="457200" fontAlgn="base">
              <a:lnSpc>
                <a:spcPts val="3400"/>
              </a:lnSpc>
              <a:spcBef>
                <a:spcPct val="0"/>
              </a:spcBef>
              <a:spcAft>
                <a:spcPct val="0"/>
              </a:spcAft>
            </a:pPr>
            <a:r>
              <a:rPr lang="en-US" sz="3200" b="1">
                <a:solidFill>
                  <a:prstClr val="white"/>
                </a:solidFill>
                <a:cs typeface="Arial" charset="0"/>
              </a:rPr>
              <a:t>Plan</a:t>
            </a:r>
          </a:p>
          <a:p>
            <a:pPr defTabSz="457200" fontAlgn="base">
              <a:lnSpc>
                <a:spcPts val="3400"/>
              </a:lnSpc>
              <a:spcBef>
                <a:spcPct val="0"/>
              </a:spcBef>
              <a:spcAft>
                <a:spcPct val="0"/>
              </a:spcAft>
            </a:pPr>
            <a:r>
              <a:rPr lang="en-US" sz="3200" b="1">
                <a:solidFill>
                  <a:prstClr val="white"/>
                </a:solidFill>
                <a:cs typeface="Arial" charset="0"/>
              </a:rPr>
              <a:t>Primer</a:t>
            </a:r>
          </a:p>
        </p:txBody>
      </p:sp>
      <p:pic>
        <p:nvPicPr>
          <p:cNvPr id="11" name="Picture 12"/>
          <p:cNvPicPr>
            <a:picLocks noChangeAspect="1"/>
          </p:cNvPicPr>
          <p:nvPr userDrawn="1"/>
        </p:nvPicPr>
        <p:blipFill>
          <a:blip r:embed="rId3" cstate="print"/>
          <a:srcRect/>
          <a:stretch>
            <a:fillRect/>
          </a:stretch>
        </p:blipFill>
        <p:spPr bwMode="auto">
          <a:xfrm>
            <a:off x="6799263" y="1622425"/>
            <a:ext cx="631825" cy="587375"/>
          </a:xfrm>
          <a:prstGeom prst="rect">
            <a:avLst/>
          </a:prstGeom>
          <a:noFill/>
          <a:ln w="9525">
            <a:noFill/>
            <a:miter lim="800000"/>
            <a:headEnd/>
            <a:tailEnd/>
          </a:ln>
        </p:spPr>
      </p:pic>
      <p:pic>
        <p:nvPicPr>
          <p:cNvPr id="12" name="Picture 13" descr="Plan-Primer-TransSlide-OVER.png"/>
          <p:cNvPicPr>
            <a:picLocks noChangeAspect="1"/>
          </p:cNvPicPr>
          <p:nvPr userDrawn="1"/>
        </p:nvPicPr>
        <p:blipFill>
          <a:blip r:embed="rId4" cstate="print"/>
          <a:srcRect/>
          <a:stretch>
            <a:fillRect/>
          </a:stretch>
        </p:blipFill>
        <p:spPr bwMode="auto">
          <a:xfrm>
            <a:off x="222250" y="461963"/>
            <a:ext cx="8686800" cy="6172200"/>
          </a:xfrm>
          <a:prstGeom prst="rect">
            <a:avLst/>
          </a:prstGeom>
          <a:noFill/>
          <a:ln w="9525">
            <a:noFill/>
            <a:miter lim="800000"/>
            <a:headEnd/>
            <a:tailEnd/>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4" name="Rectangle 3"/>
          <p:cNvSpPr/>
          <p:nvPr userDrawn="1"/>
        </p:nvSpPr>
        <p:spPr>
          <a:xfrm>
            <a:off x="228600" y="846138"/>
            <a:ext cx="8686800" cy="5776912"/>
          </a:xfrm>
          <a:prstGeom prst="rect">
            <a:avLst/>
          </a:prstGeom>
          <a:solidFill>
            <a:schemeClr val="accent4">
              <a:alpha val="12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endParaRPr>
          </a:p>
        </p:txBody>
      </p:sp>
      <p:cxnSp>
        <p:nvCxnSpPr>
          <p:cNvPr id="5" name="Straight Connector 4"/>
          <p:cNvCxnSpPr/>
          <p:nvPr userDrawn="1"/>
        </p:nvCxnSpPr>
        <p:spPr>
          <a:xfrm>
            <a:off x="228600" y="835025"/>
            <a:ext cx="8686800" cy="1588"/>
          </a:xfrm>
          <a:prstGeom prst="line">
            <a:avLst/>
          </a:prstGeom>
          <a:ln w="50800" cap="flat" cmpd="sng" algn="ctr">
            <a:solidFill>
              <a:schemeClr val="bg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6" name="Picture 5"/>
          <p:cNvPicPr>
            <a:picLocks noChangeAspect="1"/>
          </p:cNvPicPr>
          <p:nvPr userDrawn="1"/>
        </p:nvPicPr>
        <p:blipFill>
          <a:blip r:embed="rId2" cstate="print"/>
          <a:srcRect/>
          <a:stretch>
            <a:fillRect/>
          </a:stretch>
        </p:blipFill>
        <p:spPr bwMode="auto">
          <a:xfrm>
            <a:off x="200025" y="349250"/>
            <a:ext cx="520700" cy="495300"/>
          </a:xfrm>
          <a:prstGeom prst="rect">
            <a:avLst/>
          </a:prstGeom>
          <a:noFill/>
          <a:ln w="9525">
            <a:noFill/>
            <a:miter lim="800000"/>
            <a:headEnd/>
            <a:tailEnd/>
          </a:ln>
        </p:spPr>
      </p:pic>
      <p:sp>
        <p:nvSpPr>
          <p:cNvPr id="7" name="TextBox 6"/>
          <p:cNvSpPr txBox="1">
            <a:spLocks noChangeArrowheads="1"/>
          </p:cNvSpPr>
          <p:nvPr userDrawn="1"/>
        </p:nvSpPr>
        <p:spPr bwMode="auto">
          <a:xfrm>
            <a:off x="741363" y="547688"/>
            <a:ext cx="8169275" cy="260350"/>
          </a:xfrm>
          <a:prstGeom prst="rect">
            <a:avLst/>
          </a:prstGeom>
          <a:solidFill>
            <a:schemeClr val="tx1">
              <a:alpha val="70195"/>
            </a:schemeClr>
          </a:solidFill>
          <a:ln w="9525">
            <a:noFill/>
            <a:miter lim="800000"/>
            <a:headEnd/>
            <a:tailEnd/>
          </a:ln>
        </p:spPr>
        <p:txBody>
          <a:bodyPr anchor="ctr">
            <a:spAutoFit/>
          </a:bodyPr>
          <a:lstStyle/>
          <a:p>
            <a:pPr defTabSz="457200" fontAlgn="base">
              <a:spcBef>
                <a:spcPct val="0"/>
              </a:spcBef>
              <a:spcAft>
                <a:spcPct val="0"/>
              </a:spcAft>
            </a:pPr>
            <a:r>
              <a:rPr lang="en-US" sz="1100">
                <a:solidFill>
                  <a:prstClr val="white"/>
                </a:solidFill>
                <a:cs typeface="Arial" charset="0"/>
              </a:rPr>
              <a:t>Plan Primer</a:t>
            </a:r>
          </a:p>
        </p:txBody>
      </p:sp>
      <p:sp>
        <p:nvSpPr>
          <p:cNvPr id="3" name="Content Placeholder 2"/>
          <p:cNvSpPr>
            <a:spLocks noGrp="1"/>
          </p:cNvSpPr>
          <p:nvPr>
            <p:ph idx="1"/>
          </p:nvPr>
        </p:nvSpPr>
        <p:spPr>
          <a:xfrm>
            <a:off x="724172" y="2286000"/>
            <a:ext cx="7798035" cy="4114800"/>
          </a:xfrm>
        </p:spPr>
        <p:txBody>
          <a:bodyPr/>
          <a:lstStyle>
            <a:lvl1pPr>
              <a:buClr>
                <a:schemeClr val="tx2"/>
              </a:buClr>
              <a:defRPr/>
            </a:lvl1pPr>
            <a:lvl2pPr>
              <a:buClr>
                <a:schemeClr val="accent4"/>
              </a:buClr>
              <a:defRPr/>
            </a:lvl2pPr>
            <a:lvl3pPr>
              <a:buClr>
                <a:schemeClr val="accent4"/>
              </a:buClr>
              <a:defRPr/>
            </a:lvl3pPr>
            <a:lvl4pPr>
              <a:buClr>
                <a:schemeClr val="accent4"/>
              </a:buClr>
              <a:defRPr/>
            </a:lvl4pPr>
            <a:lvl5pPr>
              <a:buClr>
                <a:schemeClr val="accent4"/>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Title 1"/>
          <p:cNvSpPr>
            <a:spLocks noGrp="1"/>
          </p:cNvSpPr>
          <p:nvPr>
            <p:ph type="title"/>
          </p:nvPr>
        </p:nvSpPr>
        <p:spPr>
          <a:xfrm>
            <a:off x="745164" y="914400"/>
            <a:ext cx="7777044" cy="1143000"/>
          </a:xfrm>
        </p:spPr>
        <p:txBody>
          <a:bodyPr/>
          <a:lstStyle>
            <a:lvl1pPr>
              <a:defRPr>
                <a:solidFill>
                  <a:schemeClr val="accent4"/>
                </a:solidFill>
              </a:defRPr>
            </a:lvl1pPr>
          </a:lstStyle>
          <a:p>
            <a:r>
              <a:rPr lang="en-US" dirty="0" smtClean="0"/>
              <a:t>Click to edit Master title style</a:t>
            </a:r>
            <a:endParaRPr lang="en-US" dirty="0"/>
          </a:p>
        </p:txBody>
      </p:sp>
      <p:sp>
        <p:nvSpPr>
          <p:cNvPr id="8" name="Slide Number Placeholder 5"/>
          <p:cNvSpPr>
            <a:spLocks noGrp="1"/>
          </p:cNvSpPr>
          <p:nvPr>
            <p:ph type="sldNum" sz="quarter" idx="10"/>
          </p:nvPr>
        </p:nvSpPr>
        <p:spPr>
          <a:xfrm>
            <a:off x="7766050" y="6367463"/>
            <a:ext cx="1143000" cy="230187"/>
          </a:xfrm>
          <a:prstGeom prst="rect">
            <a:avLst/>
          </a:prstGeom>
        </p:spPr>
        <p:txBody>
          <a:bodyPr tIns="0" bIns="0" anchor="ctr" anchorCtr="0"/>
          <a:lstStyle>
            <a:lvl1pPr algn="r" fontAlgn="auto">
              <a:spcBef>
                <a:spcPts val="0"/>
              </a:spcBef>
              <a:spcAft>
                <a:spcPts val="0"/>
              </a:spcAft>
              <a:defRPr sz="1000" baseline="0" smtClean="0">
                <a:solidFill>
                  <a:schemeClr val="tx1">
                    <a:lumMod val="60000"/>
                    <a:lumOff val="40000"/>
                  </a:schemeClr>
                </a:solidFill>
                <a:latin typeface="Arial"/>
                <a:cs typeface="+mn-cs"/>
              </a:defRPr>
            </a:lvl1pPr>
          </a:lstStyle>
          <a:p>
            <a:pPr defTabSz="457200">
              <a:defRPr/>
            </a:pPr>
            <a:fld id="{04587074-CF91-48E0-8373-9D0384337D75}" type="slidenum">
              <a:rPr lang="en-US">
                <a:solidFill>
                  <a:srgbClr val="686669">
                    <a:lumMod val="60000"/>
                    <a:lumOff val="40000"/>
                  </a:srgbClr>
                </a:solidFill>
              </a:rPr>
              <a:pPr defTabSz="457200">
                <a:defRPr/>
              </a:pPr>
              <a:t>‹#›</a:t>
            </a:fld>
            <a:endParaRPr lang="en-US">
              <a:solidFill>
                <a:srgbClr val="686669">
                  <a:lumMod val="60000"/>
                  <a:lumOff val="40000"/>
                </a:srgbClr>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pic>
        <p:nvPicPr>
          <p:cNvPr id="4" name="Picture 3" descr="shutterstock_22790395_v3.jpg"/>
          <p:cNvPicPr>
            <a:picLocks noChangeAspect="1"/>
          </p:cNvPicPr>
          <p:nvPr userDrawn="1"/>
        </p:nvPicPr>
        <p:blipFill>
          <a:blip r:embed="rId2" cstate="print"/>
          <a:srcRect/>
          <a:stretch>
            <a:fillRect/>
          </a:stretch>
        </p:blipFill>
        <p:spPr bwMode="auto">
          <a:xfrm>
            <a:off x="228600" y="673100"/>
            <a:ext cx="8696325" cy="5949950"/>
          </a:xfrm>
          <a:prstGeom prst="rect">
            <a:avLst/>
          </a:prstGeom>
          <a:noFill/>
          <a:ln w="9525">
            <a:noFill/>
            <a:miter lim="800000"/>
            <a:headEnd/>
            <a:tailEnd/>
          </a:ln>
        </p:spPr>
      </p:pic>
      <p:cxnSp>
        <p:nvCxnSpPr>
          <p:cNvPr id="5" name="Straight Connector 4"/>
          <p:cNvCxnSpPr/>
          <p:nvPr userDrawn="1"/>
        </p:nvCxnSpPr>
        <p:spPr>
          <a:xfrm>
            <a:off x="228600" y="835025"/>
            <a:ext cx="8686800" cy="1588"/>
          </a:xfrm>
          <a:prstGeom prst="line">
            <a:avLst/>
          </a:prstGeom>
          <a:ln w="50800" cap="flat" cmpd="sng" algn="ctr">
            <a:solidFill>
              <a:schemeClr val="bg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6" name="Picture 5"/>
          <p:cNvPicPr>
            <a:picLocks noChangeAspect="1"/>
          </p:cNvPicPr>
          <p:nvPr userDrawn="1"/>
        </p:nvPicPr>
        <p:blipFill>
          <a:blip r:embed="rId3" cstate="print"/>
          <a:srcRect/>
          <a:stretch>
            <a:fillRect/>
          </a:stretch>
        </p:blipFill>
        <p:spPr bwMode="auto">
          <a:xfrm>
            <a:off x="200025" y="349250"/>
            <a:ext cx="520700" cy="495300"/>
          </a:xfrm>
          <a:prstGeom prst="rect">
            <a:avLst/>
          </a:prstGeom>
          <a:noFill/>
          <a:ln w="9525">
            <a:noFill/>
            <a:miter lim="800000"/>
            <a:headEnd/>
            <a:tailEnd/>
          </a:ln>
        </p:spPr>
      </p:pic>
      <p:sp>
        <p:nvSpPr>
          <p:cNvPr id="7" name="TextBox 6"/>
          <p:cNvSpPr txBox="1">
            <a:spLocks noChangeArrowheads="1"/>
          </p:cNvSpPr>
          <p:nvPr userDrawn="1"/>
        </p:nvSpPr>
        <p:spPr bwMode="auto">
          <a:xfrm>
            <a:off x="741363" y="547688"/>
            <a:ext cx="8169275" cy="260350"/>
          </a:xfrm>
          <a:prstGeom prst="rect">
            <a:avLst/>
          </a:prstGeom>
          <a:solidFill>
            <a:schemeClr val="tx1">
              <a:alpha val="70195"/>
            </a:schemeClr>
          </a:solidFill>
          <a:ln w="9525">
            <a:noFill/>
            <a:miter lim="800000"/>
            <a:headEnd/>
            <a:tailEnd/>
          </a:ln>
        </p:spPr>
        <p:txBody>
          <a:bodyPr anchor="ctr">
            <a:spAutoFit/>
          </a:bodyPr>
          <a:lstStyle/>
          <a:p>
            <a:pPr defTabSz="457200" fontAlgn="base">
              <a:spcBef>
                <a:spcPct val="0"/>
              </a:spcBef>
              <a:spcAft>
                <a:spcPct val="0"/>
              </a:spcAft>
            </a:pPr>
            <a:r>
              <a:rPr lang="en-US" sz="1100">
                <a:solidFill>
                  <a:prstClr val="white"/>
                </a:solidFill>
                <a:cs typeface="Arial" charset="0"/>
              </a:rPr>
              <a:t>Plan Primer</a:t>
            </a:r>
          </a:p>
        </p:txBody>
      </p:sp>
      <p:sp>
        <p:nvSpPr>
          <p:cNvPr id="3" name="Content Placeholder 2"/>
          <p:cNvSpPr>
            <a:spLocks noGrp="1"/>
          </p:cNvSpPr>
          <p:nvPr>
            <p:ph idx="1"/>
          </p:nvPr>
        </p:nvSpPr>
        <p:spPr>
          <a:xfrm>
            <a:off x="724172" y="2286000"/>
            <a:ext cx="7798035" cy="4114800"/>
          </a:xfrm>
        </p:spPr>
        <p:txBody>
          <a:bodyPr/>
          <a:lstStyle>
            <a:lvl1pPr>
              <a:buClr>
                <a:schemeClr val="tx2"/>
              </a:buClr>
              <a:defRPr/>
            </a:lvl1pPr>
            <a:lvl2pPr>
              <a:buClr>
                <a:schemeClr val="accent4"/>
              </a:buClr>
              <a:defRPr/>
            </a:lvl2pPr>
            <a:lvl3pPr>
              <a:buClr>
                <a:schemeClr val="accent4"/>
              </a:buClr>
              <a:defRPr/>
            </a:lvl3pPr>
            <a:lvl4pPr>
              <a:buClr>
                <a:schemeClr val="accent4"/>
              </a:buClr>
              <a:defRPr/>
            </a:lvl4pPr>
            <a:lvl5pPr>
              <a:buClr>
                <a:schemeClr val="accent4"/>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Title 1"/>
          <p:cNvSpPr>
            <a:spLocks noGrp="1"/>
          </p:cNvSpPr>
          <p:nvPr>
            <p:ph type="title"/>
          </p:nvPr>
        </p:nvSpPr>
        <p:spPr>
          <a:xfrm>
            <a:off x="734668" y="907640"/>
            <a:ext cx="7787539" cy="1143000"/>
          </a:xfrm>
        </p:spPr>
        <p:txBody>
          <a:bodyPr/>
          <a:lstStyle>
            <a:lvl1pPr>
              <a:defRPr>
                <a:solidFill>
                  <a:schemeClr val="accent4"/>
                </a:solidFill>
              </a:defRPr>
            </a:lvl1pPr>
          </a:lstStyle>
          <a:p>
            <a:r>
              <a:rPr lang="en-US" dirty="0" smtClean="0"/>
              <a:t>Click to edit Master title style</a:t>
            </a:r>
            <a:endParaRPr lang="en-US" dirty="0"/>
          </a:p>
        </p:txBody>
      </p:sp>
      <p:sp>
        <p:nvSpPr>
          <p:cNvPr id="8" name="Slide Number Placeholder 5"/>
          <p:cNvSpPr>
            <a:spLocks noGrp="1"/>
          </p:cNvSpPr>
          <p:nvPr>
            <p:ph type="sldNum" sz="quarter" idx="10"/>
          </p:nvPr>
        </p:nvSpPr>
        <p:spPr>
          <a:xfrm>
            <a:off x="7766050" y="6367463"/>
            <a:ext cx="1143000" cy="230187"/>
          </a:xfrm>
          <a:prstGeom prst="rect">
            <a:avLst/>
          </a:prstGeom>
        </p:spPr>
        <p:txBody>
          <a:bodyPr tIns="0" bIns="0" anchor="ctr" anchorCtr="0"/>
          <a:lstStyle>
            <a:lvl1pPr algn="r" fontAlgn="auto">
              <a:spcBef>
                <a:spcPts val="0"/>
              </a:spcBef>
              <a:spcAft>
                <a:spcPts val="0"/>
              </a:spcAft>
              <a:defRPr sz="1000" baseline="0" smtClean="0">
                <a:solidFill>
                  <a:schemeClr val="tx1">
                    <a:lumMod val="60000"/>
                    <a:lumOff val="40000"/>
                  </a:schemeClr>
                </a:solidFill>
                <a:latin typeface="Arial"/>
                <a:cs typeface="+mn-cs"/>
              </a:defRPr>
            </a:lvl1pPr>
          </a:lstStyle>
          <a:p>
            <a:pPr defTabSz="457200">
              <a:defRPr/>
            </a:pPr>
            <a:fld id="{B96BC416-AFB8-4F79-9D06-7CDB9E1C6DF3}" type="slidenum">
              <a:rPr lang="en-US">
                <a:solidFill>
                  <a:srgbClr val="686669">
                    <a:lumMod val="60000"/>
                    <a:lumOff val="40000"/>
                  </a:srgbClr>
                </a:solidFill>
              </a:rPr>
              <a:pPr defTabSz="457200">
                <a:defRPr/>
              </a:pPr>
              <a:t>‹#›</a:t>
            </a:fld>
            <a:endParaRPr lang="en-US">
              <a:solidFill>
                <a:srgbClr val="686669">
                  <a:lumMod val="60000"/>
                  <a:lumOff val="40000"/>
                </a:srgbClr>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Rectangle 1"/>
          <p:cNvSpPr>
            <a:spLocks noChangeAspect="1"/>
          </p:cNvSpPr>
          <p:nvPr userDrawn="1"/>
        </p:nvSpPr>
        <p:spPr>
          <a:xfrm>
            <a:off x="228600" y="457200"/>
            <a:ext cx="8686800" cy="5913438"/>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endParaRPr>
          </a:p>
        </p:txBody>
      </p:sp>
      <p:cxnSp>
        <p:nvCxnSpPr>
          <p:cNvPr id="3" name="Straight Connector 2"/>
          <p:cNvCxnSpPr/>
          <p:nvPr userDrawn="1"/>
        </p:nvCxnSpPr>
        <p:spPr>
          <a:xfrm>
            <a:off x="228600" y="485775"/>
            <a:ext cx="8686800" cy="1588"/>
          </a:xfrm>
          <a:prstGeom prst="line">
            <a:avLst/>
          </a:prstGeom>
          <a:ln w="50800" cap="flat" cmpd="sng" algn="ctr">
            <a:solidFill>
              <a:schemeClr val="bg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4" name="Straight Connector 3"/>
          <p:cNvCxnSpPr/>
          <p:nvPr userDrawn="1"/>
        </p:nvCxnSpPr>
        <p:spPr>
          <a:xfrm>
            <a:off x="228600" y="6372225"/>
            <a:ext cx="8686800" cy="1588"/>
          </a:xfrm>
          <a:prstGeom prst="line">
            <a:avLst/>
          </a:prstGeom>
          <a:ln w="50800" cap="flat" cmpd="sng" algn="ctr">
            <a:solidFill>
              <a:schemeClr val="bg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nvGrpSpPr>
          <p:cNvPr id="5" name="Group 6"/>
          <p:cNvGrpSpPr>
            <a:grpSpLocks/>
          </p:cNvGrpSpPr>
          <p:nvPr userDrawn="1"/>
        </p:nvGrpSpPr>
        <p:grpSpPr bwMode="auto">
          <a:xfrm>
            <a:off x="5429250" y="706438"/>
            <a:ext cx="2511425" cy="2422525"/>
            <a:chOff x="5429915" y="706167"/>
            <a:chExt cx="2511059" cy="2422454"/>
          </a:xfrm>
        </p:grpSpPr>
        <p:sp>
          <p:nvSpPr>
            <p:cNvPr id="6" name="Rectangle 5"/>
            <p:cNvSpPr/>
            <p:nvPr userDrawn="1"/>
          </p:nvSpPr>
          <p:spPr>
            <a:xfrm>
              <a:off x="6707667" y="1418933"/>
              <a:ext cx="1233307" cy="1231864"/>
            </a:xfrm>
            <a:prstGeom prst="rect">
              <a:avLst/>
            </a:prstGeom>
            <a:solidFill>
              <a:schemeClr val="bg1">
                <a:alpha val="1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endParaRPr>
            </a:p>
          </p:txBody>
        </p:sp>
        <p:sp>
          <p:nvSpPr>
            <p:cNvPr id="7" name="Rectangle 6"/>
            <p:cNvSpPr/>
            <p:nvPr userDrawn="1"/>
          </p:nvSpPr>
          <p:spPr>
            <a:xfrm>
              <a:off x="6310850" y="2171386"/>
              <a:ext cx="957122" cy="957235"/>
            </a:xfrm>
            <a:prstGeom prst="rect">
              <a:avLst/>
            </a:prstGeom>
            <a:solidFill>
              <a:schemeClr val="bg1">
                <a:alpha val="1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endParaRPr>
            </a:p>
          </p:txBody>
        </p:sp>
        <p:sp>
          <p:nvSpPr>
            <p:cNvPr id="8" name="Rectangle 7"/>
            <p:cNvSpPr/>
            <p:nvPr userDrawn="1"/>
          </p:nvSpPr>
          <p:spPr>
            <a:xfrm>
              <a:off x="5768004" y="706167"/>
              <a:ext cx="1142833" cy="1142967"/>
            </a:xfrm>
            <a:prstGeom prst="rect">
              <a:avLst/>
            </a:prstGeom>
            <a:solidFill>
              <a:schemeClr val="bg1">
                <a:alpha val="1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endParaRPr>
            </a:p>
          </p:txBody>
        </p:sp>
        <p:sp>
          <p:nvSpPr>
            <p:cNvPr id="9" name="Rectangle 8"/>
            <p:cNvSpPr/>
            <p:nvPr userDrawn="1"/>
          </p:nvSpPr>
          <p:spPr>
            <a:xfrm>
              <a:off x="5429915" y="1290350"/>
              <a:ext cx="914267" cy="914373"/>
            </a:xfrm>
            <a:prstGeom prst="rect">
              <a:avLst/>
            </a:prstGeom>
            <a:solidFill>
              <a:schemeClr val="bg1">
                <a:alpha val="1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dirty="0">
                <a:solidFill>
                  <a:prstClr val="white"/>
                </a:solidFill>
              </a:endParaRPr>
            </a:p>
          </p:txBody>
        </p:sp>
      </p:grpSp>
      <p:sp>
        <p:nvSpPr>
          <p:cNvPr id="10" name="TextBox 9"/>
          <p:cNvSpPr txBox="1"/>
          <p:nvPr userDrawn="1"/>
        </p:nvSpPr>
        <p:spPr>
          <a:xfrm>
            <a:off x="222250" y="6399213"/>
            <a:ext cx="8686800" cy="230187"/>
          </a:xfrm>
          <a:prstGeom prst="rect">
            <a:avLst/>
          </a:prstGeom>
          <a:solidFill>
            <a:schemeClr val="tx1"/>
          </a:solidFill>
        </p:spPr>
        <p:txBody>
          <a:bodyPr anchor="ctr">
            <a:spAutoFit/>
          </a:bodyPr>
          <a:lstStyle/>
          <a:p>
            <a:pPr defTabSz="457200">
              <a:defRPr/>
            </a:pPr>
            <a:endParaRPr lang="en-US" sz="900" dirty="0">
              <a:solidFill>
                <a:prstClr val="white">
                  <a:alpha val="50000"/>
                </a:prstClr>
              </a:solidFill>
              <a:cs typeface="Arial"/>
            </a:endParaRPr>
          </a:p>
        </p:txBody>
      </p:sp>
      <p:sp>
        <p:nvSpPr>
          <p:cNvPr id="11" name="TextBox 10"/>
          <p:cNvSpPr txBox="1"/>
          <p:nvPr userDrawn="1"/>
        </p:nvSpPr>
        <p:spPr>
          <a:xfrm>
            <a:off x="228600" y="228600"/>
            <a:ext cx="8686800" cy="230188"/>
          </a:xfrm>
          <a:prstGeom prst="rect">
            <a:avLst/>
          </a:prstGeom>
          <a:solidFill>
            <a:schemeClr val="tx1"/>
          </a:solidFill>
        </p:spPr>
        <p:txBody>
          <a:bodyPr anchor="ctr">
            <a:spAutoFit/>
          </a:bodyPr>
          <a:lstStyle/>
          <a:p>
            <a:pPr defTabSz="457200">
              <a:defRPr/>
            </a:pPr>
            <a:endParaRPr lang="en-US" sz="900" dirty="0">
              <a:solidFill>
                <a:prstClr val="white">
                  <a:alpha val="50000"/>
                </a:prstClr>
              </a:solidFill>
              <a:cs typeface="Arial"/>
            </a:endParaRPr>
          </a:p>
        </p:txBody>
      </p:sp>
      <p:sp>
        <p:nvSpPr>
          <p:cNvPr id="12" name="TextBox 13"/>
          <p:cNvSpPr txBox="1">
            <a:spLocks noChangeArrowheads="1"/>
          </p:cNvSpPr>
          <p:nvPr userDrawn="1"/>
        </p:nvSpPr>
        <p:spPr bwMode="auto">
          <a:xfrm>
            <a:off x="6335713" y="2682875"/>
            <a:ext cx="2408237" cy="973138"/>
          </a:xfrm>
          <a:prstGeom prst="rect">
            <a:avLst/>
          </a:prstGeom>
          <a:noFill/>
          <a:ln w="9525">
            <a:noFill/>
            <a:miter lim="800000"/>
            <a:headEnd/>
            <a:tailEnd/>
          </a:ln>
        </p:spPr>
        <p:txBody>
          <a:bodyPr lIns="0">
            <a:spAutoFit/>
          </a:bodyPr>
          <a:lstStyle/>
          <a:p>
            <a:pPr defTabSz="457200" fontAlgn="base">
              <a:lnSpc>
                <a:spcPts val="3400"/>
              </a:lnSpc>
              <a:spcBef>
                <a:spcPct val="0"/>
              </a:spcBef>
              <a:spcAft>
                <a:spcPct val="0"/>
              </a:spcAft>
            </a:pPr>
            <a:r>
              <a:rPr lang="en-US" sz="3200" b="1">
                <a:solidFill>
                  <a:prstClr val="white"/>
                </a:solidFill>
                <a:cs typeface="Arial" charset="0"/>
              </a:rPr>
              <a:t>Investment</a:t>
            </a:r>
          </a:p>
          <a:p>
            <a:pPr defTabSz="457200" fontAlgn="base">
              <a:lnSpc>
                <a:spcPts val="3400"/>
              </a:lnSpc>
              <a:spcBef>
                <a:spcPct val="0"/>
              </a:spcBef>
              <a:spcAft>
                <a:spcPct val="0"/>
              </a:spcAft>
            </a:pPr>
            <a:r>
              <a:rPr lang="en-US" sz="3200" b="1">
                <a:solidFill>
                  <a:prstClr val="white"/>
                </a:solidFill>
                <a:cs typeface="Arial" charset="0"/>
              </a:rPr>
              <a:t>Basics</a:t>
            </a:r>
          </a:p>
        </p:txBody>
      </p:sp>
      <p:pic>
        <p:nvPicPr>
          <p:cNvPr id="13" name="Picture 14"/>
          <p:cNvPicPr>
            <a:picLocks noChangeAspect="1"/>
          </p:cNvPicPr>
          <p:nvPr userDrawn="1"/>
        </p:nvPicPr>
        <p:blipFill>
          <a:blip r:embed="rId2" cstate="print"/>
          <a:srcRect/>
          <a:stretch>
            <a:fillRect/>
          </a:stretch>
        </p:blipFill>
        <p:spPr bwMode="auto">
          <a:xfrm>
            <a:off x="6337300" y="1617663"/>
            <a:ext cx="631825" cy="600075"/>
          </a:xfrm>
          <a:prstGeom prst="rect">
            <a:avLst/>
          </a:prstGeom>
          <a:noFill/>
          <a:ln w="9525">
            <a:noFill/>
            <a:miter lim="800000"/>
            <a:headEnd/>
            <a:tailEnd/>
          </a:ln>
        </p:spPr>
      </p:pic>
      <p:pic>
        <p:nvPicPr>
          <p:cNvPr id="14" name="Picture 15" descr="Investment-Basics-TransSlide-2.png"/>
          <p:cNvPicPr>
            <a:picLocks noChangeAspect="1"/>
          </p:cNvPicPr>
          <p:nvPr userDrawn="1"/>
        </p:nvPicPr>
        <p:blipFill>
          <a:blip r:embed="rId3" cstate="print"/>
          <a:srcRect/>
          <a:stretch>
            <a:fillRect/>
          </a:stretch>
        </p:blipFill>
        <p:spPr bwMode="auto">
          <a:xfrm>
            <a:off x="-230188" y="206375"/>
            <a:ext cx="8802688" cy="6675438"/>
          </a:xfrm>
          <a:prstGeom prst="rect">
            <a:avLst/>
          </a:prstGeom>
          <a:noFill/>
          <a:ln w="9525">
            <a:noFill/>
            <a:miter lim="800000"/>
            <a:headEnd/>
            <a:tailEnd/>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Rectangle 3"/>
          <p:cNvSpPr/>
          <p:nvPr userDrawn="1"/>
        </p:nvSpPr>
        <p:spPr>
          <a:xfrm>
            <a:off x="228600" y="846138"/>
            <a:ext cx="8686800" cy="5776912"/>
          </a:xfrm>
          <a:prstGeom prst="rect">
            <a:avLst/>
          </a:prstGeom>
          <a:solidFill>
            <a:schemeClr val="accent3">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endParaRPr>
          </a:p>
        </p:txBody>
      </p:sp>
      <p:sp>
        <p:nvSpPr>
          <p:cNvPr id="5" name="TextBox 4"/>
          <p:cNvSpPr txBox="1">
            <a:spLocks noChangeArrowheads="1"/>
          </p:cNvSpPr>
          <p:nvPr userDrawn="1"/>
        </p:nvSpPr>
        <p:spPr bwMode="auto">
          <a:xfrm>
            <a:off x="741363" y="547688"/>
            <a:ext cx="8169275" cy="260350"/>
          </a:xfrm>
          <a:prstGeom prst="rect">
            <a:avLst/>
          </a:prstGeom>
          <a:solidFill>
            <a:schemeClr val="tx1">
              <a:alpha val="70195"/>
            </a:schemeClr>
          </a:solidFill>
          <a:ln w="9525">
            <a:noFill/>
            <a:miter lim="800000"/>
            <a:headEnd/>
            <a:tailEnd/>
          </a:ln>
        </p:spPr>
        <p:txBody>
          <a:bodyPr anchor="ctr">
            <a:spAutoFit/>
          </a:bodyPr>
          <a:lstStyle/>
          <a:p>
            <a:pPr defTabSz="457200" fontAlgn="base">
              <a:spcBef>
                <a:spcPct val="0"/>
              </a:spcBef>
              <a:spcAft>
                <a:spcPct val="0"/>
              </a:spcAft>
            </a:pPr>
            <a:r>
              <a:rPr lang="en-US" sz="1100">
                <a:solidFill>
                  <a:prstClr val="white"/>
                </a:solidFill>
                <a:cs typeface="Arial" charset="0"/>
              </a:rPr>
              <a:t>Investment Basics</a:t>
            </a:r>
          </a:p>
        </p:txBody>
      </p:sp>
      <p:pic>
        <p:nvPicPr>
          <p:cNvPr id="6" name="Picture 5"/>
          <p:cNvPicPr>
            <a:picLocks noChangeAspect="1"/>
          </p:cNvPicPr>
          <p:nvPr userDrawn="1"/>
        </p:nvPicPr>
        <p:blipFill>
          <a:blip r:embed="rId2" cstate="print"/>
          <a:srcRect/>
          <a:stretch>
            <a:fillRect/>
          </a:stretch>
        </p:blipFill>
        <p:spPr bwMode="auto">
          <a:xfrm>
            <a:off x="200025" y="349250"/>
            <a:ext cx="520700" cy="495300"/>
          </a:xfrm>
          <a:prstGeom prst="rect">
            <a:avLst/>
          </a:prstGeom>
          <a:noFill/>
          <a:ln w="9525">
            <a:noFill/>
            <a:miter lim="800000"/>
            <a:headEnd/>
            <a:tailEnd/>
          </a:ln>
        </p:spPr>
      </p:pic>
      <p:cxnSp>
        <p:nvCxnSpPr>
          <p:cNvPr id="7" name="Straight Connector 6"/>
          <p:cNvCxnSpPr/>
          <p:nvPr userDrawn="1"/>
        </p:nvCxnSpPr>
        <p:spPr>
          <a:xfrm>
            <a:off x="228600" y="835025"/>
            <a:ext cx="8686800" cy="1588"/>
          </a:xfrm>
          <a:prstGeom prst="line">
            <a:avLst/>
          </a:prstGeom>
          <a:ln w="50800" cap="flat" cmpd="sng" algn="ctr">
            <a:solidFill>
              <a:schemeClr val="bg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9" name="Content Placeholder 2"/>
          <p:cNvSpPr>
            <a:spLocks noGrp="1"/>
          </p:cNvSpPr>
          <p:nvPr>
            <p:ph idx="1"/>
          </p:nvPr>
        </p:nvSpPr>
        <p:spPr>
          <a:xfrm>
            <a:off x="745164" y="2286000"/>
            <a:ext cx="7777044" cy="4114800"/>
          </a:xfrm>
        </p:spPr>
        <p:txBody>
          <a:bodyPr/>
          <a:lstStyle>
            <a:lvl1pPr>
              <a:buClr>
                <a:schemeClr val="tx2"/>
              </a:buClr>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itle 1"/>
          <p:cNvSpPr>
            <a:spLocks noGrp="1"/>
          </p:cNvSpPr>
          <p:nvPr>
            <p:ph type="title"/>
          </p:nvPr>
        </p:nvSpPr>
        <p:spPr>
          <a:xfrm>
            <a:off x="745164" y="914400"/>
            <a:ext cx="7777043" cy="1143000"/>
          </a:xfrm>
        </p:spPr>
        <p:txBody>
          <a:bodyPr/>
          <a:lstStyle>
            <a:lvl1pPr>
              <a:defRPr>
                <a:solidFill>
                  <a:schemeClr val="accent3"/>
                </a:solidFill>
              </a:defRPr>
            </a:lvl1pPr>
          </a:lstStyle>
          <a:p>
            <a:r>
              <a:rPr lang="en-US" dirty="0" smtClean="0"/>
              <a:t>Click to edit Master title style</a:t>
            </a:r>
            <a:endParaRPr lang="en-US" dirty="0"/>
          </a:p>
        </p:txBody>
      </p:sp>
      <p:sp>
        <p:nvSpPr>
          <p:cNvPr id="10" name="Slide Number Placeholder 5"/>
          <p:cNvSpPr>
            <a:spLocks noGrp="1"/>
          </p:cNvSpPr>
          <p:nvPr>
            <p:ph type="sldNum" sz="quarter" idx="10"/>
          </p:nvPr>
        </p:nvSpPr>
        <p:spPr>
          <a:xfrm>
            <a:off x="7766050" y="6367463"/>
            <a:ext cx="1143000" cy="230187"/>
          </a:xfrm>
          <a:prstGeom prst="rect">
            <a:avLst/>
          </a:prstGeom>
        </p:spPr>
        <p:txBody>
          <a:bodyPr tIns="0" bIns="0" anchor="ctr" anchorCtr="0"/>
          <a:lstStyle>
            <a:lvl1pPr algn="r" fontAlgn="auto">
              <a:spcBef>
                <a:spcPts val="0"/>
              </a:spcBef>
              <a:spcAft>
                <a:spcPts val="0"/>
              </a:spcAft>
              <a:defRPr sz="1000" baseline="0" smtClean="0">
                <a:solidFill>
                  <a:schemeClr val="tx1">
                    <a:lumMod val="60000"/>
                    <a:lumOff val="40000"/>
                  </a:schemeClr>
                </a:solidFill>
                <a:latin typeface="Arial"/>
                <a:cs typeface="+mn-cs"/>
              </a:defRPr>
            </a:lvl1pPr>
          </a:lstStyle>
          <a:p>
            <a:pPr defTabSz="457200">
              <a:defRPr/>
            </a:pPr>
            <a:fld id="{1292B2E6-E43F-45DE-BE01-2BE8F175FF0D}" type="slidenum">
              <a:rPr lang="en-US">
                <a:solidFill>
                  <a:srgbClr val="686669">
                    <a:lumMod val="60000"/>
                    <a:lumOff val="40000"/>
                  </a:srgbClr>
                </a:solidFill>
              </a:rPr>
              <a:pPr defTabSz="457200">
                <a:defRPr/>
              </a:pPr>
              <a:t>‹#›</a:t>
            </a:fld>
            <a:endParaRPr lang="en-US">
              <a:solidFill>
                <a:srgbClr val="686669">
                  <a:lumMod val="60000"/>
                  <a:lumOff val="40000"/>
                </a:srgbClr>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4E438D-918A-4061-BE0E-6B0CA33A8C4E}" type="datetimeFigureOut">
              <a:rPr lang="en-US" smtClean="0"/>
              <a:pPr/>
              <a:t>10/8/2014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CA11EF-15F9-470D-A13D-B5DAFFF3F51A}"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7" name="Rectangle 6"/>
          <p:cNvSpPr/>
          <p:nvPr userDrawn="1"/>
        </p:nvSpPr>
        <p:spPr>
          <a:xfrm>
            <a:off x="228600" y="846138"/>
            <a:ext cx="8686800" cy="5776912"/>
          </a:xfrm>
          <a:prstGeom prst="rect">
            <a:avLst/>
          </a:prstGeom>
          <a:solidFill>
            <a:schemeClr val="accent3">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endParaRPr>
          </a:p>
        </p:txBody>
      </p:sp>
      <p:sp>
        <p:nvSpPr>
          <p:cNvPr id="9" name="TextBox 4"/>
          <p:cNvSpPr txBox="1">
            <a:spLocks noChangeArrowheads="1"/>
          </p:cNvSpPr>
          <p:nvPr userDrawn="1"/>
        </p:nvSpPr>
        <p:spPr bwMode="auto">
          <a:xfrm>
            <a:off x="741363" y="547688"/>
            <a:ext cx="8169275" cy="260350"/>
          </a:xfrm>
          <a:prstGeom prst="rect">
            <a:avLst/>
          </a:prstGeom>
          <a:solidFill>
            <a:schemeClr val="tx1">
              <a:alpha val="70195"/>
            </a:schemeClr>
          </a:solidFill>
          <a:ln w="9525">
            <a:noFill/>
            <a:miter lim="800000"/>
            <a:headEnd/>
            <a:tailEnd/>
          </a:ln>
        </p:spPr>
        <p:txBody>
          <a:bodyPr anchor="ctr">
            <a:spAutoFit/>
          </a:bodyPr>
          <a:lstStyle/>
          <a:p>
            <a:pPr defTabSz="457200" fontAlgn="base">
              <a:spcBef>
                <a:spcPct val="0"/>
              </a:spcBef>
              <a:spcAft>
                <a:spcPct val="0"/>
              </a:spcAft>
            </a:pPr>
            <a:r>
              <a:rPr lang="en-US" sz="1100">
                <a:solidFill>
                  <a:prstClr val="white"/>
                </a:solidFill>
                <a:cs typeface="Arial" charset="0"/>
              </a:rPr>
              <a:t>Investment Basics</a:t>
            </a:r>
          </a:p>
        </p:txBody>
      </p:sp>
      <p:pic>
        <p:nvPicPr>
          <p:cNvPr id="10" name="Picture 5"/>
          <p:cNvPicPr>
            <a:picLocks noChangeAspect="1"/>
          </p:cNvPicPr>
          <p:nvPr userDrawn="1"/>
        </p:nvPicPr>
        <p:blipFill>
          <a:blip r:embed="rId2" cstate="print"/>
          <a:srcRect/>
          <a:stretch>
            <a:fillRect/>
          </a:stretch>
        </p:blipFill>
        <p:spPr bwMode="auto">
          <a:xfrm>
            <a:off x="200025" y="349250"/>
            <a:ext cx="520700" cy="495300"/>
          </a:xfrm>
          <a:prstGeom prst="rect">
            <a:avLst/>
          </a:prstGeom>
          <a:noFill/>
          <a:ln w="9525">
            <a:noFill/>
            <a:miter lim="800000"/>
            <a:headEnd/>
            <a:tailEnd/>
          </a:ln>
        </p:spPr>
      </p:pic>
      <p:cxnSp>
        <p:nvCxnSpPr>
          <p:cNvPr id="11" name="Straight Connector 10"/>
          <p:cNvCxnSpPr/>
          <p:nvPr userDrawn="1"/>
        </p:nvCxnSpPr>
        <p:spPr>
          <a:xfrm>
            <a:off x="228600" y="835025"/>
            <a:ext cx="8686800" cy="1588"/>
          </a:xfrm>
          <a:prstGeom prst="line">
            <a:avLst/>
          </a:prstGeom>
          <a:ln w="50800" cap="flat" cmpd="sng" algn="ctr">
            <a:solidFill>
              <a:schemeClr val="bg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8" name="Title 1"/>
          <p:cNvSpPr>
            <a:spLocks noGrp="1"/>
          </p:cNvSpPr>
          <p:nvPr>
            <p:ph type="title"/>
          </p:nvPr>
        </p:nvSpPr>
        <p:spPr>
          <a:xfrm>
            <a:off x="755658" y="920536"/>
            <a:ext cx="7766549" cy="1143000"/>
          </a:xfrm>
        </p:spPr>
        <p:txBody>
          <a:bodyPr/>
          <a:lstStyle>
            <a:lvl1pPr>
              <a:defRPr>
                <a:solidFill>
                  <a:schemeClr val="accent3"/>
                </a:solidFill>
              </a:defRPr>
            </a:lvl1pPr>
          </a:lstStyle>
          <a:p>
            <a:r>
              <a:rPr lang="en-US" dirty="0" smtClean="0"/>
              <a:t>Click to edit Master title style</a:t>
            </a:r>
            <a:endParaRPr lang="en-US" dirty="0"/>
          </a:p>
        </p:txBody>
      </p:sp>
      <p:sp>
        <p:nvSpPr>
          <p:cNvPr id="12" name="Text Placeholder 2"/>
          <p:cNvSpPr>
            <a:spLocks noGrp="1"/>
          </p:cNvSpPr>
          <p:nvPr>
            <p:ph type="body" idx="1"/>
          </p:nvPr>
        </p:nvSpPr>
        <p:spPr>
          <a:xfrm>
            <a:off x="745163" y="2287057"/>
            <a:ext cx="3752223" cy="45580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13" name="Content Placeholder 3"/>
          <p:cNvSpPr>
            <a:spLocks noGrp="1"/>
          </p:cNvSpPr>
          <p:nvPr>
            <p:ph sz="half" idx="2"/>
          </p:nvPr>
        </p:nvSpPr>
        <p:spPr>
          <a:xfrm>
            <a:off x="745163" y="2812767"/>
            <a:ext cx="3752223" cy="3338577"/>
          </a:xfrm>
        </p:spPr>
        <p:txBody>
          <a:bodyPr/>
          <a:lstStyle>
            <a:lvl1pPr>
              <a:defRPr sz="2400"/>
            </a:lvl1pPr>
            <a:lvl2pPr>
              <a:buClr>
                <a:schemeClr val="accent3"/>
              </a:buClr>
              <a:defRPr sz="2100"/>
            </a:lvl2pPr>
            <a:lvl3pPr>
              <a:buClr>
                <a:schemeClr val="accent3"/>
              </a:buClr>
              <a:defRPr sz="1800"/>
            </a:lvl3pPr>
            <a:lvl4pPr>
              <a:buClr>
                <a:schemeClr val="accent3"/>
              </a:buClr>
              <a:defRPr sz="1400"/>
            </a:lvl4pPr>
            <a:lvl5pPr>
              <a:buClr>
                <a:schemeClr val="accent3"/>
              </a:buCl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14" name="Text Placeholder 4"/>
          <p:cNvSpPr>
            <a:spLocks noGrp="1"/>
          </p:cNvSpPr>
          <p:nvPr>
            <p:ph type="body" sz="quarter" idx="3"/>
          </p:nvPr>
        </p:nvSpPr>
        <p:spPr>
          <a:xfrm>
            <a:off x="4786078" y="2287057"/>
            <a:ext cx="3736130" cy="45580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15" name="Content Placeholder 5"/>
          <p:cNvSpPr>
            <a:spLocks noGrp="1"/>
          </p:cNvSpPr>
          <p:nvPr>
            <p:ph sz="quarter" idx="11"/>
          </p:nvPr>
        </p:nvSpPr>
        <p:spPr>
          <a:xfrm>
            <a:off x="4786078" y="2812768"/>
            <a:ext cx="3736130" cy="3338576"/>
          </a:xfrm>
        </p:spPr>
        <p:txBody>
          <a:bodyPr/>
          <a:lstStyle>
            <a:lvl1pPr>
              <a:defRPr sz="2400"/>
            </a:lvl1pPr>
            <a:lvl2pPr>
              <a:buClr>
                <a:schemeClr val="accent3"/>
              </a:buClr>
              <a:defRPr sz="2100"/>
            </a:lvl2pPr>
            <a:lvl3pPr>
              <a:buClr>
                <a:schemeClr val="accent3"/>
              </a:buClr>
              <a:defRPr sz="1800"/>
            </a:lvl3pPr>
            <a:lvl4pPr>
              <a:buClr>
                <a:schemeClr val="accent3"/>
              </a:buClr>
              <a:defRPr sz="1600"/>
            </a:lvl4pPr>
            <a:lvl5pPr>
              <a:buClr>
                <a:schemeClr val="accent3"/>
              </a:buCl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16" name="Slide Number Placeholder 5"/>
          <p:cNvSpPr>
            <a:spLocks noGrp="1"/>
          </p:cNvSpPr>
          <p:nvPr>
            <p:ph type="sldNum" sz="quarter" idx="12"/>
          </p:nvPr>
        </p:nvSpPr>
        <p:spPr>
          <a:xfrm>
            <a:off x="7766050" y="6367463"/>
            <a:ext cx="1143000" cy="230187"/>
          </a:xfrm>
          <a:prstGeom prst="rect">
            <a:avLst/>
          </a:prstGeom>
        </p:spPr>
        <p:txBody>
          <a:bodyPr tIns="0" bIns="0" anchor="ctr" anchorCtr="0"/>
          <a:lstStyle>
            <a:lvl1pPr algn="r" fontAlgn="auto">
              <a:spcBef>
                <a:spcPts val="0"/>
              </a:spcBef>
              <a:spcAft>
                <a:spcPts val="0"/>
              </a:spcAft>
              <a:defRPr sz="1000" baseline="0" smtClean="0">
                <a:solidFill>
                  <a:schemeClr val="tx1">
                    <a:lumMod val="60000"/>
                    <a:lumOff val="40000"/>
                  </a:schemeClr>
                </a:solidFill>
                <a:latin typeface="Arial"/>
                <a:cs typeface="+mn-cs"/>
              </a:defRPr>
            </a:lvl1pPr>
          </a:lstStyle>
          <a:p>
            <a:pPr defTabSz="457200">
              <a:defRPr/>
            </a:pPr>
            <a:fld id="{BC7FC58D-96B9-49AF-A00F-A522EF704220}" type="slidenum">
              <a:rPr lang="en-US">
                <a:solidFill>
                  <a:srgbClr val="686669">
                    <a:lumMod val="60000"/>
                    <a:lumOff val="40000"/>
                  </a:srgbClr>
                </a:solidFill>
              </a:rPr>
              <a:pPr defTabSz="457200">
                <a:defRPr/>
              </a:pPr>
              <a:t>‹#›</a:t>
            </a:fld>
            <a:endParaRPr lang="en-US">
              <a:solidFill>
                <a:srgbClr val="686669">
                  <a:lumMod val="60000"/>
                  <a:lumOff val="40000"/>
                </a:srgbClr>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grpSp>
        <p:nvGrpSpPr>
          <p:cNvPr id="2" name="Group 3"/>
          <p:cNvGrpSpPr>
            <a:grpSpLocks/>
          </p:cNvGrpSpPr>
          <p:nvPr userDrawn="1"/>
        </p:nvGrpSpPr>
        <p:grpSpPr bwMode="auto">
          <a:xfrm>
            <a:off x="228600" y="457200"/>
            <a:ext cx="8686800" cy="5916613"/>
            <a:chOff x="228600" y="457200"/>
            <a:chExt cx="8686800" cy="5916342"/>
          </a:xfrm>
        </p:grpSpPr>
        <p:sp>
          <p:nvSpPr>
            <p:cNvPr id="3" name="Rectangle 2"/>
            <p:cNvSpPr>
              <a:spLocks noChangeAspect="1"/>
            </p:cNvSpPr>
            <p:nvPr userDrawn="1"/>
          </p:nvSpPr>
          <p:spPr>
            <a:xfrm>
              <a:off x="228600" y="457200"/>
              <a:ext cx="8686800" cy="5913167"/>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endParaRPr>
            </a:p>
          </p:txBody>
        </p:sp>
        <p:cxnSp>
          <p:nvCxnSpPr>
            <p:cNvPr id="4" name="Straight Connector 3"/>
            <p:cNvCxnSpPr/>
            <p:nvPr userDrawn="1"/>
          </p:nvCxnSpPr>
          <p:spPr>
            <a:xfrm>
              <a:off x="228600" y="485774"/>
              <a:ext cx="8686800" cy="1588"/>
            </a:xfrm>
            <a:prstGeom prst="line">
              <a:avLst/>
            </a:prstGeom>
            <a:ln w="50800" cap="flat" cmpd="sng" algn="ctr">
              <a:solidFill>
                <a:schemeClr val="bg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5" name="Straight Connector 4"/>
            <p:cNvCxnSpPr/>
            <p:nvPr userDrawn="1"/>
          </p:nvCxnSpPr>
          <p:spPr>
            <a:xfrm>
              <a:off x="228600" y="6371954"/>
              <a:ext cx="8686800" cy="1588"/>
            </a:xfrm>
            <a:prstGeom prst="line">
              <a:avLst/>
            </a:prstGeom>
            <a:ln w="50800" cap="flat" cmpd="sng" algn="ctr">
              <a:solidFill>
                <a:schemeClr val="bg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grpSp>
        <p:nvGrpSpPr>
          <p:cNvPr id="6" name="Group 7"/>
          <p:cNvGrpSpPr>
            <a:grpSpLocks/>
          </p:cNvGrpSpPr>
          <p:nvPr userDrawn="1"/>
        </p:nvGrpSpPr>
        <p:grpSpPr bwMode="auto">
          <a:xfrm>
            <a:off x="5302250" y="706438"/>
            <a:ext cx="2511425" cy="2422525"/>
            <a:chOff x="5429915" y="706167"/>
            <a:chExt cx="2511059" cy="2422454"/>
          </a:xfrm>
        </p:grpSpPr>
        <p:sp>
          <p:nvSpPr>
            <p:cNvPr id="7" name="Rectangle 6"/>
            <p:cNvSpPr/>
            <p:nvPr userDrawn="1"/>
          </p:nvSpPr>
          <p:spPr>
            <a:xfrm>
              <a:off x="6707667" y="1418933"/>
              <a:ext cx="1233307" cy="1231864"/>
            </a:xfrm>
            <a:prstGeom prst="rect">
              <a:avLst/>
            </a:prstGeom>
            <a:solidFill>
              <a:schemeClr val="bg1">
                <a:alpha val="1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endParaRPr>
            </a:p>
          </p:txBody>
        </p:sp>
        <p:sp>
          <p:nvSpPr>
            <p:cNvPr id="8" name="Rectangle 7"/>
            <p:cNvSpPr/>
            <p:nvPr userDrawn="1"/>
          </p:nvSpPr>
          <p:spPr>
            <a:xfrm>
              <a:off x="6310850" y="2171386"/>
              <a:ext cx="957122" cy="957235"/>
            </a:xfrm>
            <a:prstGeom prst="rect">
              <a:avLst/>
            </a:prstGeom>
            <a:solidFill>
              <a:schemeClr val="bg1">
                <a:alpha val="1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endParaRPr>
            </a:p>
          </p:txBody>
        </p:sp>
        <p:sp>
          <p:nvSpPr>
            <p:cNvPr id="9" name="Rectangle 8"/>
            <p:cNvSpPr/>
            <p:nvPr userDrawn="1"/>
          </p:nvSpPr>
          <p:spPr>
            <a:xfrm>
              <a:off x="5768004" y="706167"/>
              <a:ext cx="1142833" cy="1142967"/>
            </a:xfrm>
            <a:prstGeom prst="rect">
              <a:avLst/>
            </a:prstGeom>
            <a:solidFill>
              <a:schemeClr val="bg1">
                <a:alpha val="1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endParaRPr>
            </a:p>
          </p:txBody>
        </p:sp>
        <p:sp>
          <p:nvSpPr>
            <p:cNvPr id="10" name="Rectangle 9"/>
            <p:cNvSpPr/>
            <p:nvPr userDrawn="1"/>
          </p:nvSpPr>
          <p:spPr>
            <a:xfrm>
              <a:off x="5429915" y="1290350"/>
              <a:ext cx="914267" cy="914373"/>
            </a:xfrm>
            <a:prstGeom prst="rect">
              <a:avLst/>
            </a:prstGeom>
            <a:solidFill>
              <a:schemeClr val="bg1">
                <a:alpha val="1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dirty="0">
                <a:solidFill>
                  <a:prstClr val="white"/>
                </a:solidFill>
              </a:endParaRPr>
            </a:p>
          </p:txBody>
        </p:sp>
      </p:grpSp>
      <p:pic>
        <p:nvPicPr>
          <p:cNvPr id="11" name="Picture 12"/>
          <p:cNvPicPr>
            <a:picLocks noChangeAspect="1"/>
          </p:cNvPicPr>
          <p:nvPr userDrawn="1"/>
        </p:nvPicPr>
        <p:blipFill>
          <a:blip r:embed="rId2" cstate="print"/>
          <a:srcRect/>
          <a:stretch>
            <a:fillRect/>
          </a:stretch>
        </p:blipFill>
        <p:spPr bwMode="auto">
          <a:xfrm>
            <a:off x="6173788" y="1619250"/>
            <a:ext cx="631825" cy="587375"/>
          </a:xfrm>
          <a:prstGeom prst="rect">
            <a:avLst/>
          </a:prstGeom>
          <a:noFill/>
          <a:ln w="9525">
            <a:noFill/>
            <a:miter lim="800000"/>
            <a:headEnd/>
            <a:tailEnd/>
          </a:ln>
        </p:spPr>
      </p:pic>
      <p:sp>
        <p:nvSpPr>
          <p:cNvPr id="12" name="TextBox 11"/>
          <p:cNvSpPr txBox="1"/>
          <p:nvPr userDrawn="1"/>
        </p:nvSpPr>
        <p:spPr>
          <a:xfrm>
            <a:off x="222250" y="6399213"/>
            <a:ext cx="8686800" cy="230187"/>
          </a:xfrm>
          <a:prstGeom prst="rect">
            <a:avLst/>
          </a:prstGeom>
          <a:solidFill>
            <a:schemeClr val="tx1"/>
          </a:solidFill>
        </p:spPr>
        <p:txBody>
          <a:bodyPr anchor="ctr">
            <a:spAutoFit/>
          </a:bodyPr>
          <a:lstStyle/>
          <a:p>
            <a:pPr defTabSz="457200">
              <a:defRPr/>
            </a:pPr>
            <a:endParaRPr lang="en-US" sz="900" dirty="0">
              <a:solidFill>
                <a:prstClr val="white">
                  <a:alpha val="50000"/>
                </a:prstClr>
              </a:solidFill>
              <a:cs typeface="Arial"/>
            </a:endParaRPr>
          </a:p>
        </p:txBody>
      </p:sp>
      <p:sp>
        <p:nvSpPr>
          <p:cNvPr id="13" name="TextBox 12"/>
          <p:cNvSpPr txBox="1"/>
          <p:nvPr userDrawn="1"/>
        </p:nvSpPr>
        <p:spPr>
          <a:xfrm>
            <a:off x="228600" y="228600"/>
            <a:ext cx="8686800" cy="230188"/>
          </a:xfrm>
          <a:prstGeom prst="rect">
            <a:avLst/>
          </a:prstGeom>
          <a:solidFill>
            <a:schemeClr val="tx1"/>
          </a:solidFill>
        </p:spPr>
        <p:txBody>
          <a:bodyPr anchor="ctr">
            <a:spAutoFit/>
          </a:bodyPr>
          <a:lstStyle/>
          <a:p>
            <a:pPr defTabSz="457200">
              <a:defRPr/>
            </a:pPr>
            <a:endParaRPr lang="en-US" sz="900" dirty="0">
              <a:solidFill>
                <a:prstClr val="white">
                  <a:alpha val="50000"/>
                </a:prstClr>
              </a:solidFill>
              <a:cs typeface="Arial"/>
            </a:endParaRPr>
          </a:p>
        </p:txBody>
      </p:sp>
      <p:sp>
        <p:nvSpPr>
          <p:cNvPr id="14" name="TextBox 15"/>
          <p:cNvSpPr txBox="1">
            <a:spLocks noChangeArrowheads="1"/>
          </p:cNvSpPr>
          <p:nvPr userDrawn="1"/>
        </p:nvSpPr>
        <p:spPr bwMode="auto">
          <a:xfrm>
            <a:off x="6173788" y="2682875"/>
            <a:ext cx="2408237" cy="973138"/>
          </a:xfrm>
          <a:prstGeom prst="rect">
            <a:avLst/>
          </a:prstGeom>
          <a:noFill/>
          <a:ln w="9525">
            <a:noFill/>
            <a:miter lim="800000"/>
            <a:headEnd/>
            <a:tailEnd/>
          </a:ln>
        </p:spPr>
        <p:txBody>
          <a:bodyPr lIns="0">
            <a:spAutoFit/>
          </a:bodyPr>
          <a:lstStyle/>
          <a:p>
            <a:pPr defTabSz="457200" fontAlgn="base">
              <a:lnSpc>
                <a:spcPts val="3400"/>
              </a:lnSpc>
              <a:spcBef>
                <a:spcPct val="0"/>
              </a:spcBef>
              <a:spcAft>
                <a:spcPct val="0"/>
              </a:spcAft>
            </a:pPr>
            <a:r>
              <a:rPr lang="en-US" sz="3200" b="1">
                <a:solidFill>
                  <a:prstClr val="white"/>
                </a:solidFill>
                <a:cs typeface="Arial" charset="0"/>
              </a:rPr>
              <a:t>Investment</a:t>
            </a:r>
          </a:p>
          <a:p>
            <a:pPr defTabSz="457200" fontAlgn="base">
              <a:lnSpc>
                <a:spcPts val="3400"/>
              </a:lnSpc>
              <a:spcBef>
                <a:spcPct val="0"/>
              </a:spcBef>
              <a:spcAft>
                <a:spcPct val="0"/>
              </a:spcAft>
            </a:pPr>
            <a:r>
              <a:rPr lang="en-US" sz="3200" b="1">
                <a:solidFill>
                  <a:prstClr val="white"/>
                </a:solidFill>
                <a:cs typeface="Arial" charset="0"/>
              </a:rPr>
              <a:t>Strategy</a:t>
            </a:r>
          </a:p>
        </p:txBody>
      </p:sp>
      <p:pic>
        <p:nvPicPr>
          <p:cNvPr id="15" name="Picture 16" descr="Investment-Strategy-TransSlide-2.png"/>
          <p:cNvPicPr>
            <a:picLocks noChangeAspect="1"/>
          </p:cNvPicPr>
          <p:nvPr userDrawn="1"/>
        </p:nvPicPr>
        <p:blipFill>
          <a:blip r:embed="rId3" cstate="print"/>
          <a:srcRect/>
          <a:stretch>
            <a:fillRect/>
          </a:stretch>
        </p:blipFill>
        <p:spPr bwMode="auto">
          <a:xfrm>
            <a:off x="-95250" y="184150"/>
            <a:ext cx="8345488" cy="6686550"/>
          </a:xfrm>
          <a:prstGeom prst="rect">
            <a:avLst/>
          </a:prstGeom>
          <a:noFill/>
          <a:ln w="9525">
            <a:noFill/>
            <a:miter lim="800000"/>
            <a:headEnd/>
            <a:tailEnd/>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4" name="Rectangle 3"/>
          <p:cNvSpPr/>
          <p:nvPr userDrawn="1"/>
        </p:nvSpPr>
        <p:spPr>
          <a:xfrm>
            <a:off x="228600" y="846138"/>
            <a:ext cx="8686800" cy="5776912"/>
          </a:xfrm>
          <a:prstGeom prst="rect">
            <a:avLst/>
          </a:prstGeom>
          <a:solidFill>
            <a:schemeClr val="accent6">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endParaRPr>
          </a:p>
        </p:txBody>
      </p:sp>
      <p:cxnSp>
        <p:nvCxnSpPr>
          <p:cNvPr id="5" name="Straight Connector 4"/>
          <p:cNvCxnSpPr/>
          <p:nvPr userDrawn="1"/>
        </p:nvCxnSpPr>
        <p:spPr>
          <a:xfrm>
            <a:off x="228600" y="835025"/>
            <a:ext cx="8686800" cy="1588"/>
          </a:xfrm>
          <a:prstGeom prst="line">
            <a:avLst/>
          </a:prstGeom>
          <a:ln w="50800" cap="flat" cmpd="sng" algn="ctr">
            <a:solidFill>
              <a:schemeClr val="bg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6" name="Picture 5"/>
          <p:cNvPicPr>
            <a:picLocks noChangeAspect="1"/>
          </p:cNvPicPr>
          <p:nvPr userDrawn="1"/>
        </p:nvPicPr>
        <p:blipFill>
          <a:blip r:embed="rId2" cstate="print"/>
          <a:srcRect/>
          <a:stretch>
            <a:fillRect/>
          </a:stretch>
        </p:blipFill>
        <p:spPr bwMode="auto">
          <a:xfrm>
            <a:off x="200025" y="349250"/>
            <a:ext cx="520700" cy="495300"/>
          </a:xfrm>
          <a:prstGeom prst="rect">
            <a:avLst/>
          </a:prstGeom>
          <a:noFill/>
          <a:ln w="9525">
            <a:noFill/>
            <a:miter lim="800000"/>
            <a:headEnd/>
            <a:tailEnd/>
          </a:ln>
        </p:spPr>
      </p:pic>
      <p:sp>
        <p:nvSpPr>
          <p:cNvPr id="7" name="TextBox 6"/>
          <p:cNvSpPr txBox="1">
            <a:spLocks noChangeArrowheads="1"/>
          </p:cNvSpPr>
          <p:nvPr userDrawn="1"/>
        </p:nvSpPr>
        <p:spPr bwMode="auto">
          <a:xfrm>
            <a:off x="741363" y="547688"/>
            <a:ext cx="8169275" cy="260350"/>
          </a:xfrm>
          <a:prstGeom prst="rect">
            <a:avLst/>
          </a:prstGeom>
          <a:solidFill>
            <a:schemeClr val="tx1">
              <a:alpha val="70195"/>
            </a:schemeClr>
          </a:solidFill>
          <a:ln w="9525">
            <a:noFill/>
            <a:miter lim="800000"/>
            <a:headEnd/>
            <a:tailEnd/>
          </a:ln>
        </p:spPr>
        <p:txBody>
          <a:bodyPr anchor="ctr">
            <a:spAutoFit/>
          </a:bodyPr>
          <a:lstStyle/>
          <a:p>
            <a:pPr defTabSz="457200" fontAlgn="base">
              <a:spcBef>
                <a:spcPct val="0"/>
              </a:spcBef>
              <a:spcAft>
                <a:spcPct val="0"/>
              </a:spcAft>
            </a:pPr>
            <a:r>
              <a:rPr lang="en-US" sz="1100">
                <a:solidFill>
                  <a:prstClr val="white"/>
                </a:solidFill>
                <a:cs typeface="Arial" charset="0"/>
              </a:rPr>
              <a:t>Investment Strategy</a:t>
            </a:r>
          </a:p>
        </p:txBody>
      </p:sp>
      <p:sp>
        <p:nvSpPr>
          <p:cNvPr id="8" name="Title 1"/>
          <p:cNvSpPr>
            <a:spLocks noGrp="1"/>
          </p:cNvSpPr>
          <p:nvPr>
            <p:ph type="title"/>
          </p:nvPr>
        </p:nvSpPr>
        <p:spPr>
          <a:xfrm>
            <a:off x="745164" y="914400"/>
            <a:ext cx="7777043" cy="1143000"/>
          </a:xfrm>
        </p:spPr>
        <p:txBody>
          <a:bodyPr/>
          <a:lstStyle>
            <a:lvl1pPr>
              <a:defRPr>
                <a:solidFill>
                  <a:schemeClr val="accent6"/>
                </a:solidFill>
              </a:defRPr>
            </a:lvl1pPr>
          </a:lstStyle>
          <a:p>
            <a:r>
              <a:rPr lang="en-US" dirty="0" smtClean="0"/>
              <a:t>Click to edit Master title style</a:t>
            </a:r>
            <a:endParaRPr lang="en-US" dirty="0"/>
          </a:p>
        </p:txBody>
      </p:sp>
      <p:sp>
        <p:nvSpPr>
          <p:cNvPr id="9" name="Content Placeholder 2"/>
          <p:cNvSpPr>
            <a:spLocks noGrp="1"/>
          </p:cNvSpPr>
          <p:nvPr>
            <p:ph idx="1"/>
          </p:nvPr>
        </p:nvSpPr>
        <p:spPr>
          <a:xfrm>
            <a:off x="724172" y="2286000"/>
            <a:ext cx="7798035" cy="4114800"/>
          </a:xfrm>
        </p:spPr>
        <p:txBody>
          <a:bodyPr/>
          <a:lstStyle>
            <a:lvl1pPr>
              <a:buClr>
                <a:schemeClr val="tx2"/>
              </a:buClr>
              <a:defRPr/>
            </a:lvl1pPr>
            <a:lvl2pPr>
              <a:buClr>
                <a:schemeClr val="accent6"/>
              </a:buClr>
              <a:defRPr/>
            </a:lvl2pPr>
            <a:lvl3pPr>
              <a:buClr>
                <a:schemeClr val="accent6"/>
              </a:buClr>
              <a:defRPr/>
            </a:lvl3pPr>
            <a:lvl4pPr>
              <a:buClr>
                <a:schemeClr val="accent6"/>
              </a:buClr>
              <a:defRPr/>
            </a:lvl4pPr>
            <a:lvl5pPr>
              <a:buClr>
                <a:schemeClr val="accent6"/>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Slide Number Placeholder 5"/>
          <p:cNvSpPr>
            <a:spLocks noGrp="1"/>
          </p:cNvSpPr>
          <p:nvPr>
            <p:ph type="sldNum" sz="quarter" idx="10"/>
          </p:nvPr>
        </p:nvSpPr>
        <p:spPr>
          <a:xfrm>
            <a:off x="7766050" y="6367463"/>
            <a:ext cx="1143000" cy="230187"/>
          </a:xfrm>
          <a:prstGeom prst="rect">
            <a:avLst/>
          </a:prstGeom>
        </p:spPr>
        <p:txBody>
          <a:bodyPr tIns="0" bIns="0" anchor="ctr" anchorCtr="0"/>
          <a:lstStyle>
            <a:lvl1pPr algn="r" fontAlgn="auto">
              <a:spcBef>
                <a:spcPts val="0"/>
              </a:spcBef>
              <a:spcAft>
                <a:spcPts val="0"/>
              </a:spcAft>
              <a:defRPr sz="1000" baseline="0" smtClean="0">
                <a:solidFill>
                  <a:schemeClr val="tx1">
                    <a:lumMod val="60000"/>
                    <a:lumOff val="40000"/>
                  </a:schemeClr>
                </a:solidFill>
                <a:latin typeface="Arial"/>
                <a:cs typeface="+mn-cs"/>
              </a:defRPr>
            </a:lvl1pPr>
          </a:lstStyle>
          <a:p>
            <a:pPr defTabSz="457200">
              <a:defRPr/>
            </a:pPr>
            <a:fld id="{CD1068BC-9CA4-4492-AEBE-D4FCB0DA66BB}" type="slidenum">
              <a:rPr lang="en-US">
                <a:solidFill>
                  <a:srgbClr val="686669">
                    <a:lumMod val="60000"/>
                    <a:lumOff val="40000"/>
                  </a:srgbClr>
                </a:solidFill>
              </a:rPr>
              <a:pPr defTabSz="457200">
                <a:defRPr/>
              </a:pPr>
              <a:t>‹#›</a:t>
            </a:fld>
            <a:endParaRPr lang="en-US">
              <a:solidFill>
                <a:srgbClr val="686669">
                  <a:lumMod val="60000"/>
                  <a:lumOff val="40000"/>
                </a:srgbClr>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pic>
        <p:nvPicPr>
          <p:cNvPr id="4" name="Picture 3" descr="Jeep.jpg"/>
          <p:cNvPicPr>
            <a:picLocks noChangeAspect="1"/>
          </p:cNvPicPr>
          <p:nvPr userDrawn="1"/>
        </p:nvPicPr>
        <p:blipFill>
          <a:blip r:embed="rId2" cstate="print"/>
          <a:srcRect l="3159"/>
          <a:stretch>
            <a:fillRect/>
          </a:stretch>
        </p:blipFill>
        <p:spPr bwMode="auto">
          <a:xfrm>
            <a:off x="60325" y="230188"/>
            <a:ext cx="9083675" cy="6418262"/>
          </a:xfrm>
          <a:prstGeom prst="rect">
            <a:avLst/>
          </a:prstGeom>
          <a:noFill/>
          <a:ln w="9525">
            <a:noFill/>
            <a:miter lim="800000"/>
            <a:headEnd/>
            <a:tailEnd/>
          </a:ln>
        </p:spPr>
      </p:pic>
      <p:cxnSp>
        <p:nvCxnSpPr>
          <p:cNvPr id="5" name="Straight Connector 4"/>
          <p:cNvCxnSpPr/>
          <p:nvPr userDrawn="1"/>
        </p:nvCxnSpPr>
        <p:spPr>
          <a:xfrm>
            <a:off x="228600" y="835025"/>
            <a:ext cx="8686800" cy="1588"/>
          </a:xfrm>
          <a:prstGeom prst="line">
            <a:avLst/>
          </a:prstGeom>
          <a:ln w="50800" cap="flat" cmpd="sng" algn="ctr">
            <a:solidFill>
              <a:schemeClr val="bg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6" name="Picture 5"/>
          <p:cNvPicPr>
            <a:picLocks noChangeAspect="1"/>
          </p:cNvPicPr>
          <p:nvPr userDrawn="1"/>
        </p:nvPicPr>
        <p:blipFill>
          <a:blip r:embed="rId3" cstate="print"/>
          <a:srcRect/>
          <a:stretch>
            <a:fillRect/>
          </a:stretch>
        </p:blipFill>
        <p:spPr bwMode="auto">
          <a:xfrm>
            <a:off x="200025" y="349250"/>
            <a:ext cx="520700" cy="495300"/>
          </a:xfrm>
          <a:prstGeom prst="rect">
            <a:avLst/>
          </a:prstGeom>
          <a:noFill/>
          <a:ln w="9525">
            <a:noFill/>
            <a:miter lim="800000"/>
            <a:headEnd/>
            <a:tailEnd/>
          </a:ln>
        </p:spPr>
      </p:pic>
      <p:sp>
        <p:nvSpPr>
          <p:cNvPr id="7" name="TextBox 6"/>
          <p:cNvSpPr txBox="1">
            <a:spLocks noChangeArrowheads="1"/>
          </p:cNvSpPr>
          <p:nvPr userDrawn="1"/>
        </p:nvSpPr>
        <p:spPr bwMode="auto">
          <a:xfrm>
            <a:off x="741363" y="547688"/>
            <a:ext cx="8169275" cy="260350"/>
          </a:xfrm>
          <a:prstGeom prst="rect">
            <a:avLst/>
          </a:prstGeom>
          <a:solidFill>
            <a:schemeClr val="tx1">
              <a:alpha val="70195"/>
            </a:schemeClr>
          </a:solidFill>
          <a:ln w="9525">
            <a:noFill/>
            <a:miter lim="800000"/>
            <a:headEnd/>
            <a:tailEnd/>
          </a:ln>
        </p:spPr>
        <p:txBody>
          <a:bodyPr anchor="ctr">
            <a:spAutoFit/>
          </a:bodyPr>
          <a:lstStyle/>
          <a:p>
            <a:pPr defTabSz="457200" fontAlgn="base">
              <a:spcBef>
                <a:spcPct val="0"/>
              </a:spcBef>
              <a:spcAft>
                <a:spcPct val="0"/>
              </a:spcAft>
            </a:pPr>
            <a:r>
              <a:rPr lang="en-US" sz="1100">
                <a:solidFill>
                  <a:prstClr val="white"/>
                </a:solidFill>
                <a:cs typeface="Arial" charset="0"/>
              </a:rPr>
              <a:t>Investment Strategy</a:t>
            </a:r>
          </a:p>
        </p:txBody>
      </p:sp>
      <p:sp>
        <p:nvSpPr>
          <p:cNvPr id="8" name="Title 1"/>
          <p:cNvSpPr>
            <a:spLocks noGrp="1"/>
          </p:cNvSpPr>
          <p:nvPr>
            <p:ph type="title"/>
          </p:nvPr>
        </p:nvSpPr>
        <p:spPr>
          <a:xfrm>
            <a:off x="745164" y="914400"/>
            <a:ext cx="7777043" cy="1143000"/>
          </a:xfrm>
        </p:spPr>
        <p:txBody>
          <a:bodyPr/>
          <a:lstStyle>
            <a:lvl1pPr>
              <a:defRPr>
                <a:solidFill>
                  <a:schemeClr val="accent6"/>
                </a:solidFill>
              </a:defRPr>
            </a:lvl1pPr>
          </a:lstStyle>
          <a:p>
            <a:r>
              <a:rPr lang="en-US" dirty="0" smtClean="0"/>
              <a:t>Click to edit Master title style</a:t>
            </a:r>
            <a:endParaRPr lang="en-US" dirty="0"/>
          </a:p>
        </p:txBody>
      </p:sp>
      <p:sp>
        <p:nvSpPr>
          <p:cNvPr id="9" name="Content Placeholder 2"/>
          <p:cNvSpPr>
            <a:spLocks noGrp="1"/>
          </p:cNvSpPr>
          <p:nvPr>
            <p:ph idx="1"/>
          </p:nvPr>
        </p:nvSpPr>
        <p:spPr>
          <a:xfrm>
            <a:off x="724172" y="2286000"/>
            <a:ext cx="7798035" cy="4114800"/>
          </a:xfrm>
        </p:spPr>
        <p:txBody>
          <a:bodyPr/>
          <a:lstStyle>
            <a:lvl1pPr>
              <a:buClr>
                <a:schemeClr val="tx2"/>
              </a:buClr>
              <a:defRPr/>
            </a:lvl1pPr>
            <a:lvl2pPr>
              <a:buClr>
                <a:schemeClr val="accent6"/>
              </a:buClr>
              <a:defRPr/>
            </a:lvl2pPr>
            <a:lvl3pPr>
              <a:buClr>
                <a:schemeClr val="accent6"/>
              </a:buClr>
              <a:defRPr/>
            </a:lvl3pPr>
            <a:lvl4pPr>
              <a:buClr>
                <a:schemeClr val="accent6"/>
              </a:buClr>
              <a:defRPr/>
            </a:lvl4pPr>
            <a:lvl5pPr>
              <a:buClr>
                <a:schemeClr val="accent6"/>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Slide Number Placeholder 5"/>
          <p:cNvSpPr>
            <a:spLocks noGrp="1"/>
          </p:cNvSpPr>
          <p:nvPr>
            <p:ph type="sldNum" sz="quarter" idx="10"/>
          </p:nvPr>
        </p:nvSpPr>
        <p:spPr>
          <a:xfrm>
            <a:off x="7766050" y="6367463"/>
            <a:ext cx="1143000" cy="230187"/>
          </a:xfrm>
          <a:prstGeom prst="rect">
            <a:avLst/>
          </a:prstGeom>
        </p:spPr>
        <p:txBody>
          <a:bodyPr tIns="0" bIns="0" anchor="ctr" anchorCtr="0"/>
          <a:lstStyle>
            <a:lvl1pPr algn="r" fontAlgn="auto">
              <a:spcBef>
                <a:spcPts val="0"/>
              </a:spcBef>
              <a:spcAft>
                <a:spcPts val="0"/>
              </a:spcAft>
              <a:defRPr sz="1000" baseline="0" smtClean="0">
                <a:solidFill>
                  <a:schemeClr val="tx1">
                    <a:lumMod val="60000"/>
                    <a:lumOff val="40000"/>
                  </a:schemeClr>
                </a:solidFill>
                <a:latin typeface="Arial"/>
                <a:cs typeface="+mn-cs"/>
              </a:defRPr>
            </a:lvl1pPr>
          </a:lstStyle>
          <a:p>
            <a:pPr defTabSz="457200">
              <a:defRPr/>
            </a:pPr>
            <a:fld id="{F27494C2-3E02-4082-93AD-32A61622DD23}" type="slidenum">
              <a:rPr lang="en-US">
                <a:solidFill>
                  <a:srgbClr val="686669">
                    <a:lumMod val="60000"/>
                    <a:lumOff val="40000"/>
                  </a:srgbClr>
                </a:solidFill>
              </a:rPr>
              <a:pPr defTabSz="457200">
                <a:defRPr/>
              </a:pPr>
              <a:t>‹#›</a:t>
            </a:fld>
            <a:endParaRPr lang="en-US">
              <a:solidFill>
                <a:srgbClr val="686669">
                  <a:lumMod val="60000"/>
                  <a:lumOff val="40000"/>
                </a:srgbClr>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pic>
        <p:nvPicPr>
          <p:cNvPr id="2" name="Picture 3" descr="Account-Management-2.jpg"/>
          <p:cNvPicPr>
            <a:picLocks noChangeAspect="1"/>
          </p:cNvPicPr>
          <p:nvPr userDrawn="1"/>
        </p:nvPicPr>
        <p:blipFill>
          <a:blip r:embed="rId2" cstate="print"/>
          <a:srcRect/>
          <a:stretch>
            <a:fillRect/>
          </a:stretch>
        </p:blipFill>
        <p:spPr bwMode="auto">
          <a:xfrm>
            <a:off x="228600" y="228600"/>
            <a:ext cx="8686800" cy="6400800"/>
          </a:xfrm>
          <a:prstGeom prst="rect">
            <a:avLst/>
          </a:prstGeom>
          <a:noFill/>
          <a:ln w="9525">
            <a:noFill/>
            <a:miter lim="800000"/>
            <a:headEnd/>
            <a:tailEnd/>
          </a:ln>
        </p:spPr>
      </p:pic>
      <p:grpSp>
        <p:nvGrpSpPr>
          <p:cNvPr id="3" name="Group 4"/>
          <p:cNvGrpSpPr>
            <a:grpSpLocks/>
          </p:cNvGrpSpPr>
          <p:nvPr userDrawn="1"/>
        </p:nvGrpSpPr>
        <p:grpSpPr bwMode="auto">
          <a:xfrm>
            <a:off x="5056188" y="706438"/>
            <a:ext cx="2511425" cy="2422525"/>
            <a:chOff x="5429915" y="706167"/>
            <a:chExt cx="2511059" cy="2422454"/>
          </a:xfrm>
        </p:grpSpPr>
        <p:sp>
          <p:nvSpPr>
            <p:cNvPr id="4" name="Rectangle 3"/>
            <p:cNvSpPr/>
            <p:nvPr userDrawn="1"/>
          </p:nvSpPr>
          <p:spPr>
            <a:xfrm>
              <a:off x="6707666" y="1418933"/>
              <a:ext cx="1233308" cy="1231864"/>
            </a:xfrm>
            <a:prstGeom prst="rect">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endParaRPr>
            </a:p>
          </p:txBody>
        </p:sp>
        <p:sp>
          <p:nvSpPr>
            <p:cNvPr id="5" name="Rectangle 4"/>
            <p:cNvSpPr/>
            <p:nvPr userDrawn="1"/>
          </p:nvSpPr>
          <p:spPr>
            <a:xfrm>
              <a:off x="6310849" y="2171386"/>
              <a:ext cx="957123" cy="957235"/>
            </a:xfrm>
            <a:prstGeom prst="rect">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endParaRPr>
            </a:p>
          </p:txBody>
        </p:sp>
        <p:sp>
          <p:nvSpPr>
            <p:cNvPr id="6" name="Rectangle 5"/>
            <p:cNvSpPr/>
            <p:nvPr userDrawn="1"/>
          </p:nvSpPr>
          <p:spPr>
            <a:xfrm>
              <a:off x="5768003" y="706167"/>
              <a:ext cx="1142833" cy="1142967"/>
            </a:xfrm>
            <a:prstGeom prst="rect">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endParaRPr>
            </a:p>
          </p:txBody>
        </p:sp>
        <p:sp>
          <p:nvSpPr>
            <p:cNvPr id="7" name="Rectangle 6"/>
            <p:cNvSpPr/>
            <p:nvPr userDrawn="1"/>
          </p:nvSpPr>
          <p:spPr>
            <a:xfrm>
              <a:off x="5429915" y="1290350"/>
              <a:ext cx="914267" cy="914373"/>
            </a:xfrm>
            <a:prstGeom prst="rect">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dirty="0">
                <a:solidFill>
                  <a:prstClr val="white"/>
                </a:solidFill>
              </a:endParaRPr>
            </a:p>
          </p:txBody>
        </p:sp>
      </p:grpSp>
      <p:pic>
        <p:nvPicPr>
          <p:cNvPr id="8" name="Picture 9"/>
          <p:cNvPicPr>
            <a:picLocks noChangeAspect="1"/>
          </p:cNvPicPr>
          <p:nvPr userDrawn="1"/>
        </p:nvPicPr>
        <p:blipFill>
          <a:blip r:embed="rId3" cstate="print"/>
          <a:srcRect/>
          <a:stretch>
            <a:fillRect/>
          </a:stretch>
        </p:blipFill>
        <p:spPr bwMode="auto">
          <a:xfrm>
            <a:off x="5913438" y="1619250"/>
            <a:ext cx="631825" cy="587375"/>
          </a:xfrm>
          <a:prstGeom prst="rect">
            <a:avLst/>
          </a:prstGeom>
          <a:noFill/>
          <a:ln w="9525">
            <a:noFill/>
            <a:miter lim="800000"/>
            <a:headEnd/>
            <a:tailEnd/>
          </a:ln>
        </p:spPr>
      </p:pic>
      <p:sp>
        <p:nvSpPr>
          <p:cNvPr id="9" name="TextBox 10"/>
          <p:cNvSpPr txBox="1">
            <a:spLocks noChangeArrowheads="1"/>
          </p:cNvSpPr>
          <p:nvPr userDrawn="1"/>
        </p:nvSpPr>
        <p:spPr bwMode="auto">
          <a:xfrm>
            <a:off x="5913438" y="2682875"/>
            <a:ext cx="2735262" cy="973138"/>
          </a:xfrm>
          <a:prstGeom prst="rect">
            <a:avLst/>
          </a:prstGeom>
          <a:noFill/>
          <a:ln w="9525">
            <a:noFill/>
            <a:miter lim="800000"/>
            <a:headEnd/>
            <a:tailEnd/>
          </a:ln>
        </p:spPr>
        <p:txBody>
          <a:bodyPr lIns="0">
            <a:spAutoFit/>
          </a:bodyPr>
          <a:lstStyle/>
          <a:p>
            <a:pPr defTabSz="457200" fontAlgn="base">
              <a:lnSpc>
                <a:spcPts val="3400"/>
              </a:lnSpc>
              <a:spcBef>
                <a:spcPct val="0"/>
              </a:spcBef>
              <a:spcAft>
                <a:spcPct val="0"/>
              </a:spcAft>
            </a:pPr>
            <a:r>
              <a:rPr lang="en-US" sz="3200" b="1">
                <a:solidFill>
                  <a:prstClr val="white"/>
                </a:solidFill>
                <a:cs typeface="Arial" charset="0"/>
              </a:rPr>
              <a:t>Account</a:t>
            </a:r>
            <a:br>
              <a:rPr lang="en-US" sz="3200" b="1">
                <a:solidFill>
                  <a:prstClr val="white"/>
                </a:solidFill>
                <a:cs typeface="Arial" charset="0"/>
              </a:rPr>
            </a:br>
            <a:r>
              <a:rPr lang="en-US" sz="3200" b="1">
                <a:solidFill>
                  <a:prstClr val="white"/>
                </a:solidFill>
                <a:cs typeface="Arial" charset="0"/>
              </a:rPr>
              <a:t>Management</a:t>
            </a: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4" name="Rectangle 3"/>
          <p:cNvSpPr/>
          <p:nvPr userDrawn="1"/>
        </p:nvSpPr>
        <p:spPr>
          <a:xfrm>
            <a:off x="228600" y="846138"/>
            <a:ext cx="8686800" cy="5788025"/>
          </a:xfrm>
          <a:prstGeom prst="rect">
            <a:avLst/>
          </a:pr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endParaRPr>
          </a:p>
        </p:txBody>
      </p:sp>
      <p:cxnSp>
        <p:nvCxnSpPr>
          <p:cNvPr id="5" name="Straight Connector 4"/>
          <p:cNvCxnSpPr/>
          <p:nvPr userDrawn="1"/>
        </p:nvCxnSpPr>
        <p:spPr>
          <a:xfrm>
            <a:off x="228600" y="835025"/>
            <a:ext cx="8686800" cy="1588"/>
          </a:xfrm>
          <a:prstGeom prst="line">
            <a:avLst/>
          </a:prstGeom>
          <a:ln w="50800" cap="flat" cmpd="sng" algn="ctr">
            <a:solidFill>
              <a:schemeClr val="bg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6" name="TextBox 5"/>
          <p:cNvSpPr txBox="1">
            <a:spLocks noChangeArrowheads="1"/>
          </p:cNvSpPr>
          <p:nvPr userDrawn="1"/>
        </p:nvSpPr>
        <p:spPr bwMode="auto">
          <a:xfrm>
            <a:off x="741363" y="547688"/>
            <a:ext cx="8169275" cy="260350"/>
          </a:xfrm>
          <a:prstGeom prst="rect">
            <a:avLst/>
          </a:prstGeom>
          <a:solidFill>
            <a:schemeClr val="tx1">
              <a:alpha val="70195"/>
            </a:schemeClr>
          </a:solidFill>
          <a:ln w="9525">
            <a:noFill/>
            <a:miter lim="800000"/>
            <a:headEnd/>
            <a:tailEnd/>
          </a:ln>
        </p:spPr>
        <p:txBody>
          <a:bodyPr anchor="ctr">
            <a:spAutoFit/>
          </a:bodyPr>
          <a:lstStyle/>
          <a:p>
            <a:pPr defTabSz="457200" fontAlgn="base">
              <a:spcBef>
                <a:spcPct val="0"/>
              </a:spcBef>
              <a:spcAft>
                <a:spcPct val="0"/>
              </a:spcAft>
            </a:pPr>
            <a:r>
              <a:rPr lang="en-US" sz="1100">
                <a:solidFill>
                  <a:prstClr val="white"/>
                </a:solidFill>
                <a:cs typeface="Arial" charset="0"/>
              </a:rPr>
              <a:t>Account Management</a:t>
            </a:r>
          </a:p>
        </p:txBody>
      </p:sp>
      <p:pic>
        <p:nvPicPr>
          <p:cNvPr id="7" name="Picture 6"/>
          <p:cNvPicPr>
            <a:picLocks noChangeAspect="1"/>
          </p:cNvPicPr>
          <p:nvPr userDrawn="1"/>
        </p:nvPicPr>
        <p:blipFill>
          <a:blip r:embed="rId2" cstate="print"/>
          <a:srcRect/>
          <a:stretch>
            <a:fillRect/>
          </a:stretch>
        </p:blipFill>
        <p:spPr bwMode="auto">
          <a:xfrm>
            <a:off x="200025" y="347663"/>
            <a:ext cx="520700" cy="495300"/>
          </a:xfrm>
          <a:prstGeom prst="rect">
            <a:avLst/>
          </a:prstGeom>
          <a:noFill/>
          <a:ln w="9525">
            <a:noFill/>
            <a:miter lim="800000"/>
            <a:headEnd/>
            <a:tailEnd/>
          </a:ln>
        </p:spPr>
      </p:pic>
      <p:sp>
        <p:nvSpPr>
          <p:cNvPr id="8" name="Title 1"/>
          <p:cNvSpPr>
            <a:spLocks noGrp="1"/>
          </p:cNvSpPr>
          <p:nvPr>
            <p:ph type="title"/>
          </p:nvPr>
        </p:nvSpPr>
        <p:spPr>
          <a:xfrm>
            <a:off x="745164" y="914400"/>
            <a:ext cx="7777044" cy="1143000"/>
          </a:xfrm>
        </p:spPr>
        <p:txBody>
          <a:bodyPr/>
          <a:lstStyle>
            <a:lvl1pPr>
              <a:defRPr>
                <a:solidFill>
                  <a:schemeClr val="accent1"/>
                </a:solidFill>
              </a:defRPr>
            </a:lvl1pPr>
          </a:lstStyle>
          <a:p>
            <a:r>
              <a:rPr lang="en-US" dirty="0" smtClean="0"/>
              <a:t>Click to edit Master title style</a:t>
            </a:r>
            <a:endParaRPr lang="en-US" dirty="0"/>
          </a:p>
        </p:txBody>
      </p:sp>
      <p:sp>
        <p:nvSpPr>
          <p:cNvPr id="9" name="Content Placeholder 2"/>
          <p:cNvSpPr>
            <a:spLocks noGrp="1"/>
          </p:cNvSpPr>
          <p:nvPr>
            <p:ph idx="1"/>
          </p:nvPr>
        </p:nvSpPr>
        <p:spPr>
          <a:xfrm>
            <a:off x="724172" y="2286000"/>
            <a:ext cx="7798035" cy="4114800"/>
          </a:xfrm>
        </p:spPr>
        <p:txBody>
          <a:bodyPr/>
          <a:lstStyle>
            <a:lvl1pPr>
              <a:buClr>
                <a:schemeClr val="tx2"/>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Slide Number Placeholder 5"/>
          <p:cNvSpPr>
            <a:spLocks noGrp="1"/>
          </p:cNvSpPr>
          <p:nvPr>
            <p:ph type="sldNum" sz="quarter" idx="10"/>
          </p:nvPr>
        </p:nvSpPr>
        <p:spPr>
          <a:xfrm>
            <a:off x="7766050" y="6367463"/>
            <a:ext cx="1143000" cy="230187"/>
          </a:xfrm>
          <a:prstGeom prst="rect">
            <a:avLst/>
          </a:prstGeom>
        </p:spPr>
        <p:txBody>
          <a:bodyPr tIns="0" bIns="0" anchor="ctr" anchorCtr="0"/>
          <a:lstStyle>
            <a:lvl1pPr algn="r" fontAlgn="auto">
              <a:spcBef>
                <a:spcPts val="0"/>
              </a:spcBef>
              <a:spcAft>
                <a:spcPts val="0"/>
              </a:spcAft>
              <a:defRPr sz="1000" baseline="0" smtClean="0">
                <a:solidFill>
                  <a:schemeClr val="tx1">
                    <a:lumMod val="60000"/>
                    <a:lumOff val="40000"/>
                  </a:schemeClr>
                </a:solidFill>
                <a:latin typeface="Arial"/>
                <a:cs typeface="+mn-cs"/>
              </a:defRPr>
            </a:lvl1pPr>
          </a:lstStyle>
          <a:p>
            <a:pPr defTabSz="457200">
              <a:defRPr/>
            </a:pPr>
            <a:fld id="{E4E9ED83-2E3B-40BD-A137-C396697FD9D8}" type="slidenum">
              <a:rPr lang="en-US">
                <a:solidFill>
                  <a:srgbClr val="686669">
                    <a:lumMod val="60000"/>
                    <a:lumOff val="40000"/>
                  </a:srgbClr>
                </a:solidFill>
              </a:rPr>
              <a:pPr defTabSz="457200">
                <a:defRPr/>
              </a:pPr>
              <a:t>‹#›</a:t>
            </a:fld>
            <a:endParaRPr lang="en-US">
              <a:solidFill>
                <a:srgbClr val="686669">
                  <a:lumMod val="60000"/>
                  <a:lumOff val="40000"/>
                </a:srgbClr>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grpSp>
        <p:nvGrpSpPr>
          <p:cNvPr id="2" name="Group 3"/>
          <p:cNvGrpSpPr>
            <a:grpSpLocks/>
          </p:cNvGrpSpPr>
          <p:nvPr userDrawn="1"/>
        </p:nvGrpSpPr>
        <p:grpSpPr bwMode="auto">
          <a:xfrm>
            <a:off x="228600" y="687388"/>
            <a:ext cx="8686800" cy="5943600"/>
            <a:chOff x="228600" y="385896"/>
            <a:chExt cx="8686800" cy="5943600"/>
          </a:xfrm>
        </p:grpSpPr>
        <p:pic>
          <p:nvPicPr>
            <p:cNvPr id="4" name="Picture 4" descr="Coffee Cup_.jpg"/>
            <p:cNvPicPr>
              <a:picLocks noChangeAspect="1"/>
            </p:cNvPicPr>
            <p:nvPr/>
          </p:nvPicPr>
          <p:blipFill>
            <a:blip r:embed="rId2" cstate="print"/>
            <a:srcRect/>
            <a:stretch>
              <a:fillRect/>
            </a:stretch>
          </p:blipFill>
          <p:spPr bwMode="auto">
            <a:xfrm>
              <a:off x="228600" y="385896"/>
              <a:ext cx="8686800" cy="5943600"/>
            </a:xfrm>
            <a:prstGeom prst="rect">
              <a:avLst/>
            </a:prstGeom>
            <a:noFill/>
            <a:ln w="9525">
              <a:noFill/>
              <a:miter lim="800000"/>
              <a:headEnd/>
              <a:tailEnd/>
            </a:ln>
          </p:spPr>
        </p:pic>
        <p:sp>
          <p:nvSpPr>
            <p:cNvPr id="5" name="TextBox 4"/>
            <p:cNvSpPr txBox="1">
              <a:spLocks noChangeAspect="1"/>
            </p:cNvSpPr>
            <p:nvPr/>
          </p:nvSpPr>
          <p:spPr>
            <a:xfrm>
              <a:off x="2568575" y="3075121"/>
              <a:ext cx="2411413" cy="2720975"/>
            </a:xfrm>
            <a:prstGeom prst="rect">
              <a:avLst/>
            </a:prstGeom>
            <a:noFill/>
            <a:effectLst/>
          </p:spPr>
          <p:txBody>
            <a:bodyPr lIns="0" tIns="0" rIns="0" bIns="0" anchor="ctr" anchorCtr="1"/>
            <a:lstStyle/>
            <a:p>
              <a:pPr algn="ctr" defTabSz="457200">
                <a:spcAft>
                  <a:spcPts val="600"/>
                </a:spcAft>
                <a:defRPr/>
              </a:pPr>
              <a:r>
                <a:rPr lang="en-US" sz="1300" b="1" i="1" dirty="0">
                  <a:solidFill>
                    <a:prstClr val="white"/>
                  </a:solidFill>
                  <a:effectLst>
                    <a:outerShdw blurRad="101600" dist="76200" dir="2700000" algn="tl" rotWithShape="0">
                      <a:srgbClr val="000000">
                        <a:alpha val="43000"/>
                      </a:srgbClr>
                    </a:outerShdw>
                  </a:effectLst>
                  <a:cs typeface="Arial" charset="0"/>
                </a:rPr>
                <a:t>A little bit more saving </a:t>
              </a:r>
              <a:br>
                <a:rPr lang="en-US" sz="1300" b="1" i="1" dirty="0">
                  <a:solidFill>
                    <a:prstClr val="white"/>
                  </a:solidFill>
                  <a:effectLst>
                    <a:outerShdw blurRad="101600" dist="76200" dir="2700000" algn="tl" rotWithShape="0">
                      <a:srgbClr val="000000">
                        <a:alpha val="43000"/>
                      </a:srgbClr>
                    </a:outerShdw>
                  </a:effectLst>
                  <a:cs typeface="Arial" charset="0"/>
                </a:rPr>
              </a:br>
              <a:r>
                <a:rPr lang="en-US" sz="1300" b="1" i="1" dirty="0">
                  <a:solidFill>
                    <a:prstClr val="white"/>
                  </a:solidFill>
                  <a:effectLst>
                    <a:outerShdw blurRad="101600" dist="76200" dir="2700000" algn="tl" rotWithShape="0">
                      <a:srgbClr val="000000">
                        <a:alpha val="43000"/>
                      </a:srgbClr>
                    </a:outerShdw>
                  </a:effectLst>
                  <a:cs typeface="Arial" charset="0"/>
                </a:rPr>
                <a:t>could go a long way...</a:t>
              </a:r>
            </a:p>
            <a:p>
              <a:pPr algn="ctr" defTabSz="457200">
                <a:defRPr/>
              </a:pPr>
              <a:r>
                <a:rPr lang="en-US" sz="1300" b="1" i="1" dirty="0">
                  <a:solidFill>
                    <a:prstClr val="white"/>
                  </a:solidFill>
                  <a:effectLst>
                    <a:outerShdw blurRad="101600" dist="76200" dir="2700000" algn="tl" rotWithShape="0">
                      <a:srgbClr val="000000">
                        <a:alpha val="43000"/>
                      </a:srgbClr>
                    </a:outerShdw>
                  </a:effectLst>
                  <a:cs typeface="Arial" charset="0"/>
                </a:rPr>
                <a:t>$2.80 gourmet coffee</a:t>
              </a:r>
              <a:br>
                <a:rPr lang="en-US" sz="1300" b="1" i="1" dirty="0">
                  <a:solidFill>
                    <a:prstClr val="white"/>
                  </a:solidFill>
                  <a:effectLst>
                    <a:outerShdw blurRad="101600" dist="76200" dir="2700000" algn="tl" rotWithShape="0">
                      <a:srgbClr val="000000">
                        <a:alpha val="43000"/>
                      </a:srgbClr>
                    </a:outerShdw>
                  </a:effectLst>
                  <a:cs typeface="Arial" charset="0"/>
                </a:rPr>
              </a:br>
              <a:r>
                <a:rPr lang="en-US" sz="1300" b="1" i="1" dirty="0" err="1">
                  <a:solidFill>
                    <a:prstClr val="white"/>
                  </a:solidFill>
                  <a:effectLst>
                    <a:outerShdw blurRad="101600" dist="76200" dir="2700000" algn="tl" rotWithShape="0">
                      <a:srgbClr val="000000">
                        <a:alpha val="43000"/>
                      </a:srgbClr>
                    </a:outerShdw>
                  </a:effectLst>
                  <a:cs typeface="Arial" charset="0"/>
                </a:rPr>
                <a:t>x</a:t>
              </a:r>
              <a:r>
                <a:rPr lang="en-US" sz="1300" b="1" i="1" dirty="0">
                  <a:solidFill>
                    <a:prstClr val="white"/>
                  </a:solidFill>
                  <a:effectLst>
                    <a:outerShdw blurRad="101600" dist="76200" dir="2700000" algn="tl" rotWithShape="0">
                      <a:srgbClr val="000000">
                        <a:alpha val="43000"/>
                      </a:srgbClr>
                    </a:outerShdw>
                  </a:effectLst>
                  <a:cs typeface="Arial" charset="0"/>
                </a:rPr>
                <a:t> 258 working days in a year</a:t>
              </a:r>
            </a:p>
            <a:p>
              <a:pPr algn="ctr" defTabSz="457200">
                <a:spcAft>
                  <a:spcPts val="600"/>
                </a:spcAft>
                <a:defRPr/>
              </a:pPr>
              <a:r>
                <a:rPr lang="en-US" sz="1300" b="1" baseline="30000" dirty="0">
                  <a:solidFill>
                    <a:prstClr val="white"/>
                  </a:solidFill>
                  <a:effectLst>
                    <a:outerShdw blurRad="101600" dist="76200" dir="2700000" algn="tl" rotWithShape="0">
                      <a:srgbClr val="000000">
                        <a:alpha val="43000"/>
                      </a:srgbClr>
                    </a:outerShdw>
                  </a:effectLst>
                  <a:cs typeface="Arial" charset="0"/>
                </a:rPr>
                <a:t>_____________________________________</a:t>
              </a:r>
            </a:p>
            <a:p>
              <a:pPr algn="ctr" defTabSz="457200">
                <a:lnSpc>
                  <a:spcPts val="1200"/>
                </a:lnSpc>
                <a:spcAft>
                  <a:spcPts val="600"/>
                </a:spcAft>
                <a:defRPr/>
              </a:pPr>
              <a:r>
                <a:rPr lang="en-US" b="1" dirty="0">
                  <a:solidFill>
                    <a:prstClr val="white"/>
                  </a:solidFill>
                  <a:effectLst>
                    <a:outerShdw blurRad="101600" dist="76200" dir="2700000" algn="tl" rotWithShape="0">
                      <a:srgbClr val="000000">
                        <a:alpha val="43000"/>
                      </a:srgbClr>
                    </a:outerShdw>
                  </a:effectLst>
                  <a:cs typeface="Arial" charset="0"/>
                </a:rPr>
                <a:t>$722.40 per year</a:t>
              </a:r>
            </a:p>
          </p:txBody>
        </p:sp>
      </p:grpSp>
      <p:cxnSp>
        <p:nvCxnSpPr>
          <p:cNvPr id="6" name="Straight Connector 5"/>
          <p:cNvCxnSpPr/>
          <p:nvPr userDrawn="1"/>
        </p:nvCxnSpPr>
        <p:spPr>
          <a:xfrm>
            <a:off x="228600" y="835025"/>
            <a:ext cx="8686800" cy="1588"/>
          </a:xfrm>
          <a:prstGeom prst="line">
            <a:avLst/>
          </a:prstGeom>
          <a:ln w="50800" cap="flat" cmpd="sng" algn="ctr">
            <a:solidFill>
              <a:schemeClr val="bg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7" name="TextBox 7"/>
          <p:cNvSpPr txBox="1">
            <a:spLocks noChangeArrowheads="1"/>
          </p:cNvSpPr>
          <p:nvPr userDrawn="1"/>
        </p:nvSpPr>
        <p:spPr bwMode="auto">
          <a:xfrm>
            <a:off x="741363" y="547688"/>
            <a:ext cx="8169275" cy="260350"/>
          </a:xfrm>
          <a:prstGeom prst="rect">
            <a:avLst/>
          </a:prstGeom>
          <a:solidFill>
            <a:schemeClr val="tx1">
              <a:alpha val="70195"/>
            </a:schemeClr>
          </a:solidFill>
          <a:ln w="9525">
            <a:noFill/>
            <a:miter lim="800000"/>
            <a:headEnd/>
            <a:tailEnd/>
          </a:ln>
        </p:spPr>
        <p:txBody>
          <a:bodyPr anchor="ctr">
            <a:spAutoFit/>
          </a:bodyPr>
          <a:lstStyle/>
          <a:p>
            <a:pPr defTabSz="457200" fontAlgn="base">
              <a:spcBef>
                <a:spcPct val="0"/>
              </a:spcBef>
              <a:spcAft>
                <a:spcPct val="0"/>
              </a:spcAft>
            </a:pPr>
            <a:r>
              <a:rPr lang="en-US" sz="1100">
                <a:solidFill>
                  <a:prstClr val="white"/>
                </a:solidFill>
                <a:cs typeface="Arial" charset="0"/>
              </a:rPr>
              <a:t>Account Management</a:t>
            </a:r>
          </a:p>
        </p:txBody>
      </p:sp>
      <p:pic>
        <p:nvPicPr>
          <p:cNvPr id="9" name="Picture 8"/>
          <p:cNvPicPr>
            <a:picLocks noChangeAspect="1"/>
          </p:cNvPicPr>
          <p:nvPr userDrawn="1"/>
        </p:nvPicPr>
        <p:blipFill>
          <a:blip r:embed="rId3" cstate="print"/>
          <a:srcRect/>
          <a:stretch>
            <a:fillRect/>
          </a:stretch>
        </p:blipFill>
        <p:spPr bwMode="auto">
          <a:xfrm>
            <a:off x="200025" y="347663"/>
            <a:ext cx="520700" cy="495300"/>
          </a:xfrm>
          <a:prstGeom prst="rect">
            <a:avLst/>
          </a:prstGeom>
          <a:noFill/>
          <a:ln w="9525">
            <a:noFill/>
            <a:miter lim="800000"/>
            <a:headEnd/>
            <a:tailEnd/>
          </a:ln>
        </p:spPr>
      </p:pic>
      <p:sp>
        <p:nvSpPr>
          <p:cNvPr id="8" name="Title 1"/>
          <p:cNvSpPr>
            <a:spLocks noGrp="1"/>
          </p:cNvSpPr>
          <p:nvPr>
            <p:ph type="title"/>
          </p:nvPr>
        </p:nvSpPr>
        <p:spPr>
          <a:xfrm>
            <a:off x="745164" y="914400"/>
            <a:ext cx="7777044" cy="1143000"/>
          </a:xfrm>
        </p:spPr>
        <p:txBody>
          <a:bodyPr/>
          <a:lstStyle>
            <a:lvl1pPr>
              <a:defRPr>
                <a:solidFill>
                  <a:schemeClr val="accent1"/>
                </a:solidFill>
              </a:defRPr>
            </a:lvl1pPr>
          </a:lstStyle>
          <a:p>
            <a:r>
              <a:rPr lang="en-US" dirty="0" smtClean="0"/>
              <a:t>Click to edit Master title style</a:t>
            </a:r>
            <a:endParaRPr lang="en-US" dirty="0"/>
          </a:p>
        </p:txBody>
      </p:sp>
      <p:sp>
        <p:nvSpPr>
          <p:cNvPr id="10" name="Slide Number Placeholder 5"/>
          <p:cNvSpPr>
            <a:spLocks noGrp="1"/>
          </p:cNvSpPr>
          <p:nvPr>
            <p:ph type="sldNum" sz="quarter" idx="10"/>
          </p:nvPr>
        </p:nvSpPr>
        <p:spPr>
          <a:xfrm>
            <a:off x="7766050" y="6367463"/>
            <a:ext cx="1143000" cy="230187"/>
          </a:xfrm>
          <a:prstGeom prst="rect">
            <a:avLst/>
          </a:prstGeom>
        </p:spPr>
        <p:txBody>
          <a:bodyPr tIns="0" bIns="0" anchor="ctr" anchorCtr="0"/>
          <a:lstStyle>
            <a:lvl1pPr algn="r" fontAlgn="auto">
              <a:spcBef>
                <a:spcPts val="0"/>
              </a:spcBef>
              <a:spcAft>
                <a:spcPts val="0"/>
              </a:spcAft>
              <a:defRPr sz="1000" baseline="0" smtClean="0">
                <a:solidFill>
                  <a:schemeClr val="tx1">
                    <a:lumMod val="60000"/>
                    <a:lumOff val="40000"/>
                  </a:schemeClr>
                </a:solidFill>
                <a:latin typeface="Arial"/>
                <a:cs typeface="+mn-cs"/>
              </a:defRPr>
            </a:lvl1pPr>
          </a:lstStyle>
          <a:p>
            <a:pPr defTabSz="457200">
              <a:defRPr/>
            </a:pPr>
            <a:fld id="{30DB3526-8C5C-4A66-BA76-61AB1AB76C8F}" type="slidenum">
              <a:rPr lang="en-US">
                <a:solidFill>
                  <a:srgbClr val="686669">
                    <a:lumMod val="60000"/>
                    <a:lumOff val="40000"/>
                  </a:srgbClr>
                </a:solidFill>
              </a:rPr>
              <a:pPr defTabSz="457200">
                <a:defRPr/>
              </a:pPr>
              <a:t>‹#›</a:t>
            </a:fld>
            <a:endParaRPr lang="en-US">
              <a:solidFill>
                <a:srgbClr val="686669">
                  <a:lumMod val="60000"/>
                  <a:lumOff val="40000"/>
                </a:srgbClr>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9" name="Rectangle 8"/>
          <p:cNvSpPr/>
          <p:nvPr userDrawn="1"/>
        </p:nvSpPr>
        <p:spPr>
          <a:xfrm>
            <a:off x="228600" y="846138"/>
            <a:ext cx="8686800" cy="5788025"/>
          </a:xfrm>
          <a:prstGeom prst="rect">
            <a:avLst/>
          </a:pr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endParaRPr>
          </a:p>
        </p:txBody>
      </p:sp>
      <p:cxnSp>
        <p:nvCxnSpPr>
          <p:cNvPr id="10" name="Straight Connector 9"/>
          <p:cNvCxnSpPr/>
          <p:nvPr userDrawn="1"/>
        </p:nvCxnSpPr>
        <p:spPr>
          <a:xfrm>
            <a:off x="228600" y="835025"/>
            <a:ext cx="8686800" cy="1588"/>
          </a:xfrm>
          <a:prstGeom prst="line">
            <a:avLst/>
          </a:prstGeom>
          <a:ln w="50800" cap="flat" cmpd="sng" algn="ctr">
            <a:solidFill>
              <a:schemeClr val="bg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13" name="Picture 5"/>
          <p:cNvPicPr>
            <a:picLocks noChangeAspect="1"/>
          </p:cNvPicPr>
          <p:nvPr userDrawn="1"/>
        </p:nvPicPr>
        <p:blipFill>
          <a:blip r:embed="rId2" cstate="print"/>
          <a:srcRect/>
          <a:stretch>
            <a:fillRect/>
          </a:stretch>
        </p:blipFill>
        <p:spPr bwMode="auto">
          <a:xfrm>
            <a:off x="200025" y="347663"/>
            <a:ext cx="520700" cy="495300"/>
          </a:xfrm>
          <a:prstGeom prst="rect">
            <a:avLst/>
          </a:prstGeom>
          <a:noFill/>
          <a:ln w="9525">
            <a:noFill/>
            <a:miter lim="800000"/>
            <a:headEnd/>
            <a:tailEnd/>
          </a:ln>
        </p:spPr>
      </p:pic>
      <p:sp>
        <p:nvSpPr>
          <p:cNvPr id="15" name="TextBox 6"/>
          <p:cNvSpPr txBox="1">
            <a:spLocks noChangeArrowheads="1"/>
          </p:cNvSpPr>
          <p:nvPr userDrawn="1"/>
        </p:nvSpPr>
        <p:spPr bwMode="auto">
          <a:xfrm>
            <a:off x="741363" y="547688"/>
            <a:ext cx="8169275" cy="260350"/>
          </a:xfrm>
          <a:prstGeom prst="rect">
            <a:avLst/>
          </a:prstGeom>
          <a:solidFill>
            <a:schemeClr val="tx1">
              <a:alpha val="70195"/>
            </a:schemeClr>
          </a:solidFill>
          <a:ln w="9525">
            <a:noFill/>
            <a:miter lim="800000"/>
            <a:headEnd/>
            <a:tailEnd/>
          </a:ln>
        </p:spPr>
        <p:txBody>
          <a:bodyPr anchor="ctr">
            <a:spAutoFit/>
          </a:bodyPr>
          <a:lstStyle/>
          <a:p>
            <a:pPr defTabSz="457200" fontAlgn="base">
              <a:spcBef>
                <a:spcPct val="0"/>
              </a:spcBef>
              <a:spcAft>
                <a:spcPct val="0"/>
              </a:spcAft>
            </a:pPr>
            <a:r>
              <a:rPr lang="en-US" sz="1100">
                <a:solidFill>
                  <a:prstClr val="white"/>
                </a:solidFill>
                <a:cs typeface="Arial" charset="0"/>
              </a:rPr>
              <a:t>Account Management</a:t>
            </a:r>
          </a:p>
        </p:txBody>
      </p:sp>
      <p:sp>
        <p:nvSpPr>
          <p:cNvPr id="8" name="Title 1"/>
          <p:cNvSpPr>
            <a:spLocks noGrp="1"/>
          </p:cNvSpPr>
          <p:nvPr>
            <p:ph type="title"/>
          </p:nvPr>
        </p:nvSpPr>
        <p:spPr>
          <a:xfrm>
            <a:off x="734668" y="920536"/>
            <a:ext cx="7787539" cy="1143000"/>
          </a:xfrm>
        </p:spPr>
        <p:txBody>
          <a:bodyPr/>
          <a:lstStyle>
            <a:lvl1pPr>
              <a:defRPr>
                <a:solidFill>
                  <a:schemeClr val="tx1">
                    <a:alpha val="63000"/>
                  </a:schemeClr>
                </a:solidFill>
              </a:defRPr>
            </a:lvl1pPr>
          </a:lstStyle>
          <a:p>
            <a:r>
              <a:rPr lang="en-US" dirty="0" smtClean="0"/>
              <a:t>Click to edit Master title style</a:t>
            </a:r>
            <a:endParaRPr lang="en-US" dirty="0"/>
          </a:p>
        </p:txBody>
      </p:sp>
      <p:sp>
        <p:nvSpPr>
          <p:cNvPr id="11" name="Text Placeholder 2"/>
          <p:cNvSpPr>
            <a:spLocks noGrp="1"/>
          </p:cNvSpPr>
          <p:nvPr>
            <p:ph type="body" idx="1"/>
          </p:nvPr>
        </p:nvSpPr>
        <p:spPr>
          <a:xfrm>
            <a:off x="724172" y="2287057"/>
            <a:ext cx="2393931" cy="455803"/>
          </a:xfrm>
        </p:spPr>
        <p:txBody>
          <a:bodyPr anchor="b"/>
          <a:lstStyle>
            <a:lvl1pPr marL="0" indent="0">
              <a:buNone/>
              <a:defRPr sz="2600" b="1">
                <a:solidFill>
                  <a:srgbClr val="D8732D"/>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12" name="Content Placeholder 3"/>
          <p:cNvSpPr>
            <a:spLocks noGrp="1"/>
          </p:cNvSpPr>
          <p:nvPr>
            <p:ph sz="half" idx="2"/>
          </p:nvPr>
        </p:nvSpPr>
        <p:spPr>
          <a:xfrm>
            <a:off x="724172" y="2812767"/>
            <a:ext cx="2393931" cy="3338577"/>
          </a:xfrm>
        </p:spPr>
        <p:txBody>
          <a:bodyPr/>
          <a:lstStyle>
            <a:lvl1pPr>
              <a:defRPr sz="2400"/>
            </a:lvl1pPr>
            <a:lvl2pPr marL="228600" indent="-228600">
              <a:buClr>
                <a:schemeClr val="accent1"/>
              </a:buClr>
              <a:defRPr sz="1800"/>
            </a:lvl2pPr>
            <a:lvl3pPr marL="457200" indent="-228600">
              <a:buClr>
                <a:schemeClr val="accent1"/>
              </a:buClr>
              <a:defRPr sz="1400"/>
            </a:lvl3pPr>
            <a:lvl4pPr>
              <a:buClr>
                <a:schemeClr val="accent1"/>
              </a:buClr>
              <a:defRPr sz="1400"/>
            </a:lvl4pPr>
            <a:lvl5pPr>
              <a:buClr>
                <a:schemeClr val="accent1"/>
              </a:buCl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p:txBody>
      </p:sp>
      <p:sp>
        <p:nvSpPr>
          <p:cNvPr id="14" name="Text Placeholder 4"/>
          <p:cNvSpPr>
            <a:spLocks noGrp="1"/>
          </p:cNvSpPr>
          <p:nvPr>
            <p:ph type="body" sz="quarter" idx="3"/>
          </p:nvPr>
        </p:nvSpPr>
        <p:spPr>
          <a:xfrm>
            <a:off x="3420943" y="2287057"/>
            <a:ext cx="2393931" cy="455803"/>
          </a:xfrm>
        </p:spPr>
        <p:txBody>
          <a:bodyPr anchor="b"/>
          <a:lstStyle>
            <a:lvl1pPr marL="0" indent="0">
              <a:buNone/>
              <a:defRPr sz="2600" b="1">
                <a:solidFill>
                  <a:srgbClr val="D8732D"/>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16" name="Text Placeholder 4"/>
          <p:cNvSpPr>
            <a:spLocks noGrp="1"/>
          </p:cNvSpPr>
          <p:nvPr>
            <p:ph type="body" sz="quarter" idx="12"/>
          </p:nvPr>
        </p:nvSpPr>
        <p:spPr>
          <a:xfrm>
            <a:off x="6122896" y="2287057"/>
            <a:ext cx="2393931" cy="455803"/>
          </a:xfrm>
        </p:spPr>
        <p:txBody>
          <a:bodyPr anchor="b"/>
          <a:lstStyle>
            <a:lvl1pPr marL="0" indent="0">
              <a:buNone/>
              <a:defRPr sz="2600" b="1">
                <a:solidFill>
                  <a:srgbClr val="D8732D"/>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23" name="Content Placeholder 3"/>
          <p:cNvSpPr>
            <a:spLocks noGrp="1"/>
          </p:cNvSpPr>
          <p:nvPr>
            <p:ph sz="half" idx="13"/>
          </p:nvPr>
        </p:nvSpPr>
        <p:spPr>
          <a:xfrm>
            <a:off x="3426127" y="2812767"/>
            <a:ext cx="2393931" cy="3338577"/>
          </a:xfrm>
        </p:spPr>
        <p:txBody>
          <a:bodyPr/>
          <a:lstStyle>
            <a:lvl1pPr>
              <a:defRPr sz="2400"/>
            </a:lvl1pPr>
            <a:lvl2pPr marL="228600" indent="-228600">
              <a:buClr>
                <a:schemeClr val="accent1"/>
              </a:buClr>
              <a:defRPr sz="1800"/>
            </a:lvl2pPr>
            <a:lvl3pPr marL="457200" indent="-228600">
              <a:buClr>
                <a:schemeClr val="accent1"/>
              </a:buClr>
              <a:defRPr sz="1400"/>
            </a:lvl3pPr>
            <a:lvl4pPr>
              <a:buClr>
                <a:schemeClr val="accent1"/>
              </a:buClr>
              <a:defRPr sz="1400"/>
            </a:lvl4pPr>
            <a:lvl5pPr>
              <a:buClr>
                <a:schemeClr val="accent1"/>
              </a:buCl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p:txBody>
      </p:sp>
      <p:sp>
        <p:nvSpPr>
          <p:cNvPr id="24" name="Content Placeholder 3"/>
          <p:cNvSpPr>
            <a:spLocks noGrp="1"/>
          </p:cNvSpPr>
          <p:nvPr>
            <p:ph sz="half" idx="14"/>
          </p:nvPr>
        </p:nvSpPr>
        <p:spPr>
          <a:xfrm>
            <a:off x="6128082" y="2812767"/>
            <a:ext cx="2393931" cy="3338577"/>
          </a:xfrm>
        </p:spPr>
        <p:txBody>
          <a:bodyPr/>
          <a:lstStyle>
            <a:lvl1pPr>
              <a:defRPr sz="2400"/>
            </a:lvl1pPr>
            <a:lvl2pPr marL="228600" indent="-228600">
              <a:buClr>
                <a:schemeClr val="accent1"/>
              </a:buClr>
              <a:defRPr sz="1800"/>
            </a:lvl2pPr>
            <a:lvl3pPr marL="457200" indent="-228600">
              <a:buClr>
                <a:schemeClr val="accent1"/>
              </a:buClr>
              <a:defRPr sz="1400"/>
            </a:lvl3pPr>
            <a:lvl4pPr>
              <a:buClr>
                <a:schemeClr val="accent1"/>
              </a:buClr>
              <a:defRPr sz="1400"/>
            </a:lvl4pPr>
            <a:lvl5pPr>
              <a:buClr>
                <a:schemeClr val="accent1"/>
              </a:buCl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p:txBody>
      </p:sp>
      <p:sp>
        <p:nvSpPr>
          <p:cNvPr id="17" name="Slide Number Placeholder 5"/>
          <p:cNvSpPr>
            <a:spLocks noGrp="1"/>
          </p:cNvSpPr>
          <p:nvPr>
            <p:ph type="sldNum" sz="quarter" idx="15"/>
          </p:nvPr>
        </p:nvSpPr>
        <p:spPr>
          <a:xfrm>
            <a:off x="7766050" y="6367463"/>
            <a:ext cx="1143000" cy="230187"/>
          </a:xfrm>
          <a:prstGeom prst="rect">
            <a:avLst/>
          </a:prstGeom>
        </p:spPr>
        <p:txBody>
          <a:bodyPr tIns="0" bIns="0" anchor="ctr" anchorCtr="0"/>
          <a:lstStyle>
            <a:lvl1pPr algn="r" fontAlgn="auto">
              <a:spcBef>
                <a:spcPts val="0"/>
              </a:spcBef>
              <a:spcAft>
                <a:spcPts val="0"/>
              </a:spcAft>
              <a:defRPr sz="1000" baseline="0" smtClean="0">
                <a:solidFill>
                  <a:schemeClr val="tx1">
                    <a:lumMod val="60000"/>
                    <a:lumOff val="40000"/>
                  </a:schemeClr>
                </a:solidFill>
                <a:latin typeface="Arial"/>
                <a:cs typeface="+mn-cs"/>
              </a:defRPr>
            </a:lvl1pPr>
          </a:lstStyle>
          <a:p>
            <a:pPr defTabSz="457200">
              <a:defRPr/>
            </a:pPr>
            <a:fld id="{1A786B53-058F-4F86-9BF6-13731C965319}" type="slidenum">
              <a:rPr lang="en-US">
                <a:solidFill>
                  <a:srgbClr val="686669">
                    <a:lumMod val="60000"/>
                    <a:lumOff val="40000"/>
                  </a:srgbClr>
                </a:solidFill>
              </a:rPr>
              <a:pPr defTabSz="457200">
                <a:defRPr/>
              </a:pPr>
              <a:t>‹#›</a:t>
            </a:fld>
            <a:endParaRPr lang="en-US">
              <a:solidFill>
                <a:srgbClr val="686669">
                  <a:lumMod val="60000"/>
                  <a:lumOff val="40000"/>
                </a:srgbClr>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3" name="Rectangle 2"/>
          <p:cNvSpPr/>
          <p:nvPr userDrawn="1"/>
        </p:nvSpPr>
        <p:spPr>
          <a:xfrm>
            <a:off x="371475" y="349250"/>
            <a:ext cx="8380413" cy="614203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endParaRPr>
          </a:p>
        </p:txBody>
      </p:sp>
      <p:grpSp>
        <p:nvGrpSpPr>
          <p:cNvPr id="2" name="Group 4"/>
          <p:cNvGrpSpPr>
            <a:grpSpLocks/>
          </p:cNvGrpSpPr>
          <p:nvPr userDrawn="1"/>
        </p:nvGrpSpPr>
        <p:grpSpPr bwMode="auto">
          <a:xfrm>
            <a:off x="5727700" y="2581275"/>
            <a:ext cx="3024188" cy="2454275"/>
            <a:chOff x="6282937" y="4531387"/>
            <a:chExt cx="2468638" cy="2003425"/>
          </a:xfrm>
        </p:grpSpPr>
        <p:sp>
          <p:nvSpPr>
            <p:cNvPr id="5" name="Rectangle 4"/>
            <p:cNvSpPr/>
            <p:nvPr userDrawn="1"/>
          </p:nvSpPr>
          <p:spPr>
            <a:xfrm>
              <a:off x="7331298" y="4531387"/>
              <a:ext cx="1420277" cy="1420281"/>
            </a:xfrm>
            <a:prstGeom prst="rect">
              <a:avLst/>
            </a:prstGeom>
            <a:solidFill>
              <a:schemeClr val="bg1">
                <a:alpha val="7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endParaRPr>
            </a:p>
          </p:txBody>
        </p:sp>
        <p:sp>
          <p:nvSpPr>
            <p:cNvPr id="6" name="Rectangle 5"/>
            <p:cNvSpPr/>
            <p:nvPr userDrawn="1"/>
          </p:nvSpPr>
          <p:spPr>
            <a:xfrm>
              <a:off x="6282937" y="5013453"/>
              <a:ext cx="733464" cy="734762"/>
            </a:xfrm>
            <a:prstGeom prst="rect">
              <a:avLst/>
            </a:prstGeom>
            <a:solidFill>
              <a:schemeClr val="bg1">
                <a:alpha val="7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endParaRPr>
            </a:p>
          </p:txBody>
        </p:sp>
        <p:sp>
          <p:nvSpPr>
            <p:cNvPr id="7" name="Rectangle 6"/>
            <p:cNvSpPr/>
            <p:nvPr userDrawn="1"/>
          </p:nvSpPr>
          <p:spPr>
            <a:xfrm>
              <a:off x="6789624" y="5508478"/>
              <a:ext cx="1026331" cy="1026334"/>
            </a:xfrm>
            <a:prstGeom prst="rect">
              <a:avLst/>
            </a:prstGeom>
            <a:solidFill>
              <a:schemeClr val="bg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endParaRPr>
            </a:p>
          </p:txBody>
        </p:sp>
      </p:grpSp>
      <p:sp>
        <p:nvSpPr>
          <p:cNvPr id="9" name="Rectangle 8"/>
          <p:cNvSpPr/>
          <p:nvPr userDrawn="1"/>
        </p:nvSpPr>
        <p:spPr>
          <a:xfrm>
            <a:off x="371475" y="5648325"/>
            <a:ext cx="844550" cy="842963"/>
          </a:xfrm>
          <a:prstGeom prst="rect">
            <a:avLst/>
          </a:prstGeom>
          <a:solidFill>
            <a:schemeClr val="bg1">
              <a:alpha val="7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endParaRPr>
          </a:p>
        </p:txBody>
      </p:sp>
      <p:grpSp>
        <p:nvGrpSpPr>
          <p:cNvPr id="4" name="Group 9"/>
          <p:cNvGrpSpPr>
            <a:grpSpLocks/>
          </p:cNvGrpSpPr>
          <p:nvPr userDrawn="1"/>
        </p:nvGrpSpPr>
        <p:grpSpPr bwMode="auto">
          <a:xfrm>
            <a:off x="371475" y="3217863"/>
            <a:ext cx="2435225" cy="2432050"/>
            <a:chOff x="3881243" y="1641206"/>
            <a:chExt cx="1987432" cy="1984644"/>
          </a:xfrm>
        </p:grpSpPr>
        <p:sp>
          <p:nvSpPr>
            <p:cNvPr id="11" name="Rectangle 10"/>
            <p:cNvSpPr/>
            <p:nvPr userDrawn="1"/>
          </p:nvSpPr>
          <p:spPr>
            <a:xfrm>
              <a:off x="3881243" y="1641206"/>
              <a:ext cx="1026106" cy="1026004"/>
            </a:xfrm>
            <a:prstGeom prst="rect">
              <a:avLst/>
            </a:prstGeom>
            <a:solidFill>
              <a:schemeClr val="bg1">
                <a:alpha val="7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endParaRPr>
            </a:p>
          </p:txBody>
        </p:sp>
        <p:sp>
          <p:nvSpPr>
            <p:cNvPr id="12" name="Rectangle 11"/>
            <p:cNvSpPr/>
            <p:nvPr userDrawn="1"/>
          </p:nvSpPr>
          <p:spPr>
            <a:xfrm>
              <a:off x="4394296" y="2154208"/>
              <a:ext cx="1221740" cy="1221618"/>
            </a:xfrm>
            <a:prstGeom prst="rect">
              <a:avLst/>
            </a:prstGeom>
            <a:solidFill>
              <a:schemeClr val="bg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endParaRPr>
            </a:p>
          </p:txBody>
        </p:sp>
        <p:sp>
          <p:nvSpPr>
            <p:cNvPr id="13" name="Rectangle 12"/>
            <p:cNvSpPr/>
            <p:nvPr userDrawn="1"/>
          </p:nvSpPr>
          <p:spPr>
            <a:xfrm>
              <a:off x="5355622" y="3112848"/>
              <a:ext cx="513053" cy="513002"/>
            </a:xfrm>
            <a:prstGeom prst="rect">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endParaRPr>
            </a:p>
          </p:txBody>
        </p:sp>
      </p:grpSp>
      <p:sp>
        <p:nvSpPr>
          <p:cNvPr id="14" name="Rectangle 13"/>
          <p:cNvSpPr/>
          <p:nvPr userDrawn="1"/>
        </p:nvSpPr>
        <p:spPr>
          <a:xfrm>
            <a:off x="8029575" y="5770563"/>
            <a:ext cx="373063" cy="371475"/>
          </a:xfrm>
          <a:prstGeom prst="rect">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endParaRPr>
          </a:p>
        </p:txBody>
      </p:sp>
      <p:sp>
        <p:nvSpPr>
          <p:cNvPr id="15" name="Rectangle 14"/>
          <p:cNvSpPr/>
          <p:nvPr userDrawn="1"/>
        </p:nvSpPr>
        <p:spPr>
          <a:xfrm>
            <a:off x="8215313" y="5956300"/>
            <a:ext cx="536575" cy="534988"/>
          </a:xfrm>
          <a:prstGeom prst="rect">
            <a:avLst/>
          </a:prstGeom>
          <a:solidFill>
            <a:schemeClr val="bg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endParaRPr>
          </a:p>
        </p:txBody>
      </p:sp>
      <p:sp>
        <p:nvSpPr>
          <p:cNvPr id="16" name="TextBox 15"/>
          <p:cNvSpPr txBox="1">
            <a:spLocks noChangeArrowheads="1"/>
          </p:cNvSpPr>
          <p:nvPr userDrawn="1"/>
        </p:nvSpPr>
        <p:spPr bwMode="auto">
          <a:xfrm>
            <a:off x="0" y="909638"/>
            <a:ext cx="9144000" cy="1992312"/>
          </a:xfrm>
          <a:prstGeom prst="rect">
            <a:avLst/>
          </a:prstGeom>
          <a:solidFill>
            <a:schemeClr val="accent1"/>
          </a:solidFill>
          <a:ln w="9525">
            <a:noFill/>
            <a:miter lim="800000"/>
            <a:headEnd/>
            <a:tailEnd/>
          </a:ln>
        </p:spPr>
        <p:txBody>
          <a:bodyPr>
            <a:spAutoFit/>
          </a:bodyPr>
          <a:lstStyle/>
          <a:p>
            <a:pPr defTabSz="457200" fontAlgn="base">
              <a:spcBef>
                <a:spcPct val="0"/>
              </a:spcBef>
              <a:spcAft>
                <a:spcPct val="0"/>
              </a:spcAft>
            </a:pPr>
            <a:endParaRPr lang="en-US">
              <a:solidFill>
                <a:srgbClr val="686669"/>
              </a:solidFill>
              <a:cs typeface="Arial" charset="0"/>
            </a:endParaRPr>
          </a:p>
        </p:txBody>
      </p:sp>
      <p:sp>
        <p:nvSpPr>
          <p:cNvPr id="8" name="Title 1"/>
          <p:cNvSpPr>
            <a:spLocks noGrp="1"/>
          </p:cNvSpPr>
          <p:nvPr>
            <p:ph type="title"/>
          </p:nvPr>
        </p:nvSpPr>
        <p:spPr>
          <a:xfrm>
            <a:off x="603504" y="1376509"/>
            <a:ext cx="7918704" cy="1143000"/>
          </a:xfrm>
        </p:spPr>
        <p:txBody>
          <a:bodyPr/>
          <a:lstStyle>
            <a:lvl1pPr>
              <a:defRPr>
                <a:solidFill>
                  <a:schemeClr val="bg1"/>
                </a:solidFill>
              </a:defRPr>
            </a:lvl1pPr>
          </a:lstStyle>
          <a:p>
            <a:endParaRPr lang="en-US" dirty="0"/>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
        <p:nvSpPr>
          <p:cNvPr id="3" name="Rectangle 2"/>
          <p:cNvSpPr/>
          <p:nvPr userDrawn="1"/>
        </p:nvSpPr>
        <p:spPr>
          <a:xfrm>
            <a:off x="228600" y="255588"/>
            <a:ext cx="8686800" cy="6389687"/>
          </a:xfrm>
          <a:prstGeom prst="rect">
            <a:avLst/>
          </a:prstGeom>
          <a:solidFill>
            <a:srgbClr val="486326">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 name="TextBox 10"/>
          <p:cNvSpPr txBox="1">
            <a:spLocks noChangeArrowheads="1"/>
          </p:cNvSpPr>
          <p:nvPr userDrawn="1"/>
        </p:nvSpPr>
        <p:spPr bwMode="auto">
          <a:xfrm>
            <a:off x="0" y="2027238"/>
            <a:ext cx="9144000" cy="2720975"/>
          </a:xfrm>
          <a:prstGeom prst="rect">
            <a:avLst/>
          </a:prstGeom>
          <a:solidFill>
            <a:schemeClr val="tx1"/>
          </a:solidFill>
          <a:ln w="9525">
            <a:noFill/>
            <a:miter lim="800000"/>
            <a:headEnd/>
            <a:tailEnd/>
          </a:ln>
        </p:spPr>
        <p:txBody>
          <a:bodyPr>
            <a:spAutoFit/>
          </a:bodyPr>
          <a:lstStyle/>
          <a:p>
            <a:endParaRPr lang="en-US"/>
          </a:p>
        </p:txBody>
      </p:sp>
      <p:sp>
        <p:nvSpPr>
          <p:cNvPr id="5" name="Right Triangle 4"/>
          <p:cNvSpPr/>
          <p:nvPr userDrawn="1"/>
        </p:nvSpPr>
        <p:spPr>
          <a:xfrm rot="10800000">
            <a:off x="0" y="4748213"/>
            <a:ext cx="228600" cy="174625"/>
          </a:xfrm>
          <a:prstGeom prst="rtTriangle">
            <a:avLst/>
          </a:prstGeom>
          <a:solidFill>
            <a:srgbClr val="14151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7" name="TextBox 14"/>
          <p:cNvSpPr txBox="1">
            <a:spLocks noChangeArrowheads="1"/>
          </p:cNvSpPr>
          <p:nvPr userDrawn="1"/>
        </p:nvSpPr>
        <p:spPr bwMode="auto">
          <a:xfrm>
            <a:off x="-1588" y="468313"/>
            <a:ext cx="612776" cy="265112"/>
          </a:xfrm>
          <a:prstGeom prst="rect">
            <a:avLst/>
          </a:prstGeom>
          <a:solidFill>
            <a:srgbClr val="5E5C60"/>
          </a:solidFill>
          <a:ln w="9525">
            <a:noFill/>
            <a:miter lim="800000"/>
            <a:headEnd/>
            <a:tailEnd/>
          </a:ln>
        </p:spPr>
        <p:txBody>
          <a:bodyPr lIns="182880" tIns="0" bIns="0" anchor="ctr"/>
          <a:lstStyle/>
          <a:p>
            <a:pPr algn="r">
              <a:lnSpc>
                <a:spcPts val="1600"/>
              </a:lnSpc>
            </a:pPr>
            <a:endParaRPr lang="en-US" sz="1400" b="1">
              <a:solidFill>
                <a:schemeClr val="bg1"/>
              </a:solidFill>
            </a:endParaRPr>
          </a:p>
        </p:txBody>
      </p:sp>
      <p:sp>
        <p:nvSpPr>
          <p:cNvPr id="8" name="TextBox 15"/>
          <p:cNvSpPr txBox="1">
            <a:spLocks noChangeArrowheads="1"/>
          </p:cNvSpPr>
          <p:nvPr userDrawn="1"/>
        </p:nvSpPr>
        <p:spPr bwMode="auto">
          <a:xfrm>
            <a:off x="677863" y="468313"/>
            <a:ext cx="2346325" cy="261937"/>
          </a:xfrm>
          <a:prstGeom prst="rect">
            <a:avLst/>
          </a:prstGeom>
          <a:solidFill>
            <a:srgbClr val="5E5C60"/>
          </a:solidFill>
          <a:ln w="9525">
            <a:noFill/>
            <a:miter lim="800000"/>
            <a:headEnd/>
            <a:tailEnd/>
          </a:ln>
        </p:spPr>
        <p:txBody>
          <a:bodyPr anchor="ctr">
            <a:spAutoFit/>
          </a:bodyPr>
          <a:lstStyle/>
          <a:p>
            <a:r>
              <a:rPr lang="en-US" sz="1100">
                <a:solidFill>
                  <a:schemeClr val="bg1"/>
                </a:solidFill>
              </a:rPr>
              <a:t>Roth 457</a:t>
            </a:r>
          </a:p>
        </p:txBody>
      </p:sp>
      <p:pic>
        <p:nvPicPr>
          <p:cNvPr id="9" name="Picture 17"/>
          <p:cNvPicPr>
            <a:picLocks noChangeAspect="1"/>
          </p:cNvPicPr>
          <p:nvPr userDrawn="1"/>
        </p:nvPicPr>
        <p:blipFill>
          <a:blip r:embed="rId2" cstate="print"/>
          <a:srcRect/>
          <a:stretch>
            <a:fillRect/>
          </a:stretch>
        </p:blipFill>
        <p:spPr bwMode="auto">
          <a:xfrm>
            <a:off x="6162675" y="5665788"/>
            <a:ext cx="2295525" cy="503237"/>
          </a:xfrm>
          <a:prstGeom prst="rect">
            <a:avLst/>
          </a:prstGeom>
          <a:noFill/>
          <a:ln w="9525">
            <a:noFill/>
            <a:miter lim="800000"/>
            <a:headEnd/>
            <a:tailEnd/>
          </a:ln>
        </p:spPr>
      </p:pic>
      <p:sp>
        <p:nvSpPr>
          <p:cNvPr id="6" name="Title 1"/>
          <p:cNvSpPr>
            <a:spLocks noGrp="1"/>
          </p:cNvSpPr>
          <p:nvPr>
            <p:ph type="ctrTitle"/>
          </p:nvPr>
        </p:nvSpPr>
        <p:spPr>
          <a:xfrm>
            <a:off x="685800" y="2027652"/>
            <a:ext cx="7772400" cy="2721323"/>
          </a:xfrm>
        </p:spPr>
        <p:txBody>
          <a:bodyPr anchor="ctr"/>
          <a:lstStyle>
            <a:lvl1pPr algn="l">
              <a:lnSpc>
                <a:spcPts val="6600"/>
              </a:lnSpc>
              <a:defRPr sz="6200" b="0" i="0" spc="-50" baseline="0">
                <a:solidFill>
                  <a:schemeClr val="bg1">
                    <a:alpha val="80000"/>
                  </a:schemeClr>
                </a:solidFill>
              </a:defRPr>
            </a:lvl1pPr>
          </a:lstStyle>
          <a:p>
            <a:r>
              <a:rPr lang="en-US" dirty="0" smtClean="0"/>
              <a:t>Click to edit Master title style</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B4E438D-918A-4061-BE0E-6B0CA33A8C4E}" type="datetimeFigureOut">
              <a:rPr lang="en-US" smtClean="0"/>
              <a:pPr/>
              <a:t>10/8/2014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CA11EF-15F9-470D-A13D-B5DAFFF3F51A}"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58368" y="2286000"/>
            <a:ext cx="3782568" cy="3977640"/>
          </a:xfrm>
        </p:spPr>
        <p:txBody>
          <a:bodyPr/>
          <a:lstStyle>
            <a:lvl1pPr>
              <a:defRPr sz="2600"/>
            </a:lvl1pPr>
            <a:lvl2pPr indent="-228600">
              <a:defRPr sz="2400"/>
            </a:lvl2pPr>
            <a:lvl3pPr marL="640080" indent="-182880">
              <a:defRPr sz="1800"/>
            </a:lvl3pPr>
            <a:lvl4pPr marL="777240" indent="-137160">
              <a:defRPr sz="1400"/>
            </a:lvl4pPr>
            <a:lvl5pPr marL="868680" indent="-100584">
              <a:defRPr sz="12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2286000"/>
            <a:ext cx="3782568" cy="3977640"/>
          </a:xfrm>
        </p:spPr>
        <p:txBody>
          <a:bodyPr/>
          <a:lstStyle>
            <a:lvl1pPr>
              <a:defRPr sz="2600"/>
            </a:lvl1pPr>
            <a:lvl2pPr indent="-228600">
              <a:defRPr sz="2400"/>
            </a:lvl2pPr>
            <a:lvl3pPr marL="640080" indent="-182880">
              <a:defRPr sz="1800"/>
            </a:lvl3pPr>
            <a:lvl4pPr marL="777240" indent="-137160">
              <a:defRPr sz="1400"/>
            </a:lvl4pPr>
            <a:lvl5pPr marL="868680" indent="-100584">
              <a:defRPr sz="12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09FC0999-034F-4393-A4F7-EFE6B99FF542}" type="datetime1">
              <a:rPr lang="en-US"/>
              <a:pPr>
                <a:defRPr/>
              </a:pPr>
              <a:t>10/8/2014</a:t>
            </a:fld>
            <a:endParaRPr lang="en-US" dirty="0"/>
          </a:p>
        </p:txBody>
      </p:sp>
      <p:sp>
        <p:nvSpPr>
          <p:cNvPr id="3"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r>
              <a:rPr lang="en-US"/>
              <a:t>NRM-8950AO (03/12)</a:t>
            </a:r>
          </a:p>
        </p:txBody>
      </p:sp>
      <p:sp>
        <p:nvSpPr>
          <p:cNvPr id="4"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D5C50FE9-D457-4AF7-AD6F-03557955A7E2}" type="slidenum">
              <a:rPr lang="en-US"/>
              <a:pPr>
                <a:defRPr/>
              </a:pPr>
              <a:t>‹#›</a:t>
            </a:fld>
            <a:endParaRPr lang="en-US" dirty="0"/>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userDrawn="1">
  <p:cSld name="2_Title Slide">
    <p:spTree>
      <p:nvGrpSpPr>
        <p:cNvPr id="1" name=""/>
        <p:cNvGrpSpPr/>
        <p:nvPr/>
      </p:nvGrpSpPr>
      <p:grpSpPr>
        <a:xfrm>
          <a:off x="0" y="0"/>
          <a:ext cx="0" cy="0"/>
          <a:chOff x="0" y="0"/>
          <a:chExt cx="0" cy="0"/>
        </a:xfrm>
      </p:grpSpPr>
      <p:sp>
        <p:nvSpPr>
          <p:cNvPr id="10" name="Rectangle 9"/>
          <p:cNvSpPr/>
          <p:nvPr userDrawn="1"/>
        </p:nvSpPr>
        <p:spPr>
          <a:xfrm>
            <a:off x="228600" y="256200"/>
            <a:ext cx="8686800" cy="6388290"/>
          </a:xfrm>
          <a:prstGeom prst="rect">
            <a:avLst/>
          </a:prstGeom>
          <a:solidFill>
            <a:srgbClr val="003A6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2"/>
              </a:solidFill>
            </a:endParaRPr>
          </a:p>
        </p:txBody>
      </p:sp>
      <p:sp>
        <p:nvSpPr>
          <p:cNvPr id="15" name="TextBox 14"/>
          <p:cNvSpPr txBox="1"/>
          <p:nvPr userDrawn="1"/>
        </p:nvSpPr>
        <p:spPr>
          <a:xfrm>
            <a:off x="0" y="2027652"/>
            <a:ext cx="9144000" cy="2721323"/>
          </a:xfrm>
          <a:prstGeom prst="rect">
            <a:avLst/>
          </a:prstGeom>
          <a:solidFill>
            <a:schemeClr val="tx1"/>
          </a:solidFill>
        </p:spPr>
        <p:txBody>
          <a:bodyPr wrap="square" rtlCol="0">
            <a:spAutoFit/>
          </a:bodyPr>
          <a:lstStyle/>
          <a:p>
            <a:endParaRPr lang="en-US" dirty="0"/>
          </a:p>
        </p:txBody>
      </p:sp>
      <p:sp>
        <p:nvSpPr>
          <p:cNvPr id="17" name="Right Triangle 16"/>
          <p:cNvSpPr/>
          <p:nvPr userDrawn="1"/>
        </p:nvSpPr>
        <p:spPr>
          <a:xfrm rot="10800000">
            <a:off x="-2" y="4748975"/>
            <a:ext cx="228602" cy="173736"/>
          </a:xfrm>
          <a:prstGeom prst="rtTriangle">
            <a:avLst/>
          </a:prstGeom>
          <a:solidFill>
            <a:schemeClr val="bg2">
              <a:lumMod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TextBox 7"/>
          <p:cNvSpPr txBox="1"/>
          <p:nvPr userDrawn="1"/>
        </p:nvSpPr>
        <p:spPr>
          <a:xfrm>
            <a:off x="-870" y="468293"/>
            <a:ext cx="612649" cy="265176"/>
          </a:xfrm>
          <a:prstGeom prst="rect">
            <a:avLst/>
          </a:prstGeom>
          <a:solidFill>
            <a:srgbClr val="5E5C60"/>
          </a:solidFill>
          <a:ln>
            <a:noFill/>
          </a:ln>
          <a:effectLst/>
        </p:spPr>
        <p:txBody>
          <a:bodyPr wrap="square" lIns="182880" tIns="0" bIns="0" rtlCol="0" anchor="ctr" anchorCtr="0">
            <a:noAutofit/>
          </a:bodyPr>
          <a:lstStyle/>
          <a:p>
            <a:pPr marL="0" marR="0" indent="0" algn="r" defTabSz="457200" rtl="0" eaLnBrk="1" fontAlgn="auto" latinLnBrk="0" hangingPunct="1">
              <a:lnSpc>
                <a:spcPts val="1600"/>
              </a:lnSpc>
              <a:spcBef>
                <a:spcPts val="0"/>
              </a:spcBef>
              <a:spcAft>
                <a:spcPts val="0"/>
              </a:spcAft>
              <a:buClrTx/>
              <a:buSzTx/>
              <a:buFontTx/>
              <a:buNone/>
              <a:tabLst/>
              <a:defRPr/>
            </a:pPr>
            <a:endParaRPr lang="en-US" sz="1400" b="1" dirty="0">
              <a:solidFill>
                <a:schemeClr val="bg1"/>
              </a:solidFill>
              <a:latin typeface="+mn-lt"/>
              <a:cs typeface="Arial"/>
            </a:endParaRPr>
          </a:p>
        </p:txBody>
      </p:sp>
      <p:sp>
        <p:nvSpPr>
          <p:cNvPr id="9" name="TextBox 8"/>
          <p:cNvSpPr txBox="1"/>
          <p:nvPr userDrawn="1"/>
        </p:nvSpPr>
        <p:spPr>
          <a:xfrm>
            <a:off x="677844" y="468293"/>
            <a:ext cx="3241013" cy="261610"/>
          </a:xfrm>
          <a:prstGeom prst="rect">
            <a:avLst/>
          </a:prstGeom>
          <a:solidFill>
            <a:srgbClr val="5E5C60"/>
          </a:solidFill>
          <a:ln>
            <a:noFill/>
          </a:ln>
          <a:effectLst/>
        </p:spPr>
        <p:txBody>
          <a:bodyPr wrap="square" rtlCol="0" anchor="ctr">
            <a:spAutoFit/>
          </a:bodyPr>
          <a:lstStyle/>
          <a:p>
            <a:pPr marL="0"/>
            <a:r>
              <a:rPr lang="en-US" sz="1100" cap="none" dirty="0" smtClean="0">
                <a:solidFill>
                  <a:schemeClr val="bg1"/>
                </a:solidFill>
                <a:latin typeface="+mn-lt"/>
                <a:cs typeface="Arial"/>
              </a:rPr>
              <a:t>The Participant Solutions Center  presentation</a:t>
            </a:r>
            <a:endParaRPr lang="en-US" sz="1100" cap="none" dirty="0">
              <a:solidFill>
                <a:schemeClr val="bg1"/>
              </a:solidFill>
              <a:latin typeface="+mn-lt"/>
              <a:cs typeface="Arial"/>
            </a:endParaRPr>
          </a:p>
        </p:txBody>
      </p:sp>
      <p:sp>
        <p:nvSpPr>
          <p:cNvPr id="11" name="Title 1"/>
          <p:cNvSpPr>
            <a:spLocks noGrp="1"/>
          </p:cNvSpPr>
          <p:nvPr>
            <p:ph type="ctrTitle" hasCustomPrompt="1"/>
          </p:nvPr>
        </p:nvSpPr>
        <p:spPr>
          <a:xfrm>
            <a:off x="685800" y="2027652"/>
            <a:ext cx="8458200" cy="2721323"/>
          </a:xfrm>
        </p:spPr>
        <p:txBody>
          <a:bodyPr bIns="0" anchor="ctr" anchorCtr="0"/>
          <a:lstStyle>
            <a:lvl1pPr algn="l">
              <a:lnSpc>
                <a:spcPts val="5600"/>
              </a:lnSpc>
              <a:defRPr sz="4400" b="0" i="0" spc="-50" baseline="0">
                <a:solidFill>
                  <a:schemeClr val="bg1">
                    <a:alpha val="80000"/>
                  </a:schemeClr>
                </a:solidFill>
              </a:defRPr>
            </a:lvl1pPr>
          </a:lstStyle>
          <a:p>
            <a:r>
              <a:rPr lang="en-US" dirty="0" smtClean="0"/>
              <a:t>Introducing the</a:t>
            </a:r>
            <a:br>
              <a:rPr lang="en-US" dirty="0" smtClean="0"/>
            </a:br>
            <a:r>
              <a:rPr lang="en-US" dirty="0" smtClean="0"/>
              <a:t>Participant Solutions Center</a:t>
            </a:r>
            <a:br>
              <a:rPr lang="en-US" dirty="0" smtClean="0"/>
            </a:br>
            <a:r>
              <a:rPr lang="en-US" dirty="0" smtClean="0"/>
              <a:t>from Nationwide®</a:t>
            </a:r>
          </a:p>
        </p:txBody>
      </p:sp>
      <p:pic>
        <p:nvPicPr>
          <p:cNvPr id="2" name="Picture 1"/>
          <p:cNvPicPr>
            <a:picLocks noChangeAspect="1"/>
          </p:cNvPicPr>
          <p:nvPr userDrawn="1"/>
        </p:nvPicPr>
        <p:blipFill>
          <a:blip r:embed="rId2" cstate="print"/>
          <a:stretch>
            <a:fillRect/>
          </a:stretch>
        </p:blipFill>
        <p:spPr>
          <a:xfrm>
            <a:off x="6286500" y="5842000"/>
            <a:ext cx="2349500" cy="520700"/>
          </a:xfrm>
          <a:prstGeom prst="rect">
            <a:avLst/>
          </a:prstGeom>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Disclosure Slide">
    <p:spTree>
      <p:nvGrpSpPr>
        <p:cNvPr id="1" name=""/>
        <p:cNvGrpSpPr/>
        <p:nvPr/>
      </p:nvGrpSpPr>
      <p:grpSpPr>
        <a:xfrm>
          <a:off x="0" y="0"/>
          <a:ext cx="0" cy="0"/>
          <a:chOff x="0" y="0"/>
          <a:chExt cx="0" cy="0"/>
        </a:xfrm>
      </p:grpSpPr>
      <p:sp>
        <p:nvSpPr>
          <p:cNvPr id="7" name="Rectangle 6"/>
          <p:cNvSpPr/>
          <p:nvPr userDrawn="1"/>
        </p:nvSpPr>
        <p:spPr>
          <a:xfrm>
            <a:off x="227731" y="256200"/>
            <a:ext cx="8686800" cy="638829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5" name="TextBox 4"/>
          <p:cNvSpPr txBox="1"/>
          <p:nvPr userDrawn="1"/>
        </p:nvSpPr>
        <p:spPr>
          <a:xfrm>
            <a:off x="914400" y="685800"/>
            <a:ext cx="7315200" cy="5486400"/>
          </a:xfrm>
          <a:prstGeom prst="rect">
            <a:avLst/>
          </a:prstGeom>
          <a:noFill/>
        </p:spPr>
        <p:txBody>
          <a:bodyPr wrap="square" lIns="0" tIns="0" rIns="0" bIns="0" rtlCol="0" anchor="ctr" anchorCtr="1">
            <a:noAutofit/>
          </a:bodyPr>
          <a:lstStyle/>
          <a:p>
            <a:pPr defTabSz="457200">
              <a:spcAft>
                <a:spcPts val="1000"/>
              </a:spcAft>
              <a:defRPr/>
            </a:pPr>
            <a:r>
              <a:rPr lang="en-US" sz="1400" dirty="0">
                <a:solidFill>
                  <a:prstClr val="white"/>
                </a:solidFill>
                <a:cs typeface="Arial" pitchFamily="34" charset="0"/>
              </a:rPr>
              <a:t>Investing involves market risk, including possible loss of principal.</a:t>
            </a:r>
          </a:p>
          <a:p>
            <a:pPr defTabSz="457200">
              <a:spcAft>
                <a:spcPts val="1000"/>
              </a:spcAft>
              <a:defRPr/>
            </a:pPr>
            <a:r>
              <a:rPr lang="en-US" sz="1400" dirty="0">
                <a:solidFill>
                  <a:prstClr val="white"/>
                </a:solidFill>
                <a:cs typeface="Arial" pitchFamily="34" charset="0"/>
              </a:rPr>
              <a:t>Neither Nationwide</a:t>
            </a:r>
            <a:r>
              <a:rPr lang="en-US" sz="1400" baseline="30000" dirty="0">
                <a:solidFill>
                  <a:prstClr val="white"/>
                </a:solidFill>
                <a:cs typeface="Arial" pitchFamily="34" charset="0"/>
              </a:rPr>
              <a:t>®</a:t>
            </a:r>
            <a:r>
              <a:rPr lang="en-US" sz="1400" dirty="0">
                <a:solidFill>
                  <a:prstClr val="white"/>
                </a:solidFill>
                <a:cs typeface="Arial" pitchFamily="34" charset="0"/>
              </a:rPr>
              <a:t> nor any of its representatives give investment, legal or tax advice.</a:t>
            </a:r>
          </a:p>
          <a:p>
            <a:pPr defTabSz="457200">
              <a:spcAft>
                <a:spcPts val="1000"/>
              </a:spcAft>
              <a:defRPr/>
            </a:pPr>
            <a:r>
              <a:rPr lang="en-US" sz="1400" dirty="0">
                <a:solidFill>
                  <a:prstClr val="white"/>
                </a:solidFill>
                <a:cs typeface="Arial" pitchFamily="34" charset="0"/>
              </a:rPr>
              <a:t>Retirement Specialists are registered representatives of Nationwide Investment Services Corporation, member FINRA. In MI only: Nationwide Investment Svcs. Corporation. </a:t>
            </a:r>
          </a:p>
          <a:p>
            <a:pPr defTabSz="457200">
              <a:spcAft>
                <a:spcPts val="1000"/>
              </a:spcAft>
              <a:defRPr/>
            </a:pPr>
            <a:r>
              <a:rPr lang="en-US" sz="1400" dirty="0">
                <a:solidFill>
                  <a:prstClr val="white"/>
                </a:solidFill>
                <a:cs typeface="Arial" pitchFamily="34" charset="0"/>
              </a:rPr>
              <a:t>Securities offered through Nationwide Securities, LLC, P.O. Box 183137, Columbus, OH 43218, (888) 753-7364, member FINRA, </a:t>
            </a:r>
            <a:r>
              <a:rPr lang="en-US" sz="1400" dirty="0" err="1">
                <a:solidFill>
                  <a:prstClr val="white"/>
                </a:solidFill>
                <a:cs typeface="Arial" pitchFamily="34" charset="0"/>
              </a:rPr>
              <a:t>SIPC</a:t>
            </a:r>
            <a:r>
              <a:rPr lang="en-US" sz="1400" dirty="0">
                <a:solidFill>
                  <a:prstClr val="white"/>
                </a:solidFill>
                <a:cs typeface="Arial" pitchFamily="34" charset="0"/>
              </a:rPr>
              <a:t>. Nationwide Securities, LLC is an affiliate of Nationwide Retirement Solutions, Inc. The products and services offered by Nationwide Securities, LLC are separate and distinct from the plan administration services that are provided by Nationwide Retirement Solutions, Inc.</a:t>
            </a:r>
          </a:p>
          <a:p>
            <a:pPr defTabSz="457200">
              <a:spcAft>
                <a:spcPts val="1000"/>
              </a:spcAft>
            </a:pPr>
            <a:r>
              <a:rPr lang="en-US" sz="1400" dirty="0">
                <a:solidFill>
                  <a:prstClr val="white"/>
                </a:solidFill>
                <a:cs typeface="Arial" pitchFamily="34" charset="0"/>
              </a:rPr>
              <a:t>Nationwide Retirement Solutions, Inc. and Nationwide Life Insurance Company (collectively "Nationwide") have endorsement relationships with the National Association of Counties and the International Association of Firefighters-Financial Corporation. More information about the endorsement relationships may be found online at </a:t>
            </a:r>
            <a:r>
              <a:rPr lang="en-US" sz="1400" dirty="0" err="1">
                <a:solidFill>
                  <a:prstClr val="white"/>
                </a:solidFill>
                <a:cs typeface="Arial" pitchFamily="34" charset="0"/>
              </a:rPr>
              <a:t>www.nrsforu.com</a:t>
            </a:r>
            <a:r>
              <a:rPr lang="en-US" sz="1400" dirty="0">
                <a:solidFill>
                  <a:prstClr val="white"/>
                </a:solidFill>
                <a:cs typeface="Arial" pitchFamily="34" charset="0"/>
              </a:rPr>
              <a:t>.</a:t>
            </a:r>
          </a:p>
          <a:p>
            <a:pPr defTabSz="457200">
              <a:spcAft>
                <a:spcPts val="1000"/>
              </a:spcAft>
            </a:pPr>
            <a:r>
              <a:rPr lang="en-US" sz="1400" dirty="0">
                <a:solidFill>
                  <a:prstClr val="white"/>
                </a:solidFill>
                <a:cs typeface="Arial" pitchFamily="34" charset="0"/>
              </a:rPr>
              <a:t>Nationwide Retirement Solutions, Inc. and its affiliates (Nationwide) offer a variety </a:t>
            </a:r>
            <a:br>
              <a:rPr lang="en-US" sz="1400" dirty="0">
                <a:solidFill>
                  <a:prstClr val="white"/>
                </a:solidFill>
                <a:cs typeface="Arial" pitchFamily="34" charset="0"/>
              </a:rPr>
            </a:br>
            <a:r>
              <a:rPr lang="en-US" sz="1400" dirty="0">
                <a:solidFill>
                  <a:prstClr val="white"/>
                </a:solidFill>
                <a:cs typeface="Arial" pitchFamily="34" charset="0"/>
              </a:rPr>
              <a:t>of investment options to public sector retirement plans through variable annuity contracts, trust or custodial accounts. Nationwide may receive payments from mutual funds or their affiliates in connection with those investment options. For more detail about the payments Nationwide receives, please visit www.nrsforu.com.</a:t>
            </a:r>
          </a:p>
          <a:p>
            <a:pPr defTabSz="457200">
              <a:spcAft>
                <a:spcPts val="600"/>
              </a:spcAft>
            </a:pPr>
            <a:r>
              <a:rPr lang="en-US" sz="1000" dirty="0">
                <a:solidFill>
                  <a:prstClr val="white"/>
                </a:solidFill>
                <a:cs typeface="Arial" pitchFamily="34" charset="0"/>
              </a:rPr>
              <a:t>Nationwide, Nationwide Financial and the Nationwide </a:t>
            </a:r>
            <a:r>
              <a:rPr lang="en-US" sz="1000" dirty="0" err="1">
                <a:solidFill>
                  <a:prstClr val="white"/>
                </a:solidFill>
                <a:cs typeface="Arial" pitchFamily="34" charset="0"/>
              </a:rPr>
              <a:t>framemark</a:t>
            </a:r>
            <a:r>
              <a:rPr lang="en-US" sz="1000" dirty="0">
                <a:solidFill>
                  <a:prstClr val="white"/>
                </a:solidFill>
                <a:cs typeface="Arial" pitchFamily="34" charset="0"/>
              </a:rPr>
              <a:t> are service marks of Nationwide Mutual Insurance Company.</a:t>
            </a:r>
          </a:p>
          <a:p>
            <a:pPr defTabSz="457200">
              <a:spcAft>
                <a:spcPts val="600"/>
              </a:spcAft>
            </a:pPr>
            <a:r>
              <a:rPr lang="en-US" sz="1000" dirty="0">
                <a:solidFill>
                  <a:prstClr val="white"/>
                </a:solidFill>
                <a:cs typeface="Arial" pitchFamily="34" charset="0"/>
              </a:rPr>
              <a:t>© 2013 Nationwide Retirement Solutions Inc. All rights reserved.</a:t>
            </a:r>
          </a:p>
          <a:p>
            <a:pPr defTabSz="457200">
              <a:spcAft>
                <a:spcPts val="600"/>
              </a:spcAft>
            </a:pPr>
            <a:r>
              <a:rPr lang="en-US" sz="1000" dirty="0" err="1">
                <a:solidFill>
                  <a:prstClr val="white"/>
                </a:solidFill>
                <a:cs typeface="Arial" pitchFamily="34" charset="0"/>
              </a:rPr>
              <a:t>NRM-9673AO</a:t>
            </a:r>
            <a:r>
              <a:rPr lang="en-US" sz="1000" dirty="0">
                <a:solidFill>
                  <a:prstClr val="white"/>
                </a:solidFill>
                <a:cs typeface="Arial" pitchFamily="34" charset="0"/>
              </a:rPr>
              <a:t> (06/13)</a:t>
            </a: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0" name="Rectangle 9"/>
          <p:cNvSpPr/>
          <p:nvPr userDrawn="1"/>
        </p:nvSpPr>
        <p:spPr>
          <a:xfrm>
            <a:off x="228600" y="256200"/>
            <a:ext cx="8686800" cy="6388290"/>
          </a:xfrm>
          <a:prstGeom prst="rect">
            <a:avLst/>
          </a:prstGeom>
          <a:solidFill>
            <a:srgbClr val="003A6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003556"/>
              </a:solidFill>
            </a:endParaRPr>
          </a:p>
        </p:txBody>
      </p:sp>
      <p:sp>
        <p:nvSpPr>
          <p:cNvPr id="15" name="TextBox 14"/>
          <p:cNvSpPr txBox="1"/>
          <p:nvPr userDrawn="1"/>
        </p:nvSpPr>
        <p:spPr>
          <a:xfrm>
            <a:off x="0" y="2027652"/>
            <a:ext cx="9144000" cy="2721323"/>
          </a:xfrm>
          <a:prstGeom prst="rect">
            <a:avLst/>
          </a:prstGeom>
          <a:solidFill>
            <a:schemeClr val="tx1"/>
          </a:solidFill>
        </p:spPr>
        <p:txBody>
          <a:bodyPr wrap="square" rtlCol="0">
            <a:spAutoFit/>
          </a:bodyPr>
          <a:lstStyle/>
          <a:p>
            <a:pPr defTabSz="457200"/>
            <a:endParaRPr lang="en-US" dirty="0">
              <a:solidFill>
                <a:srgbClr val="5E5C60"/>
              </a:solidFill>
            </a:endParaRPr>
          </a:p>
        </p:txBody>
      </p:sp>
      <p:sp>
        <p:nvSpPr>
          <p:cNvPr id="17" name="Right Triangle 16"/>
          <p:cNvSpPr/>
          <p:nvPr userDrawn="1"/>
        </p:nvSpPr>
        <p:spPr>
          <a:xfrm rot="10800000">
            <a:off x="-2" y="4748975"/>
            <a:ext cx="228602" cy="173736"/>
          </a:xfrm>
          <a:prstGeom prst="rtTriangle">
            <a:avLst/>
          </a:prstGeom>
          <a:solidFill>
            <a:schemeClr val="bg2">
              <a:lumMod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8" name="TextBox 7"/>
          <p:cNvSpPr txBox="1"/>
          <p:nvPr userDrawn="1"/>
        </p:nvSpPr>
        <p:spPr>
          <a:xfrm>
            <a:off x="-870" y="468293"/>
            <a:ext cx="612649" cy="265176"/>
          </a:xfrm>
          <a:prstGeom prst="rect">
            <a:avLst/>
          </a:prstGeom>
          <a:solidFill>
            <a:srgbClr val="5E5C60"/>
          </a:solidFill>
          <a:ln>
            <a:noFill/>
          </a:ln>
          <a:effectLst/>
        </p:spPr>
        <p:txBody>
          <a:bodyPr wrap="square" lIns="182880" tIns="0" bIns="0" rtlCol="0" anchor="ctr" anchorCtr="0">
            <a:noAutofit/>
          </a:bodyPr>
          <a:lstStyle/>
          <a:p>
            <a:pPr algn="r" defTabSz="457200">
              <a:lnSpc>
                <a:spcPts val="1600"/>
              </a:lnSpc>
              <a:defRPr/>
            </a:pPr>
            <a:endParaRPr lang="en-US" sz="1400" b="1" dirty="0">
              <a:solidFill>
                <a:prstClr val="white"/>
              </a:solidFill>
              <a:cs typeface="Arial"/>
            </a:endParaRPr>
          </a:p>
        </p:txBody>
      </p:sp>
      <p:sp>
        <p:nvSpPr>
          <p:cNvPr id="9" name="TextBox 8"/>
          <p:cNvSpPr txBox="1"/>
          <p:nvPr userDrawn="1"/>
        </p:nvSpPr>
        <p:spPr>
          <a:xfrm>
            <a:off x="677844" y="468293"/>
            <a:ext cx="3241013" cy="261610"/>
          </a:xfrm>
          <a:prstGeom prst="rect">
            <a:avLst/>
          </a:prstGeom>
          <a:solidFill>
            <a:srgbClr val="5E5C60"/>
          </a:solidFill>
          <a:ln>
            <a:noFill/>
          </a:ln>
          <a:effectLst/>
        </p:spPr>
        <p:txBody>
          <a:bodyPr wrap="square" rtlCol="0" anchor="ctr">
            <a:spAutoFit/>
          </a:bodyPr>
          <a:lstStyle/>
          <a:p>
            <a:pPr defTabSz="457200"/>
            <a:r>
              <a:rPr lang="en-US" sz="1100" dirty="0">
                <a:solidFill>
                  <a:prstClr val="white"/>
                </a:solidFill>
                <a:cs typeface="Arial"/>
              </a:rPr>
              <a:t>The Participant Solutions Center  presentation</a:t>
            </a:r>
          </a:p>
        </p:txBody>
      </p:sp>
      <p:sp>
        <p:nvSpPr>
          <p:cNvPr id="11" name="Title 1"/>
          <p:cNvSpPr>
            <a:spLocks noGrp="1"/>
          </p:cNvSpPr>
          <p:nvPr>
            <p:ph type="ctrTitle" hasCustomPrompt="1"/>
          </p:nvPr>
        </p:nvSpPr>
        <p:spPr>
          <a:xfrm>
            <a:off x="685800" y="2027652"/>
            <a:ext cx="8458200" cy="2721323"/>
          </a:xfrm>
        </p:spPr>
        <p:txBody>
          <a:bodyPr bIns="0" anchor="ctr" anchorCtr="0"/>
          <a:lstStyle>
            <a:lvl1pPr algn="l">
              <a:lnSpc>
                <a:spcPts val="5600"/>
              </a:lnSpc>
              <a:defRPr sz="4400" b="0" i="0" spc="-50" baseline="0">
                <a:solidFill>
                  <a:schemeClr val="bg1">
                    <a:alpha val="80000"/>
                  </a:schemeClr>
                </a:solidFill>
              </a:defRPr>
            </a:lvl1pPr>
          </a:lstStyle>
          <a:p>
            <a:r>
              <a:rPr lang="en-US" dirty="0" smtClean="0"/>
              <a:t>Introducing the</a:t>
            </a:r>
            <a:br>
              <a:rPr lang="en-US" dirty="0" smtClean="0"/>
            </a:br>
            <a:r>
              <a:rPr lang="en-US" dirty="0" smtClean="0"/>
              <a:t>Participant Solutions Center</a:t>
            </a:r>
            <a:br>
              <a:rPr lang="en-US" dirty="0" smtClean="0"/>
            </a:br>
            <a:r>
              <a:rPr lang="en-US" dirty="0" smtClean="0"/>
              <a:t>from Nationwide®</a:t>
            </a:r>
          </a:p>
        </p:txBody>
      </p:sp>
      <p:pic>
        <p:nvPicPr>
          <p:cNvPr id="2" name="Picture 1"/>
          <p:cNvPicPr>
            <a:picLocks noChangeAspect="1"/>
          </p:cNvPicPr>
          <p:nvPr userDrawn="1"/>
        </p:nvPicPr>
        <p:blipFill>
          <a:blip r:embed="rId2" cstate="print"/>
          <a:stretch>
            <a:fillRect/>
          </a:stretch>
        </p:blipFill>
        <p:spPr>
          <a:xfrm>
            <a:off x="6286500" y="5842000"/>
            <a:ext cx="2349500" cy="520700"/>
          </a:xfrm>
          <a:prstGeom prst="rect">
            <a:avLst/>
          </a:prstGeom>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1_Disclosure Slide">
    <p:spTree>
      <p:nvGrpSpPr>
        <p:cNvPr id="1" name=""/>
        <p:cNvGrpSpPr/>
        <p:nvPr/>
      </p:nvGrpSpPr>
      <p:grpSpPr>
        <a:xfrm>
          <a:off x="0" y="0"/>
          <a:ext cx="0" cy="0"/>
          <a:chOff x="0" y="0"/>
          <a:chExt cx="0" cy="0"/>
        </a:xfrm>
      </p:grpSpPr>
      <p:sp>
        <p:nvSpPr>
          <p:cNvPr id="7" name="Rectangle 6"/>
          <p:cNvSpPr/>
          <p:nvPr userDrawn="1"/>
        </p:nvSpPr>
        <p:spPr>
          <a:xfrm>
            <a:off x="227731" y="256200"/>
            <a:ext cx="8686800" cy="638829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4" name="Title 3"/>
          <p:cNvSpPr txBox="1">
            <a:spLocks/>
          </p:cNvSpPr>
          <p:nvPr userDrawn="1"/>
        </p:nvSpPr>
        <p:spPr>
          <a:xfrm>
            <a:off x="227731" y="1378595"/>
            <a:ext cx="8686800" cy="2721323"/>
          </a:xfrm>
          <a:prstGeom prst="rect">
            <a:avLst/>
          </a:prstGeom>
        </p:spPr>
        <p:txBody>
          <a:bodyPr vert="horz" lIns="91440" tIns="0" rIns="91440" bIns="0" rtlCol="0" anchor="ctr" anchorCtr="0">
            <a:noAutofit/>
          </a:bodyPr>
          <a:lstStyle/>
          <a:p>
            <a:pPr algn="ctr" defTabSz="457200">
              <a:lnSpc>
                <a:spcPts val="6200"/>
              </a:lnSpc>
              <a:spcBef>
                <a:spcPct val="0"/>
              </a:spcBef>
              <a:defRPr/>
            </a:pPr>
            <a:r>
              <a:rPr lang="en-US" sz="4000" dirty="0">
                <a:solidFill>
                  <a:srgbClr val="003556">
                    <a:lumMod val="10000"/>
                    <a:lumOff val="90000"/>
                  </a:srgbClr>
                </a:solidFill>
              </a:rPr>
              <a:t>How to contact us:</a:t>
            </a:r>
          </a:p>
          <a:p>
            <a:pPr algn="ctr" defTabSz="457200">
              <a:lnSpc>
                <a:spcPts val="6200"/>
              </a:lnSpc>
              <a:spcBef>
                <a:spcPct val="0"/>
              </a:spcBef>
              <a:defRPr/>
            </a:pPr>
            <a:r>
              <a:rPr lang="en-US" sz="4200" dirty="0">
                <a:solidFill>
                  <a:prstClr val="white"/>
                </a:solidFill>
              </a:rPr>
              <a:t> </a:t>
            </a:r>
            <a:r>
              <a:rPr lang="en-US" sz="4800" kern="1500" spc="100" dirty="0">
                <a:solidFill>
                  <a:prstClr val="white"/>
                </a:solidFill>
              </a:rPr>
              <a:t>1-866-975-6363 </a:t>
            </a:r>
            <a:endParaRPr lang="en-US" sz="4800" b="1" kern="1500" spc="100" dirty="0">
              <a:solidFill>
                <a:prstClr val="white"/>
              </a:solidFill>
            </a:endParaRPr>
          </a:p>
        </p:txBody>
      </p:sp>
      <p:sp>
        <p:nvSpPr>
          <p:cNvPr id="5" name="TextBox 4"/>
          <p:cNvSpPr txBox="1"/>
          <p:nvPr userDrawn="1"/>
        </p:nvSpPr>
        <p:spPr>
          <a:xfrm>
            <a:off x="1308100" y="4438650"/>
            <a:ext cx="6858000" cy="1818282"/>
          </a:xfrm>
          <a:prstGeom prst="rect">
            <a:avLst/>
          </a:prstGeom>
          <a:noFill/>
        </p:spPr>
        <p:txBody>
          <a:bodyPr wrap="square" lIns="0" tIns="0" rIns="0" bIns="0" rtlCol="0" anchor="ctr" anchorCtr="1">
            <a:noAutofit/>
          </a:bodyPr>
          <a:lstStyle/>
          <a:p>
            <a:pPr defTabSz="457200">
              <a:spcAft>
                <a:spcPts val="1000"/>
              </a:spcAft>
            </a:pPr>
            <a:r>
              <a:rPr lang="en-US" sz="1400" dirty="0">
                <a:solidFill>
                  <a:prstClr val="white"/>
                </a:solidFill>
              </a:rPr>
              <a:t>Securities offered through Nationwide Securities, LLC, P.O. Box 183137, Columbus, OH 43218, 1-888-753-7364, member FINRA, SIPC. Nationwide Securities, LLC is an affiliate of Nationwide Retirement Solutions, Inc. The products and services offered</a:t>
            </a:r>
            <a:br>
              <a:rPr lang="en-US" sz="1400" dirty="0">
                <a:solidFill>
                  <a:prstClr val="white"/>
                </a:solidFill>
              </a:rPr>
            </a:br>
            <a:r>
              <a:rPr lang="en-US" sz="1400" dirty="0">
                <a:solidFill>
                  <a:prstClr val="white"/>
                </a:solidFill>
              </a:rPr>
              <a:t> by Nationwide Securities, LLC are separate and distinct from the plan administration services that are provided by Nationwide Retirement Solutions, Inc.</a:t>
            </a:r>
          </a:p>
        </p:txBody>
      </p:sp>
    </p:spTree>
    <p:extLst>
      <p:ext uri="{BB962C8B-B14F-4D97-AF65-F5344CB8AC3E}">
        <p14:creationId xmlns:p14="http://schemas.microsoft.com/office/powerpoint/2010/main" xmlns="" val="634593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9" name="Right Triangle 8"/>
          <p:cNvSpPr/>
          <p:nvPr userDrawn="1"/>
        </p:nvSpPr>
        <p:spPr>
          <a:xfrm rot="10800000">
            <a:off x="-870" y="725594"/>
            <a:ext cx="228602" cy="173736"/>
          </a:xfrm>
          <a:prstGeom prst="rtTriangle">
            <a:avLst/>
          </a:prstGeom>
          <a:solidFill>
            <a:schemeClr val="bg2">
              <a:lumMod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pic>
        <p:nvPicPr>
          <p:cNvPr id="10" name="Picture 9"/>
          <p:cNvPicPr>
            <a:picLocks/>
          </p:cNvPicPr>
          <p:nvPr userDrawn="1"/>
        </p:nvPicPr>
        <p:blipFill>
          <a:blip r:embed="rId2" cstate="print"/>
          <a:stretch>
            <a:fillRect/>
          </a:stretch>
        </p:blipFill>
        <p:spPr>
          <a:xfrm>
            <a:off x="6163056" y="5694680"/>
            <a:ext cx="2295144" cy="502920"/>
          </a:xfrm>
          <a:prstGeom prst="rect">
            <a:avLst/>
          </a:prstGeom>
        </p:spPr>
      </p:pic>
      <p:grpSp>
        <p:nvGrpSpPr>
          <p:cNvPr id="2" name="Group 14"/>
          <p:cNvGrpSpPr/>
          <p:nvPr userDrawn="1"/>
        </p:nvGrpSpPr>
        <p:grpSpPr>
          <a:xfrm>
            <a:off x="-3" y="0"/>
            <a:ext cx="9144008" cy="6858000"/>
            <a:chOff x="-3" y="0"/>
            <a:chExt cx="9144008" cy="6858000"/>
          </a:xfrm>
          <a:solidFill>
            <a:srgbClr val="003A63"/>
          </a:solidFill>
        </p:grpSpPr>
        <p:sp>
          <p:nvSpPr>
            <p:cNvPr id="16" name="Rectangle 15"/>
            <p:cNvSpPr/>
            <p:nvPr userDrawn="1"/>
          </p:nvSpPr>
          <p:spPr>
            <a:xfrm>
              <a:off x="-3" y="0"/>
              <a:ext cx="228603" cy="6858000"/>
            </a:xfrm>
            <a:prstGeom prst="rect">
              <a:avLst/>
            </a:prstGeom>
            <a:grpFill/>
            <a:ln w="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u="sng" dirty="0">
                <a:ln w="0">
                  <a:solidFill>
                    <a:srgbClr val="5E5C60"/>
                  </a:solidFill>
                </a:ln>
                <a:solidFill>
                  <a:prstClr val="white"/>
                </a:solidFill>
              </a:endParaRPr>
            </a:p>
          </p:txBody>
        </p:sp>
        <p:sp>
          <p:nvSpPr>
            <p:cNvPr id="17" name="Rectangle 16"/>
            <p:cNvSpPr/>
            <p:nvPr userDrawn="1"/>
          </p:nvSpPr>
          <p:spPr>
            <a:xfrm>
              <a:off x="8915400" y="0"/>
              <a:ext cx="228603" cy="6858000"/>
            </a:xfrm>
            <a:prstGeom prst="rect">
              <a:avLst/>
            </a:prstGeom>
            <a:grpFill/>
            <a:ln w="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u="sng" dirty="0">
                <a:ln w="0">
                  <a:solidFill>
                    <a:srgbClr val="5E5C60"/>
                  </a:solidFill>
                </a:ln>
                <a:solidFill>
                  <a:prstClr val="white"/>
                </a:solidFill>
              </a:endParaRPr>
            </a:p>
          </p:txBody>
        </p:sp>
        <p:sp>
          <p:nvSpPr>
            <p:cNvPr id="18" name="Rectangle 17"/>
            <p:cNvSpPr/>
            <p:nvPr userDrawn="1"/>
          </p:nvSpPr>
          <p:spPr>
            <a:xfrm>
              <a:off x="-3" y="0"/>
              <a:ext cx="9144005" cy="256200"/>
            </a:xfrm>
            <a:prstGeom prst="rect">
              <a:avLst/>
            </a:prstGeom>
            <a:grpFill/>
            <a:ln w="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u="sng" dirty="0">
                <a:ln w="0">
                  <a:solidFill>
                    <a:srgbClr val="5E5C60"/>
                  </a:solidFill>
                </a:ln>
                <a:solidFill>
                  <a:prstClr val="white"/>
                </a:solidFill>
              </a:endParaRPr>
            </a:p>
          </p:txBody>
        </p:sp>
        <p:sp>
          <p:nvSpPr>
            <p:cNvPr id="19" name="Rectangle 18"/>
            <p:cNvSpPr/>
            <p:nvPr userDrawn="1"/>
          </p:nvSpPr>
          <p:spPr>
            <a:xfrm>
              <a:off x="0" y="6601800"/>
              <a:ext cx="9144005" cy="256200"/>
            </a:xfrm>
            <a:prstGeom prst="rect">
              <a:avLst/>
            </a:prstGeom>
            <a:grpFill/>
            <a:ln w="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u="sng" dirty="0">
                <a:ln w="0">
                  <a:solidFill>
                    <a:srgbClr val="5E5C60"/>
                  </a:solidFill>
                </a:ln>
                <a:solidFill>
                  <a:prstClr val="white"/>
                </a:solidFill>
              </a:endParaRPr>
            </a:p>
          </p:txBody>
        </p:sp>
      </p:grpSp>
      <p:sp>
        <p:nvSpPr>
          <p:cNvPr id="14" name="Title 3"/>
          <p:cNvSpPr txBox="1">
            <a:spLocks/>
          </p:cNvSpPr>
          <p:nvPr userDrawn="1"/>
        </p:nvSpPr>
        <p:spPr>
          <a:xfrm>
            <a:off x="688975" y="1631951"/>
            <a:ext cx="7772400" cy="1568450"/>
          </a:xfrm>
          <a:prstGeom prst="rect">
            <a:avLst/>
          </a:prstGeom>
        </p:spPr>
        <p:txBody>
          <a:bodyPr vert="horz" lIns="91440" tIns="0" rIns="91440" bIns="0" rtlCol="0" anchor="ctr" anchorCtr="0">
            <a:noAutofit/>
          </a:bodyPr>
          <a:lstStyle/>
          <a:p>
            <a:pPr defTabSz="457200">
              <a:lnSpc>
                <a:spcPts val="4800"/>
              </a:lnSpc>
              <a:spcBef>
                <a:spcPct val="0"/>
              </a:spcBef>
              <a:spcAft>
                <a:spcPts val="1200"/>
              </a:spcAft>
              <a:defRPr/>
            </a:pPr>
            <a:r>
              <a:rPr lang="en-US" sz="4000" dirty="0">
                <a:solidFill>
                  <a:srgbClr val="5E5C60"/>
                </a:solidFill>
              </a:rPr>
              <a:t>Are you doing enough to </a:t>
            </a:r>
            <a:br>
              <a:rPr lang="en-US" sz="4000" dirty="0">
                <a:solidFill>
                  <a:srgbClr val="5E5C60"/>
                </a:solidFill>
              </a:rPr>
            </a:br>
            <a:r>
              <a:rPr lang="en-US" sz="4000" dirty="0">
                <a:solidFill>
                  <a:srgbClr val="5E5C60"/>
                </a:solidFill>
              </a:rPr>
              <a:t>prepare for retirement?</a:t>
            </a: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Box 3"/>
          <p:cNvSpPr txBox="1"/>
          <p:nvPr userDrawn="1"/>
        </p:nvSpPr>
        <p:spPr>
          <a:xfrm>
            <a:off x="8667896" y="6373368"/>
            <a:ext cx="345595" cy="337186"/>
          </a:xfrm>
          <a:prstGeom prst="rect">
            <a:avLst/>
          </a:prstGeom>
          <a:solidFill>
            <a:schemeClr val="tx2"/>
          </a:solidFill>
          <a:ln>
            <a:noFill/>
          </a:ln>
          <a:effectLst/>
        </p:spPr>
        <p:txBody>
          <a:bodyPr wrap="square" lIns="0" tIns="0" rIns="0" bIns="0" rtlCol="0" anchor="ctr">
            <a:noAutofit/>
          </a:bodyPr>
          <a:lstStyle/>
          <a:p>
            <a:pPr algn="ctr" defTabSz="457200"/>
            <a:fld id="{A325953D-D034-544E-8B6B-ABE24743EB6A}" type="slidenum">
              <a:rPr lang="en-US" sz="1000">
                <a:solidFill>
                  <a:prstClr val="white"/>
                </a:solidFill>
                <a:cs typeface="Arial"/>
              </a:rPr>
              <a:pPr algn="ctr" defTabSz="457200"/>
              <a:t>‹#›</a:t>
            </a:fld>
            <a:endParaRPr lang="en-US" sz="1000" dirty="0">
              <a:solidFill>
                <a:prstClr val="white"/>
              </a:solidFill>
              <a:cs typeface="Aria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Box 2"/>
          <p:cNvSpPr txBox="1"/>
          <p:nvPr userDrawn="1"/>
        </p:nvSpPr>
        <p:spPr>
          <a:xfrm>
            <a:off x="8667896" y="6373368"/>
            <a:ext cx="345595" cy="337186"/>
          </a:xfrm>
          <a:prstGeom prst="rect">
            <a:avLst/>
          </a:prstGeom>
          <a:solidFill>
            <a:schemeClr val="tx2"/>
          </a:solidFill>
          <a:ln>
            <a:noFill/>
          </a:ln>
          <a:effectLst/>
        </p:spPr>
        <p:txBody>
          <a:bodyPr wrap="square" lIns="0" tIns="0" rIns="0" bIns="0" rtlCol="0" anchor="ctr">
            <a:noAutofit/>
          </a:bodyPr>
          <a:lstStyle/>
          <a:p>
            <a:pPr algn="ctr" defTabSz="457200"/>
            <a:fld id="{A325953D-D034-544E-8B6B-ABE24743EB6A}" type="slidenum">
              <a:rPr lang="en-US" sz="1000">
                <a:solidFill>
                  <a:prstClr val="white"/>
                </a:solidFill>
                <a:cs typeface="Arial"/>
              </a:rPr>
              <a:pPr algn="ctr" defTabSz="457200"/>
              <a:t>‹#›</a:t>
            </a:fld>
            <a:endParaRPr lang="en-US" sz="1000" dirty="0">
              <a:solidFill>
                <a:prstClr val="white"/>
              </a:solidFill>
              <a:cs typeface="Arial"/>
            </a:endParaRPr>
          </a:p>
        </p:txBody>
      </p:sp>
    </p:spTree>
    <p:extLst>
      <p:ext uri="{BB962C8B-B14F-4D97-AF65-F5344CB8AC3E}">
        <p14:creationId xmlns:p14="http://schemas.microsoft.com/office/powerpoint/2010/main" xmlns="" val="42627176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B4E438D-918A-4061-BE0E-6B0CA33A8C4E}" type="datetimeFigureOut">
              <a:rPr lang="en-US" smtClean="0"/>
              <a:pPr/>
              <a:t>10/8/2014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CA11EF-15F9-470D-A13D-B5DAFFF3F51A}"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Box 2"/>
          <p:cNvSpPr txBox="1"/>
          <p:nvPr userDrawn="1"/>
        </p:nvSpPr>
        <p:spPr>
          <a:xfrm>
            <a:off x="8667896" y="6373368"/>
            <a:ext cx="345595" cy="337186"/>
          </a:xfrm>
          <a:prstGeom prst="rect">
            <a:avLst/>
          </a:prstGeom>
          <a:solidFill>
            <a:schemeClr val="tx2"/>
          </a:solidFill>
          <a:ln>
            <a:noFill/>
          </a:ln>
          <a:effectLst/>
        </p:spPr>
        <p:txBody>
          <a:bodyPr wrap="square" lIns="0" tIns="0" rIns="0" bIns="0" rtlCol="0" anchor="ctr">
            <a:noAutofit/>
          </a:bodyPr>
          <a:lstStyle/>
          <a:p>
            <a:pPr algn="ctr" defTabSz="457200"/>
            <a:fld id="{A325953D-D034-544E-8B6B-ABE24743EB6A}" type="slidenum">
              <a:rPr lang="en-US" sz="1000">
                <a:solidFill>
                  <a:prstClr val="white"/>
                </a:solidFill>
                <a:cs typeface="Arial"/>
              </a:rPr>
              <a:pPr algn="ctr" defTabSz="457200"/>
              <a:t>‹#›</a:t>
            </a:fld>
            <a:endParaRPr lang="en-US" sz="1000" dirty="0">
              <a:solidFill>
                <a:prstClr val="white"/>
              </a:solidFill>
              <a:cs typeface="Arial"/>
            </a:endParaRPr>
          </a:p>
        </p:txBody>
      </p:sp>
    </p:spTree>
    <p:extLst>
      <p:ext uri="{BB962C8B-B14F-4D97-AF65-F5344CB8AC3E}">
        <p14:creationId xmlns:p14="http://schemas.microsoft.com/office/powerpoint/2010/main" xmlns="" val="156959985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Higher Title RT ">
    <p:spTree>
      <p:nvGrpSpPr>
        <p:cNvPr id="1" name=""/>
        <p:cNvGrpSpPr/>
        <p:nvPr/>
      </p:nvGrpSpPr>
      <p:grpSpPr>
        <a:xfrm>
          <a:off x="0" y="0"/>
          <a:ext cx="0" cy="0"/>
          <a:chOff x="0" y="0"/>
          <a:chExt cx="0" cy="0"/>
        </a:xfrm>
      </p:grpSpPr>
      <p:sp>
        <p:nvSpPr>
          <p:cNvPr id="4" name="Title 1"/>
          <p:cNvSpPr>
            <a:spLocks noGrp="1"/>
          </p:cNvSpPr>
          <p:nvPr>
            <p:ph type="title"/>
          </p:nvPr>
        </p:nvSpPr>
        <p:spPr>
          <a:xfrm>
            <a:off x="702933" y="1229192"/>
            <a:ext cx="7772400" cy="967120"/>
          </a:xfrm>
        </p:spPr>
        <p:txBody>
          <a:bodyPr anchor="t" anchorCtr="0"/>
          <a:lstStyle/>
          <a:p>
            <a:r>
              <a:rPr lang="en-US" dirty="0" smtClean="0"/>
              <a:t>Click to edit Master title style</a:t>
            </a:r>
            <a:endParaRPr lang="en-US" dirty="0"/>
          </a:p>
        </p:txBody>
      </p:sp>
      <p:sp>
        <p:nvSpPr>
          <p:cNvPr id="5" name="TextBox 4"/>
          <p:cNvSpPr txBox="1"/>
          <p:nvPr userDrawn="1"/>
        </p:nvSpPr>
        <p:spPr>
          <a:xfrm>
            <a:off x="8667896" y="6373368"/>
            <a:ext cx="345595" cy="337186"/>
          </a:xfrm>
          <a:prstGeom prst="rect">
            <a:avLst/>
          </a:prstGeom>
          <a:solidFill>
            <a:schemeClr val="tx2"/>
          </a:solidFill>
          <a:ln>
            <a:noFill/>
          </a:ln>
          <a:effectLst/>
        </p:spPr>
        <p:txBody>
          <a:bodyPr wrap="square" lIns="0" tIns="0" rIns="0" bIns="0" rtlCol="0" anchor="ctr">
            <a:noAutofit/>
          </a:bodyPr>
          <a:lstStyle/>
          <a:p>
            <a:pPr algn="ctr" defTabSz="457200"/>
            <a:fld id="{A325953D-D034-544E-8B6B-ABE24743EB6A}" type="slidenum">
              <a:rPr lang="en-US" sz="1000">
                <a:solidFill>
                  <a:prstClr val="white"/>
                </a:solidFill>
                <a:cs typeface="Arial"/>
              </a:rPr>
              <a:pPr algn="ctr" defTabSz="457200"/>
              <a:t>‹#›</a:t>
            </a:fld>
            <a:endParaRPr lang="en-US" sz="1000" dirty="0">
              <a:solidFill>
                <a:prstClr val="white"/>
              </a:solidFill>
              <a:cs typeface="Aria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Higher Title RT ">
    <p:spTree>
      <p:nvGrpSpPr>
        <p:cNvPr id="1" name=""/>
        <p:cNvGrpSpPr/>
        <p:nvPr/>
      </p:nvGrpSpPr>
      <p:grpSpPr>
        <a:xfrm>
          <a:off x="0" y="0"/>
          <a:ext cx="0" cy="0"/>
          <a:chOff x="0" y="0"/>
          <a:chExt cx="0" cy="0"/>
        </a:xfrm>
      </p:grpSpPr>
      <p:sp>
        <p:nvSpPr>
          <p:cNvPr id="4" name="Title 1"/>
          <p:cNvSpPr>
            <a:spLocks noGrp="1"/>
          </p:cNvSpPr>
          <p:nvPr>
            <p:ph type="title"/>
          </p:nvPr>
        </p:nvSpPr>
        <p:spPr>
          <a:xfrm>
            <a:off x="702933" y="1229192"/>
            <a:ext cx="7772400" cy="967120"/>
          </a:xfrm>
        </p:spPr>
        <p:txBody>
          <a:bodyPr anchor="t" anchorCtr="0"/>
          <a:lstStyle/>
          <a:p>
            <a:r>
              <a:rPr lang="en-US" dirty="0" smtClean="0"/>
              <a:t>Click to edit Master title style</a:t>
            </a:r>
            <a:endParaRPr lang="en-US" dirty="0"/>
          </a:p>
        </p:txBody>
      </p:sp>
      <p:sp>
        <p:nvSpPr>
          <p:cNvPr id="3" name="TextBox 2"/>
          <p:cNvSpPr txBox="1"/>
          <p:nvPr userDrawn="1"/>
        </p:nvSpPr>
        <p:spPr>
          <a:xfrm>
            <a:off x="173477" y="6373368"/>
            <a:ext cx="345595" cy="337186"/>
          </a:xfrm>
          <a:prstGeom prst="rect">
            <a:avLst/>
          </a:prstGeom>
          <a:solidFill>
            <a:schemeClr val="tx2"/>
          </a:solidFill>
          <a:ln>
            <a:noFill/>
          </a:ln>
          <a:effectLst/>
        </p:spPr>
        <p:txBody>
          <a:bodyPr wrap="square" lIns="0" tIns="0" rIns="0" bIns="0" rtlCol="0" anchor="ctr">
            <a:noAutofit/>
          </a:bodyPr>
          <a:lstStyle/>
          <a:p>
            <a:pPr algn="ctr" defTabSz="457200"/>
            <a:fld id="{A325953D-D034-544E-8B6B-ABE24743EB6A}" type="slidenum">
              <a:rPr lang="en-US" sz="1000">
                <a:solidFill>
                  <a:prstClr val="white"/>
                </a:solidFill>
                <a:cs typeface="Arial"/>
              </a:rPr>
              <a:pPr algn="ctr" defTabSz="457200"/>
              <a:t>‹#›</a:t>
            </a:fld>
            <a:endParaRPr lang="en-US" sz="1000" dirty="0">
              <a:solidFill>
                <a:prstClr val="white"/>
              </a:solidFill>
              <a:cs typeface="Arial"/>
            </a:endParaRPr>
          </a:p>
        </p:txBody>
      </p:sp>
    </p:spTree>
    <p:extLst>
      <p:ext uri="{BB962C8B-B14F-4D97-AF65-F5344CB8AC3E}">
        <p14:creationId xmlns:p14="http://schemas.microsoft.com/office/powerpoint/2010/main" xmlns="" val="175822679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2" name="Rectangle 11"/>
          <p:cNvSpPr/>
          <p:nvPr userDrawn="1"/>
        </p:nvSpPr>
        <p:spPr>
          <a:xfrm>
            <a:off x="228600" y="256200"/>
            <a:ext cx="8686800" cy="6388290"/>
          </a:xfrm>
          <a:prstGeom prst="rect">
            <a:avLst/>
          </a:prstGeom>
          <a:solidFill>
            <a:srgbClr val="DED199">
              <a:alpha val="48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15" name="TextBox 14"/>
          <p:cNvSpPr txBox="1"/>
          <p:nvPr userDrawn="1"/>
        </p:nvSpPr>
        <p:spPr>
          <a:xfrm>
            <a:off x="0" y="2027652"/>
            <a:ext cx="9144000" cy="2721323"/>
          </a:xfrm>
          <a:prstGeom prst="rect">
            <a:avLst/>
          </a:prstGeom>
          <a:solidFill>
            <a:srgbClr val="14355E"/>
          </a:solidFill>
        </p:spPr>
        <p:txBody>
          <a:bodyPr wrap="square" rtlCol="0">
            <a:spAutoFit/>
          </a:bodyPr>
          <a:lstStyle/>
          <a:p>
            <a:pPr defTabSz="457200"/>
            <a:endParaRPr lang="en-US" dirty="0">
              <a:solidFill>
                <a:srgbClr val="5E5C60"/>
              </a:solidFill>
            </a:endParaRPr>
          </a:p>
        </p:txBody>
      </p:sp>
      <p:sp>
        <p:nvSpPr>
          <p:cNvPr id="16" name="Title 1"/>
          <p:cNvSpPr>
            <a:spLocks noGrp="1"/>
          </p:cNvSpPr>
          <p:nvPr>
            <p:ph type="ctrTitle" hasCustomPrompt="1"/>
          </p:nvPr>
        </p:nvSpPr>
        <p:spPr>
          <a:xfrm>
            <a:off x="685800" y="2027652"/>
            <a:ext cx="8458200" cy="2721323"/>
          </a:xfrm>
        </p:spPr>
        <p:txBody>
          <a:bodyPr bIns="0" anchor="ctr" anchorCtr="0"/>
          <a:lstStyle>
            <a:lvl1pPr marL="0" marR="0" indent="0" algn="l" defTabSz="457200" rtl="0" eaLnBrk="1" fontAlgn="auto" latinLnBrk="0" hangingPunct="1">
              <a:lnSpc>
                <a:spcPct val="100000"/>
              </a:lnSpc>
              <a:spcBef>
                <a:spcPct val="0"/>
              </a:spcBef>
              <a:spcAft>
                <a:spcPts val="0"/>
              </a:spcAft>
              <a:tabLst/>
              <a:defRPr sz="4800" b="0" i="0" spc="-50" baseline="0">
                <a:solidFill>
                  <a:schemeClr val="bg1">
                    <a:alpha val="80000"/>
                  </a:schemeClr>
                </a:solidFill>
              </a:defRPr>
            </a:lvl1pPr>
          </a:lstStyle>
          <a:p>
            <a:pPr marL="0" marR="0" lvl="0" indent="0" defTabSz="457200" rtl="0" eaLnBrk="1" fontAlgn="auto" latinLnBrk="0" hangingPunct="1">
              <a:lnSpc>
                <a:spcPct val="100000"/>
              </a:lnSpc>
              <a:spcBef>
                <a:spcPct val="0"/>
              </a:spcBef>
              <a:spcAft>
                <a:spcPts val="0"/>
              </a:spcAft>
              <a:tabLst/>
              <a:defRPr/>
            </a:pPr>
            <a:r>
              <a:rPr lang="en-US" sz="3600" dirty="0" smtClean="0"/>
              <a:t>Preparing for Your Retirement:</a:t>
            </a:r>
            <a:br>
              <a:rPr lang="en-US" sz="3600" dirty="0" smtClean="0"/>
            </a:br>
            <a:r>
              <a:rPr lang="en-US" sz="3600" dirty="0" smtClean="0"/>
              <a:t>Health Care Costs</a:t>
            </a:r>
            <a:endParaRPr kumimoji="0" lang="en-US" sz="6200" b="1" i="0" u="none" strike="noStrike" kern="1200" cap="none" spc="-150" normalizeH="0" baseline="0" noProof="0" dirty="0">
              <a:ln>
                <a:noFill/>
              </a:ln>
              <a:solidFill>
                <a:srgbClr val="6DBEDE"/>
              </a:solidFill>
              <a:effectLst/>
              <a:uLnTx/>
              <a:uFillTx/>
              <a:latin typeface="+mj-lt"/>
              <a:ea typeface="+mj-ea"/>
              <a:cs typeface="+mj-cs"/>
            </a:endParaRPr>
          </a:p>
        </p:txBody>
      </p:sp>
      <p:pic>
        <p:nvPicPr>
          <p:cNvPr id="14" name="Picture 13"/>
          <p:cNvPicPr>
            <a:picLocks/>
          </p:cNvPicPr>
          <p:nvPr userDrawn="1"/>
        </p:nvPicPr>
        <p:blipFill>
          <a:blip r:embed="rId2" cstate="print"/>
          <a:stretch>
            <a:fillRect/>
          </a:stretch>
        </p:blipFill>
        <p:spPr>
          <a:xfrm>
            <a:off x="6594856" y="5847080"/>
            <a:ext cx="1901444" cy="416651"/>
          </a:xfrm>
          <a:prstGeom prst="rect">
            <a:avLst/>
          </a:prstGeom>
        </p:spPr>
      </p:pic>
      <p:sp>
        <p:nvSpPr>
          <p:cNvPr id="21" name="Right Triangle 20"/>
          <p:cNvSpPr/>
          <p:nvPr userDrawn="1"/>
        </p:nvSpPr>
        <p:spPr>
          <a:xfrm rot="10800000">
            <a:off x="-2" y="742604"/>
            <a:ext cx="228602" cy="173736"/>
          </a:xfrm>
          <a:prstGeom prst="rtTriangle">
            <a:avLst/>
          </a:prstGeom>
          <a:solidFill>
            <a:srgbClr val="154277">
              <a:alpha val="58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22" name="TextBox 21"/>
          <p:cNvSpPr txBox="1"/>
          <p:nvPr userDrawn="1"/>
        </p:nvSpPr>
        <p:spPr>
          <a:xfrm>
            <a:off x="-1" y="478884"/>
            <a:ext cx="463551" cy="267766"/>
          </a:xfrm>
          <a:prstGeom prst="rect">
            <a:avLst/>
          </a:prstGeom>
          <a:solidFill>
            <a:srgbClr val="154277"/>
          </a:solidFill>
          <a:ln>
            <a:noFill/>
          </a:ln>
          <a:effectLst/>
        </p:spPr>
        <p:txBody>
          <a:bodyPr wrap="square" tIns="36576" rtlCol="0" anchor="t" anchorCtr="0">
            <a:spAutoFit/>
          </a:bodyPr>
          <a:lstStyle/>
          <a:p>
            <a:pPr marL="91440" defTabSz="457200">
              <a:defRPr/>
            </a:pPr>
            <a:endParaRPr lang="en-US" sz="1200" spc="100" dirty="0">
              <a:solidFill>
                <a:prstClr val="white"/>
              </a:solidFill>
            </a:endParaRPr>
          </a:p>
        </p:txBody>
      </p:sp>
      <p:sp>
        <p:nvSpPr>
          <p:cNvPr id="23" name="TextBox 22"/>
          <p:cNvSpPr txBox="1"/>
          <p:nvPr userDrawn="1"/>
        </p:nvSpPr>
        <p:spPr>
          <a:xfrm>
            <a:off x="527050" y="478884"/>
            <a:ext cx="2800350" cy="267766"/>
          </a:xfrm>
          <a:prstGeom prst="rect">
            <a:avLst/>
          </a:prstGeom>
          <a:solidFill>
            <a:srgbClr val="154277"/>
          </a:solidFill>
          <a:ln>
            <a:noFill/>
          </a:ln>
          <a:effectLst/>
        </p:spPr>
        <p:txBody>
          <a:bodyPr wrap="square" tIns="36576" rtlCol="0" anchor="t" anchorCtr="0">
            <a:spAutoFit/>
          </a:bodyPr>
          <a:lstStyle/>
          <a:p>
            <a:pPr marL="91440" defTabSz="457200">
              <a:defRPr/>
            </a:pPr>
            <a:r>
              <a:rPr lang="en-US" sz="1200" spc="100" dirty="0">
                <a:solidFill>
                  <a:prstClr val="white"/>
                </a:solidFill>
              </a:rPr>
              <a:t>Health Care Cost Assessment</a:t>
            </a: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Disclosure Slide">
    <p:spTree>
      <p:nvGrpSpPr>
        <p:cNvPr id="1" name=""/>
        <p:cNvGrpSpPr/>
        <p:nvPr/>
      </p:nvGrpSpPr>
      <p:grpSpPr>
        <a:xfrm>
          <a:off x="0" y="0"/>
          <a:ext cx="0" cy="0"/>
          <a:chOff x="0" y="0"/>
          <a:chExt cx="0" cy="0"/>
        </a:xfrm>
      </p:grpSpPr>
      <p:sp>
        <p:nvSpPr>
          <p:cNvPr id="7" name="Rectangle 6"/>
          <p:cNvSpPr/>
          <p:nvPr userDrawn="1"/>
        </p:nvSpPr>
        <p:spPr>
          <a:xfrm>
            <a:off x="227731" y="256200"/>
            <a:ext cx="8686800" cy="6388290"/>
          </a:xfrm>
          <a:prstGeom prst="rect">
            <a:avLst/>
          </a:prstGeom>
          <a:solidFill>
            <a:srgbClr val="858B89">
              <a:alpha val="9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Box 3"/>
          <p:cNvSpPr txBox="1"/>
          <p:nvPr userDrawn="1"/>
        </p:nvSpPr>
        <p:spPr>
          <a:xfrm>
            <a:off x="8667896" y="6373368"/>
            <a:ext cx="345595" cy="337186"/>
          </a:xfrm>
          <a:prstGeom prst="rect">
            <a:avLst/>
          </a:prstGeom>
          <a:solidFill>
            <a:schemeClr val="bg2">
              <a:lumMod val="90000"/>
            </a:schemeClr>
          </a:solidFill>
          <a:ln>
            <a:noFill/>
          </a:ln>
          <a:effectLst/>
        </p:spPr>
        <p:txBody>
          <a:bodyPr wrap="square" lIns="0" tIns="0" rIns="0" bIns="0" rtlCol="0" anchor="ctr">
            <a:noAutofit/>
          </a:bodyPr>
          <a:lstStyle/>
          <a:p>
            <a:pPr algn="ctr" defTabSz="457200"/>
            <a:fld id="{A325953D-D034-544E-8B6B-ABE24743EB6A}" type="slidenum">
              <a:rPr lang="en-US" sz="1000">
                <a:solidFill>
                  <a:srgbClr val="5E5C60">
                    <a:lumMod val="20000"/>
                    <a:lumOff val="80000"/>
                  </a:srgbClr>
                </a:solidFill>
                <a:cs typeface="Arial"/>
              </a:rPr>
              <a:pPr algn="ctr" defTabSz="457200"/>
              <a:t>‹#›</a:t>
            </a:fld>
            <a:endParaRPr lang="en-US" sz="1000" dirty="0">
              <a:solidFill>
                <a:srgbClr val="5E5C60">
                  <a:lumMod val="20000"/>
                  <a:lumOff val="80000"/>
                </a:srgbClr>
              </a:solidFill>
              <a:cs typeface="Aria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grpSp>
        <p:nvGrpSpPr>
          <p:cNvPr id="2" name="Group 3"/>
          <p:cNvGrpSpPr/>
          <p:nvPr userDrawn="1"/>
        </p:nvGrpSpPr>
        <p:grpSpPr>
          <a:xfrm>
            <a:off x="-3" y="0"/>
            <a:ext cx="9144008" cy="6858000"/>
            <a:chOff x="-3" y="0"/>
            <a:chExt cx="9144008" cy="6858000"/>
          </a:xfrm>
          <a:solidFill>
            <a:schemeClr val="accent6"/>
          </a:solidFill>
        </p:grpSpPr>
        <p:sp>
          <p:nvSpPr>
            <p:cNvPr id="5" name="Rectangle 4"/>
            <p:cNvSpPr/>
            <p:nvPr userDrawn="1"/>
          </p:nvSpPr>
          <p:spPr>
            <a:xfrm>
              <a:off x="-3" y="0"/>
              <a:ext cx="228603" cy="6858000"/>
            </a:xfrm>
            <a:prstGeom prst="rect">
              <a:avLst/>
            </a:prstGeom>
            <a:grpFill/>
            <a:ln w="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u="sng" dirty="0">
                <a:ln w="0">
                  <a:solidFill>
                    <a:srgbClr val="5E5C60"/>
                  </a:solidFill>
                </a:ln>
                <a:solidFill>
                  <a:prstClr val="white"/>
                </a:solidFill>
              </a:endParaRPr>
            </a:p>
          </p:txBody>
        </p:sp>
        <p:sp>
          <p:nvSpPr>
            <p:cNvPr id="6" name="Rectangle 5"/>
            <p:cNvSpPr/>
            <p:nvPr userDrawn="1"/>
          </p:nvSpPr>
          <p:spPr>
            <a:xfrm>
              <a:off x="8915400" y="0"/>
              <a:ext cx="228603" cy="6858000"/>
            </a:xfrm>
            <a:prstGeom prst="rect">
              <a:avLst/>
            </a:prstGeom>
            <a:grpFill/>
            <a:ln w="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u="sng" dirty="0">
                <a:ln w="0">
                  <a:solidFill>
                    <a:srgbClr val="5E5C60"/>
                  </a:solidFill>
                </a:ln>
                <a:solidFill>
                  <a:prstClr val="white"/>
                </a:solidFill>
              </a:endParaRPr>
            </a:p>
          </p:txBody>
        </p:sp>
        <p:sp>
          <p:nvSpPr>
            <p:cNvPr id="7" name="Rectangle 6"/>
            <p:cNvSpPr/>
            <p:nvPr userDrawn="1"/>
          </p:nvSpPr>
          <p:spPr>
            <a:xfrm>
              <a:off x="-3" y="0"/>
              <a:ext cx="9144005" cy="256200"/>
            </a:xfrm>
            <a:prstGeom prst="rect">
              <a:avLst/>
            </a:prstGeom>
            <a:grpFill/>
            <a:ln w="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u="sng" dirty="0">
                <a:ln w="0">
                  <a:solidFill>
                    <a:srgbClr val="5E5C60"/>
                  </a:solidFill>
                </a:ln>
                <a:solidFill>
                  <a:prstClr val="white"/>
                </a:solidFill>
              </a:endParaRPr>
            </a:p>
          </p:txBody>
        </p:sp>
        <p:sp>
          <p:nvSpPr>
            <p:cNvPr id="8" name="Rectangle 7"/>
            <p:cNvSpPr/>
            <p:nvPr userDrawn="1"/>
          </p:nvSpPr>
          <p:spPr>
            <a:xfrm>
              <a:off x="0" y="6601800"/>
              <a:ext cx="9144005" cy="256200"/>
            </a:xfrm>
            <a:prstGeom prst="rect">
              <a:avLst/>
            </a:prstGeom>
            <a:grpFill/>
            <a:ln w="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u="sng" dirty="0">
                <a:ln w="0">
                  <a:solidFill>
                    <a:srgbClr val="5E5C60"/>
                  </a:solidFill>
                </a:ln>
                <a:solidFill>
                  <a:prstClr val="white"/>
                </a:solidFill>
              </a:endParaRPr>
            </a:p>
          </p:txBody>
        </p:sp>
      </p:grpSp>
      <p:sp>
        <p:nvSpPr>
          <p:cNvPr id="9" name="Right Triangle 8"/>
          <p:cNvSpPr/>
          <p:nvPr userDrawn="1"/>
        </p:nvSpPr>
        <p:spPr>
          <a:xfrm rot="10800000">
            <a:off x="-870" y="725594"/>
            <a:ext cx="228602" cy="173736"/>
          </a:xfrm>
          <a:prstGeom prst="rtTriangle">
            <a:avLst/>
          </a:prstGeom>
          <a:solidFill>
            <a:schemeClr val="tx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11" name="TextBox 10"/>
          <p:cNvSpPr txBox="1"/>
          <p:nvPr userDrawn="1"/>
        </p:nvSpPr>
        <p:spPr>
          <a:xfrm>
            <a:off x="-870" y="468293"/>
            <a:ext cx="612649" cy="265176"/>
          </a:xfrm>
          <a:prstGeom prst="rect">
            <a:avLst/>
          </a:prstGeom>
          <a:solidFill>
            <a:srgbClr val="5E5C60"/>
          </a:solidFill>
          <a:ln>
            <a:noFill/>
          </a:ln>
          <a:effectLst/>
        </p:spPr>
        <p:txBody>
          <a:bodyPr wrap="square" lIns="0" tIns="0" rIns="91440" bIns="0" rtlCol="0" anchor="ctr" anchorCtr="0">
            <a:noAutofit/>
          </a:bodyPr>
          <a:lstStyle/>
          <a:p>
            <a:pPr algn="r" defTabSz="457200">
              <a:lnSpc>
                <a:spcPts val="1600"/>
              </a:lnSpc>
              <a:defRPr/>
            </a:pPr>
            <a:endParaRPr lang="en-US" sz="1100" b="1" dirty="0">
              <a:solidFill>
                <a:prstClr val="white"/>
              </a:solidFill>
              <a:cs typeface="Arial"/>
            </a:endParaRPr>
          </a:p>
        </p:txBody>
      </p:sp>
      <p:sp>
        <p:nvSpPr>
          <p:cNvPr id="14" name="Title 3"/>
          <p:cNvSpPr txBox="1">
            <a:spLocks/>
          </p:cNvSpPr>
          <p:nvPr userDrawn="1"/>
        </p:nvSpPr>
        <p:spPr>
          <a:xfrm>
            <a:off x="691008" y="2317908"/>
            <a:ext cx="7181428" cy="2225357"/>
          </a:xfrm>
          <a:prstGeom prst="rect">
            <a:avLst/>
          </a:prstGeom>
        </p:spPr>
        <p:txBody>
          <a:bodyPr vert="horz" lIns="91440" tIns="0" rIns="91440" bIns="0" rtlCol="0" anchor="ctr" anchorCtr="0">
            <a:noAutofit/>
          </a:bodyPr>
          <a:lstStyle/>
          <a:p>
            <a:pPr defTabSz="457200">
              <a:lnSpc>
                <a:spcPts val="6200"/>
              </a:lnSpc>
              <a:spcBef>
                <a:spcPct val="0"/>
              </a:spcBef>
              <a:spcAft>
                <a:spcPts val="600"/>
              </a:spcAft>
              <a:defRPr/>
            </a:pPr>
            <a:r>
              <a:rPr lang="en-US" sz="6600" spc="-150" dirty="0">
                <a:solidFill>
                  <a:srgbClr val="5E5C60"/>
                </a:solidFill>
              </a:rPr>
              <a:t>Retirement realities</a:t>
            </a:r>
          </a:p>
        </p:txBody>
      </p:sp>
      <p:pic>
        <p:nvPicPr>
          <p:cNvPr id="12" name="Picture 11"/>
          <p:cNvPicPr>
            <a:picLocks/>
          </p:cNvPicPr>
          <p:nvPr userDrawn="1"/>
        </p:nvPicPr>
        <p:blipFill>
          <a:blip r:embed="rId2" cstate="print"/>
          <a:stretch>
            <a:fillRect/>
          </a:stretch>
        </p:blipFill>
        <p:spPr>
          <a:xfrm>
            <a:off x="6163056" y="5758180"/>
            <a:ext cx="2295144" cy="502920"/>
          </a:xfrm>
          <a:prstGeom prst="rect">
            <a:avLst/>
          </a:prstGeom>
        </p:spPr>
      </p:pic>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1_Custom Layout">
    <p:spTree>
      <p:nvGrpSpPr>
        <p:cNvPr id="1" name=""/>
        <p:cNvGrpSpPr/>
        <p:nvPr/>
      </p:nvGrpSpPr>
      <p:grpSpPr>
        <a:xfrm>
          <a:off x="0" y="0"/>
          <a:ext cx="0" cy="0"/>
          <a:chOff x="0" y="0"/>
          <a:chExt cx="0" cy="0"/>
        </a:xfrm>
      </p:grpSpPr>
      <p:grpSp>
        <p:nvGrpSpPr>
          <p:cNvPr id="2" name="Group 3"/>
          <p:cNvGrpSpPr/>
          <p:nvPr userDrawn="1"/>
        </p:nvGrpSpPr>
        <p:grpSpPr>
          <a:xfrm>
            <a:off x="-3" y="0"/>
            <a:ext cx="9144008" cy="6858000"/>
            <a:chOff x="-3" y="0"/>
            <a:chExt cx="9144008" cy="6858000"/>
          </a:xfrm>
          <a:solidFill>
            <a:schemeClr val="accent6"/>
          </a:solidFill>
        </p:grpSpPr>
        <p:sp>
          <p:nvSpPr>
            <p:cNvPr id="5" name="Rectangle 4"/>
            <p:cNvSpPr/>
            <p:nvPr userDrawn="1"/>
          </p:nvSpPr>
          <p:spPr>
            <a:xfrm>
              <a:off x="-3" y="0"/>
              <a:ext cx="228603" cy="6858000"/>
            </a:xfrm>
            <a:prstGeom prst="rect">
              <a:avLst/>
            </a:prstGeom>
            <a:grpFill/>
            <a:ln w="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u="sng" dirty="0">
                <a:ln w="0">
                  <a:solidFill>
                    <a:srgbClr val="5E5C60"/>
                  </a:solidFill>
                </a:ln>
                <a:solidFill>
                  <a:prstClr val="white"/>
                </a:solidFill>
              </a:endParaRPr>
            </a:p>
          </p:txBody>
        </p:sp>
        <p:sp>
          <p:nvSpPr>
            <p:cNvPr id="6" name="Rectangle 5"/>
            <p:cNvSpPr/>
            <p:nvPr userDrawn="1"/>
          </p:nvSpPr>
          <p:spPr>
            <a:xfrm>
              <a:off x="8915400" y="0"/>
              <a:ext cx="228603" cy="6858000"/>
            </a:xfrm>
            <a:prstGeom prst="rect">
              <a:avLst/>
            </a:prstGeom>
            <a:grpFill/>
            <a:ln w="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u="sng" dirty="0">
                <a:ln w="0">
                  <a:solidFill>
                    <a:srgbClr val="5E5C60"/>
                  </a:solidFill>
                </a:ln>
                <a:solidFill>
                  <a:prstClr val="white"/>
                </a:solidFill>
              </a:endParaRPr>
            </a:p>
          </p:txBody>
        </p:sp>
        <p:sp>
          <p:nvSpPr>
            <p:cNvPr id="7" name="Rectangle 6"/>
            <p:cNvSpPr/>
            <p:nvPr userDrawn="1"/>
          </p:nvSpPr>
          <p:spPr>
            <a:xfrm>
              <a:off x="-3" y="0"/>
              <a:ext cx="9144005" cy="256200"/>
            </a:xfrm>
            <a:prstGeom prst="rect">
              <a:avLst/>
            </a:prstGeom>
            <a:grpFill/>
            <a:ln w="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u="sng" dirty="0">
                <a:ln w="0">
                  <a:solidFill>
                    <a:srgbClr val="5E5C60"/>
                  </a:solidFill>
                </a:ln>
                <a:solidFill>
                  <a:prstClr val="white"/>
                </a:solidFill>
              </a:endParaRPr>
            </a:p>
          </p:txBody>
        </p:sp>
        <p:sp>
          <p:nvSpPr>
            <p:cNvPr id="8" name="Rectangle 7"/>
            <p:cNvSpPr/>
            <p:nvPr userDrawn="1"/>
          </p:nvSpPr>
          <p:spPr>
            <a:xfrm>
              <a:off x="0" y="6601800"/>
              <a:ext cx="9144005" cy="256200"/>
            </a:xfrm>
            <a:prstGeom prst="rect">
              <a:avLst/>
            </a:prstGeom>
            <a:grpFill/>
            <a:ln w="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u="sng" dirty="0">
                <a:ln w="0">
                  <a:solidFill>
                    <a:srgbClr val="5E5C60"/>
                  </a:solidFill>
                </a:ln>
                <a:solidFill>
                  <a:prstClr val="white"/>
                </a:solidFill>
              </a:endParaRPr>
            </a:p>
          </p:txBody>
        </p:sp>
      </p:grpSp>
      <p:sp>
        <p:nvSpPr>
          <p:cNvPr id="9" name="Right Triangle 8"/>
          <p:cNvSpPr/>
          <p:nvPr userDrawn="1"/>
        </p:nvSpPr>
        <p:spPr>
          <a:xfrm rot="10800000">
            <a:off x="-870" y="725594"/>
            <a:ext cx="228602" cy="173736"/>
          </a:xfrm>
          <a:prstGeom prst="rtTriangle">
            <a:avLst/>
          </a:prstGeom>
          <a:solidFill>
            <a:schemeClr val="tx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pic>
        <p:nvPicPr>
          <p:cNvPr id="10" name="Picture 9"/>
          <p:cNvPicPr>
            <a:picLocks/>
          </p:cNvPicPr>
          <p:nvPr userDrawn="1"/>
        </p:nvPicPr>
        <p:blipFill>
          <a:blip r:embed="rId2" cstate="print"/>
          <a:stretch>
            <a:fillRect/>
          </a:stretch>
        </p:blipFill>
        <p:spPr>
          <a:xfrm>
            <a:off x="6163056" y="5758180"/>
            <a:ext cx="2295144" cy="502920"/>
          </a:xfrm>
          <a:prstGeom prst="rect">
            <a:avLst/>
          </a:prstGeom>
        </p:spPr>
      </p:pic>
      <p:sp>
        <p:nvSpPr>
          <p:cNvPr id="11" name="TextBox 10"/>
          <p:cNvSpPr txBox="1"/>
          <p:nvPr userDrawn="1"/>
        </p:nvSpPr>
        <p:spPr>
          <a:xfrm>
            <a:off x="-870" y="468293"/>
            <a:ext cx="612649" cy="265176"/>
          </a:xfrm>
          <a:prstGeom prst="rect">
            <a:avLst/>
          </a:prstGeom>
          <a:solidFill>
            <a:srgbClr val="5E5C60"/>
          </a:solidFill>
          <a:ln>
            <a:noFill/>
          </a:ln>
          <a:effectLst/>
        </p:spPr>
        <p:txBody>
          <a:bodyPr wrap="square" lIns="0" tIns="0" rIns="91440" bIns="0" rtlCol="0" anchor="ctr" anchorCtr="0">
            <a:noAutofit/>
          </a:bodyPr>
          <a:lstStyle/>
          <a:p>
            <a:pPr algn="r" defTabSz="457200">
              <a:lnSpc>
                <a:spcPts val="1600"/>
              </a:lnSpc>
              <a:defRPr/>
            </a:pPr>
            <a:endParaRPr lang="en-US" sz="1100" b="1" dirty="0">
              <a:solidFill>
                <a:prstClr val="white"/>
              </a:solidFill>
              <a:cs typeface="Arial"/>
            </a:endParaRPr>
          </a:p>
        </p:txBody>
      </p:sp>
      <p:sp>
        <p:nvSpPr>
          <p:cNvPr id="14" name="Title 3"/>
          <p:cNvSpPr txBox="1">
            <a:spLocks/>
          </p:cNvSpPr>
          <p:nvPr userDrawn="1"/>
        </p:nvSpPr>
        <p:spPr>
          <a:xfrm>
            <a:off x="690032" y="2198715"/>
            <a:ext cx="8458200" cy="2721323"/>
          </a:xfrm>
          <a:prstGeom prst="rect">
            <a:avLst/>
          </a:prstGeom>
        </p:spPr>
        <p:txBody>
          <a:bodyPr vert="horz" lIns="91440" tIns="0" rIns="91440" bIns="0" rtlCol="0" anchor="ctr" anchorCtr="0">
            <a:noAutofit/>
          </a:bodyPr>
          <a:lstStyle/>
          <a:p>
            <a:pPr defTabSz="457200">
              <a:lnSpc>
                <a:spcPts val="6200"/>
              </a:lnSpc>
              <a:spcBef>
                <a:spcPct val="0"/>
              </a:spcBef>
              <a:spcAft>
                <a:spcPts val="600"/>
              </a:spcAft>
              <a:defRPr/>
            </a:pPr>
            <a:r>
              <a:rPr lang="en-US" sz="6600" spc="-150" dirty="0">
                <a:solidFill>
                  <a:srgbClr val="5E5C60"/>
                </a:solidFill>
              </a:rPr>
              <a:t>The basics of </a:t>
            </a:r>
            <a:br>
              <a:rPr lang="en-US" sz="6600" spc="-150" dirty="0">
                <a:solidFill>
                  <a:srgbClr val="5E5C60"/>
                </a:solidFill>
              </a:rPr>
            </a:br>
            <a:r>
              <a:rPr lang="en-US" sz="6600" spc="-150" dirty="0">
                <a:solidFill>
                  <a:srgbClr val="5E5C60"/>
                </a:solidFill>
              </a:rPr>
              <a:t>Social Security </a:t>
            </a:r>
          </a:p>
        </p:txBody>
      </p:sp>
    </p:spTree>
    <p:extLst>
      <p:ext uri="{BB962C8B-B14F-4D97-AF65-F5344CB8AC3E}">
        <p14:creationId xmlns:p14="http://schemas.microsoft.com/office/powerpoint/2010/main" xmlns="" val="145230459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383212538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Bullet 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hasCustomPrompt="1"/>
          </p:nvPr>
        </p:nvSpPr>
        <p:spPr/>
        <p:txBody>
          <a:bodyPr/>
          <a:lstStyle/>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37931830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B4E438D-918A-4061-BE0E-6B0CA33A8C4E}" type="datetimeFigureOut">
              <a:rPr lang="en-US" smtClean="0"/>
              <a:pPr/>
              <a:t>10/8/2014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FCA11EF-15F9-470D-A13D-B5DAFFF3F51A}"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1_Title and Bullet 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hasCustomPrompt="1"/>
          </p:nvPr>
        </p:nvSpPr>
        <p:spPr/>
        <p:txBody>
          <a:bodyPr/>
          <a:lstStyle/>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12475820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xmlns="" val="17672930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03383996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grpSp>
        <p:nvGrpSpPr>
          <p:cNvPr id="2" name="Group 11"/>
          <p:cNvGrpSpPr/>
          <p:nvPr userDrawn="1"/>
        </p:nvGrpSpPr>
        <p:grpSpPr>
          <a:xfrm>
            <a:off x="-3" y="0"/>
            <a:ext cx="9144008" cy="6858000"/>
            <a:chOff x="-3" y="0"/>
            <a:chExt cx="9144008" cy="6858000"/>
          </a:xfrm>
          <a:solidFill>
            <a:srgbClr val="63619A"/>
          </a:solidFill>
        </p:grpSpPr>
        <p:sp>
          <p:nvSpPr>
            <p:cNvPr id="15" name="Rectangle 14"/>
            <p:cNvSpPr/>
            <p:nvPr userDrawn="1"/>
          </p:nvSpPr>
          <p:spPr>
            <a:xfrm>
              <a:off x="-3" y="0"/>
              <a:ext cx="228603" cy="6858000"/>
            </a:xfrm>
            <a:prstGeom prst="rect">
              <a:avLst/>
            </a:prstGeom>
            <a:grpFill/>
            <a:ln w="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u="sng" dirty="0">
                <a:ln w="0">
                  <a:solidFill>
                    <a:srgbClr val="5E5C60"/>
                  </a:solidFill>
                </a:ln>
                <a:solidFill>
                  <a:prstClr val="white"/>
                </a:solidFill>
              </a:endParaRPr>
            </a:p>
          </p:txBody>
        </p:sp>
        <p:sp>
          <p:nvSpPr>
            <p:cNvPr id="16" name="Rectangle 15"/>
            <p:cNvSpPr/>
            <p:nvPr userDrawn="1"/>
          </p:nvSpPr>
          <p:spPr>
            <a:xfrm>
              <a:off x="8915400" y="0"/>
              <a:ext cx="228603" cy="6858000"/>
            </a:xfrm>
            <a:prstGeom prst="rect">
              <a:avLst/>
            </a:prstGeom>
            <a:grpFill/>
            <a:ln w="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u="sng" dirty="0">
                <a:ln w="0">
                  <a:solidFill>
                    <a:srgbClr val="5E5C60"/>
                  </a:solidFill>
                </a:ln>
                <a:solidFill>
                  <a:prstClr val="white"/>
                </a:solidFill>
              </a:endParaRPr>
            </a:p>
          </p:txBody>
        </p:sp>
        <p:sp>
          <p:nvSpPr>
            <p:cNvPr id="17" name="Rectangle 16"/>
            <p:cNvSpPr/>
            <p:nvPr userDrawn="1"/>
          </p:nvSpPr>
          <p:spPr>
            <a:xfrm>
              <a:off x="-3" y="0"/>
              <a:ext cx="9144005" cy="256200"/>
            </a:xfrm>
            <a:prstGeom prst="rect">
              <a:avLst/>
            </a:prstGeom>
            <a:grpFill/>
            <a:ln w="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u="sng" dirty="0">
                <a:ln w="0">
                  <a:solidFill>
                    <a:srgbClr val="5E5C60"/>
                  </a:solidFill>
                </a:ln>
                <a:solidFill>
                  <a:prstClr val="white"/>
                </a:solidFill>
              </a:endParaRPr>
            </a:p>
          </p:txBody>
        </p:sp>
        <p:sp>
          <p:nvSpPr>
            <p:cNvPr id="18" name="Rectangle 17"/>
            <p:cNvSpPr/>
            <p:nvPr userDrawn="1"/>
          </p:nvSpPr>
          <p:spPr>
            <a:xfrm>
              <a:off x="0" y="6601800"/>
              <a:ext cx="9144005" cy="256200"/>
            </a:xfrm>
            <a:prstGeom prst="rect">
              <a:avLst/>
            </a:prstGeom>
            <a:grpFill/>
            <a:ln w="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u="sng" dirty="0">
                <a:ln w="0">
                  <a:solidFill>
                    <a:srgbClr val="5E5C60"/>
                  </a:solidFill>
                </a:ln>
                <a:solidFill>
                  <a:prstClr val="white"/>
                </a:solidFill>
              </a:endParaRPr>
            </a:p>
          </p:txBody>
        </p:sp>
      </p:grpSp>
      <p:sp>
        <p:nvSpPr>
          <p:cNvPr id="19" name="Right Triangle 18"/>
          <p:cNvSpPr/>
          <p:nvPr userDrawn="1"/>
        </p:nvSpPr>
        <p:spPr>
          <a:xfrm rot="10800000">
            <a:off x="-870" y="725594"/>
            <a:ext cx="228602" cy="173736"/>
          </a:xfrm>
          <a:prstGeom prst="rtTriangle">
            <a:avLst/>
          </a:prstGeom>
          <a:solidFill>
            <a:schemeClr val="tx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21" name="TextBox 20"/>
          <p:cNvSpPr txBox="1"/>
          <p:nvPr userDrawn="1"/>
        </p:nvSpPr>
        <p:spPr>
          <a:xfrm>
            <a:off x="-870" y="468293"/>
            <a:ext cx="612649" cy="265176"/>
          </a:xfrm>
          <a:prstGeom prst="rect">
            <a:avLst/>
          </a:prstGeom>
          <a:solidFill>
            <a:srgbClr val="5E5C60"/>
          </a:solidFill>
          <a:ln>
            <a:noFill/>
          </a:ln>
          <a:effectLst/>
        </p:spPr>
        <p:txBody>
          <a:bodyPr wrap="square" lIns="0" tIns="0" rIns="91440" bIns="0" rtlCol="0" anchor="ctr" anchorCtr="0">
            <a:noAutofit/>
          </a:bodyPr>
          <a:lstStyle/>
          <a:p>
            <a:pPr algn="r" defTabSz="457200">
              <a:lnSpc>
                <a:spcPts val="1600"/>
              </a:lnSpc>
              <a:defRPr/>
            </a:pPr>
            <a:endParaRPr lang="en-US" sz="1100" b="1" dirty="0">
              <a:solidFill>
                <a:prstClr val="white"/>
              </a:solidFill>
              <a:cs typeface="Arial"/>
            </a:endParaRPr>
          </a:p>
        </p:txBody>
      </p:sp>
      <p:sp>
        <p:nvSpPr>
          <p:cNvPr id="13" name="Title 3"/>
          <p:cNvSpPr txBox="1">
            <a:spLocks/>
          </p:cNvSpPr>
          <p:nvPr userDrawn="1"/>
        </p:nvSpPr>
        <p:spPr>
          <a:xfrm>
            <a:off x="685800" y="2220841"/>
            <a:ext cx="9298430" cy="2721323"/>
          </a:xfrm>
          <a:prstGeom prst="rect">
            <a:avLst/>
          </a:prstGeom>
        </p:spPr>
        <p:txBody>
          <a:bodyPr vert="horz" lIns="91440" tIns="0" rIns="91440" bIns="0" rtlCol="0" anchor="ctr" anchorCtr="0">
            <a:noAutofit/>
          </a:bodyPr>
          <a:lstStyle/>
          <a:p>
            <a:pPr defTabSz="457200">
              <a:lnSpc>
                <a:spcPts val="6200"/>
              </a:lnSpc>
              <a:spcBef>
                <a:spcPct val="0"/>
              </a:spcBef>
              <a:spcAft>
                <a:spcPts val="600"/>
              </a:spcAft>
              <a:defRPr/>
            </a:pPr>
            <a:r>
              <a:rPr lang="en-US" sz="6600" spc="-150" dirty="0">
                <a:solidFill>
                  <a:srgbClr val="5E5C60"/>
                </a:solidFill>
              </a:rPr>
              <a:t>Non-retirement </a:t>
            </a:r>
          </a:p>
          <a:p>
            <a:pPr defTabSz="457200">
              <a:lnSpc>
                <a:spcPts val="6200"/>
              </a:lnSpc>
              <a:spcBef>
                <a:spcPct val="0"/>
              </a:spcBef>
              <a:spcAft>
                <a:spcPts val="600"/>
              </a:spcAft>
              <a:defRPr/>
            </a:pPr>
            <a:r>
              <a:rPr lang="en-US" sz="6600" spc="-150" dirty="0">
                <a:solidFill>
                  <a:srgbClr val="5E5C60"/>
                </a:solidFill>
              </a:rPr>
              <a:t>benefits </a:t>
            </a:r>
            <a:endParaRPr lang="en-US" sz="6200" spc="-150" dirty="0">
              <a:solidFill>
                <a:srgbClr val="91A5A5"/>
              </a:solidFill>
            </a:endParaRPr>
          </a:p>
        </p:txBody>
      </p:sp>
      <p:pic>
        <p:nvPicPr>
          <p:cNvPr id="11" name="Picture 10"/>
          <p:cNvPicPr>
            <a:picLocks/>
          </p:cNvPicPr>
          <p:nvPr userDrawn="1"/>
        </p:nvPicPr>
        <p:blipFill>
          <a:blip r:embed="rId2" cstate="print"/>
          <a:stretch>
            <a:fillRect/>
          </a:stretch>
        </p:blipFill>
        <p:spPr>
          <a:xfrm>
            <a:off x="6163056" y="5758180"/>
            <a:ext cx="2295144" cy="502920"/>
          </a:xfrm>
          <a:prstGeom prst="rect">
            <a:avLst/>
          </a:prstGeom>
        </p:spPr>
      </p:pic>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10" name="Title Placeholder 1"/>
          <p:cNvSpPr>
            <a:spLocks noGrp="1"/>
          </p:cNvSpPr>
          <p:nvPr>
            <p:ph type="title"/>
          </p:nvPr>
        </p:nvSpPr>
        <p:spPr>
          <a:xfrm>
            <a:off x="658368" y="1292543"/>
            <a:ext cx="7772400" cy="634682"/>
          </a:xfrm>
          <a:prstGeom prst="rect">
            <a:avLst/>
          </a:prstGeom>
        </p:spPr>
        <p:txBody>
          <a:bodyPr vert="horz" lIns="91440" tIns="0" rIns="91440" bIns="0" rtlCol="0" anchor="t" anchorCtr="0">
            <a:noAutofit/>
          </a:bodyPr>
          <a:lstStyle/>
          <a:p>
            <a:r>
              <a:rPr lang="en-US" dirty="0" smtClean="0"/>
              <a:t>Click to edit Master title style</a:t>
            </a:r>
            <a:endParaRPr lang="en-US" dirty="0"/>
          </a:p>
        </p:txBody>
      </p:sp>
      <p:sp>
        <p:nvSpPr>
          <p:cNvPr id="12" name="Text Placeholder 2"/>
          <p:cNvSpPr>
            <a:spLocks noGrp="1"/>
          </p:cNvSpPr>
          <p:nvPr userDrawn="1"/>
        </p:nvSpPr>
        <p:spPr>
          <a:xfrm>
            <a:off x="658368" y="2067139"/>
            <a:ext cx="7772400" cy="3812530"/>
          </a:xfrm>
          <a:prstGeom prst="rect">
            <a:avLst/>
          </a:prstGeom>
        </p:spPr>
        <p:txBody>
          <a:bodyPr vert="horz" lIns="91440" tIns="45720" rIns="91440" bIns="45720" rtlCol="0">
            <a:noAutofit/>
          </a:bodyPr>
          <a:lstStyle>
            <a:lvl1pPr marL="36576" indent="0" algn="l" defTabSz="457200" rtl="0" eaLnBrk="1" latinLnBrk="0" hangingPunct="1">
              <a:spcBef>
                <a:spcPts val="600"/>
              </a:spcBef>
              <a:spcAft>
                <a:spcPts val="600"/>
              </a:spcAft>
              <a:buFontTx/>
              <a:buNone/>
              <a:defRPr sz="2600" b="1" i="0" kern="1200" spc="-30">
                <a:solidFill>
                  <a:schemeClr val="tx1">
                    <a:alpha val="80000"/>
                  </a:schemeClr>
                </a:solidFill>
                <a:latin typeface="+mn-lt"/>
                <a:ea typeface="+mn-ea"/>
                <a:cs typeface="+mn-cs"/>
              </a:defRPr>
            </a:lvl1pPr>
            <a:lvl2pPr marL="457200" indent="-274320" algn="l" defTabSz="457200" rtl="0" eaLnBrk="1" latinLnBrk="0" hangingPunct="1">
              <a:spcBef>
                <a:spcPts val="200"/>
              </a:spcBef>
              <a:spcAft>
                <a:spcPts val="600"/>
              </a:spcAft>
              <a:buFont typeface="Arial"/>
              <a:buChar char="•"/>
              <a:defRPr sz="2400" kern="1200" spc="-30">
                <a:solidFill>
                  <a:schemeClr val="tx1">
                    <a:alpha val="80000"/>
                  </a:schemeClr>
                </a:solidFill>
                <a:latin typeface="+mn-lt"/>
                <a:ea typeface="+mn-ea"/>
                <a:cs typeface="+mn-cs"/>
              </a:defRPr>
            </a:lvl2pPr>
            <a:lvl3pPr marL="685800" indent="-228600" algn="l" defTabSz="457200" rtl="0" eaLnBrk="1" latinLnBrk="0" hangingPunct="1">
              <a:spcBef>
                <a:spcPts val="200"/>
              </a:spcBef>
              <a:spcAft>
                <a:spcPts val="200"/>
              </a:spcAft>
              <a:buFont typeface="Arial"/>
              <a:buChar char="○"/>
              <a:defRPr sz="2200" kern="1200" spc="-30">
                <a:solidFill>
                  <a:schemeClr val="tx1">
                    <a:alpha val="80000"/>
                  </a:schemeClr>
                </a:solidFill>
                <a:latin typeface="+mn-lt"/>
                <a:ea typeface="+mn-ea"/>
                <a:cs typeface="+mn-cs"/>
              </a:defRPr>
            </a:lvl3pPr>
            <a:lvl4pPr marL="841248" indent="-182880" algn="l" defTabSz="457200" rtl="0" eaLnBrk="1" latinLnBrk="0" hangingPunct="1">
              <a:spcBef>
                <a:spcPts val="200"/>
              </a:spcBef>
              <a:spcAft>
                <a:spcPts val="200"/>
              </a:spcAft>
              <a:buFont typeface="Arial"/>
              <a:buChar char="•"/>
              <a:defRPr sz="2000" kern="1200" spc="-30">
                <a:solidFill>
                  <a:schemeClr val="tx1">
                    <a:alpha val="80000"/>
                  </a:schemeClr>
                </a:solidFill>
                <a:latin typeface="+mn-lt"/>
                <a:ea typeface="+mn-ea"/>
                <a:cs typeface="+mn-cs"/>
              </a:defRPr>
            </a:lvl4pPr>
            <a:lvl5pPr marL="1005840" indent="-164592" algn="l" defTabSz="457200" rtl="0" eaLnBrk="1" latinLnBrk="0" hangingPunct="1">
              <a:spcBef>
                <a:spcPts val="200"/>
              </a:spcBef>
              <a:spcAft>
                <a:spcPts val="200"/>
              </a:spcAft>
              <a:buFont typeface="Arial"/>
              <a:buChar char="◦"/>
              <a:defRPr sz="1800" kern="1200" spc="-30">
                <a:solidFill>
                  <a:schemeClr val="tx1">
                    <a:alpha val="80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solidFill>
                  <a:srgbClr val="5E5C60">
                    <a:alpha val="80000"/>
                  </a:srgbClr>
                </a:solidFill>
              </a:rPr>
              <a:t>Click to edit Master text styles</a:t>
            </a:r>
          </a:p>
          <a:p>
            <a:pPr lvl="1"/>
            <a:r>
              <a:rPr lang="en-US" dirty="0" smtClean="0">
                <a:solidFill>
                  <a:srgbClr val="5E5C60">
                    <a:alpha val="80000"/>
                  </a:srgbClr>
                </a:solidFill>
              </a:rPr>
              <a:t>Second level</a:t>
            </a:r>
          </a:p>
          <a:p>
            <a:pPr lvl="2"/>
            <a:r>
              <a:rPr lang="en-US" dirty="0" smtClean="0">
                <a:solidFill>
                  <a:srgbClr val="5E5C60">
                    <a:alpha val="80000"/>
                  </a:srgbClr>
                </a:solidFill>
              </a:rPr>
              <a:t>Third level</a:t>
            </a:r>
          </a:p>
          <a:p>
            <a:pPr lvl="3"/>
            <a:r>
              <a:rPr lang="en-US" dirty="0" smtClean="0">
                <a:solidFill>
                  <a:srgbClr val="5E5C60">
                    <a:alpha val="80000"/>
                  </a:srgbClr>
                </a:solidFill>
              </a:rPr>
              <a:t>Fourth level</a:t>
            </a:r>
          </a:p>
          <a:p>
            <a:pPr lvl="4"/>
            <a:r>
              <a:rPr lang="en-US" dirty="0" smtClean="0">
                <a:solidFill>
                  <a:srgbClr val="5E5C60">
                    <a:alpha val="80000"/>
                  </a:srgbClr>
                </a:solidFill>
              </a:rPr>
              <a:t>Fifth level</a:t>
            </a:r>
            <a:endParaRPr lang="en-US" dirty="0">
              <a:solidFill>
                <a:srgbClr val="5E5C60">
                  <a:alpha val="80000"/>
                </a:srgbClr>
              </a:solidFill>
            </a:endParaRPr>
          </a:p>
        </p:txBody>
      </p:sp>
    </p:spTree>
    <p:extLst>
      <p:ext uri="{BB962C8B-B14F-4D97-AF65-F5344CB8AC3E}">
        <p14:creationId xmlns:p14="http://schemas.microsoft.com/office/powerpoint/2010/main" xmlns="" val="231547819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Title LT">
    <p:spTree>
      <p:nvGrpSpPr>
        <p:cNvPr id="1" name=""/>
        <p:cNvGrpSpPr/>
        <p:nvPr/>
      </p:nvGrpSpPr>
      <p:grpSpPr>
        <a:xfrm>
          <a:off x="0" y="0"/>
          <a:ext cx="0" cy="0"/>
          <a:chOff x="0" y="0"/>
          <a:chExt cx="0" cy="0"/>
        </a:xfrm>
      </p:grpSpPr>
      <p:sp>
        <p:nvSpPr>
          <p:cNvPr id="3" name="Title Placeholder 1"/>
          <p:cNvSpPr>
            <a:spLocks noGrp="1"/>
          </p:cNvSpPr>
          <p:nvPr>
            <p:ph type="title"/>
          </p:nvPr>
        </p:nvSpPr>
        <p:spPr>
          <a:xfrm>
            <a:off x="658368" y="1292543"/>
            <a:ext cx="7772400" cy="634682"/>
          </a:xfrm>
          <a:prstGeom prst="rect">
            <a:avLst/>
          </a:prstGeom>
        </p:spPr>
        <p:txBody>
          <a:bodyPr vert="horz" lIns="91440" tIns="0" rIns="91440" bIns="0" rtlCol="0" anchor="t" anchorCtr="0">
            <a:noAutofit/>
          </a:bodyPr>
          <a:lstStyle/>
          <a:p>
            <a:r>
              <a:rPr lang="en-US" dirty="0" smtClean="0"/>
              <a:t>Click to edit Master title style</a:t>
            </a:r>
            <a:endParaRPr lang="en-US" dirty="0"/>
          </a:p>
        </p:txBody>
      </p:sp>
    </p:spTree>
    <p:extLst>
      <p:ext uri="{BB962C8B-B14F-4D97-AF65-F5344CB8AC3E}">
        <p14:creationId xmlns:p14="http://schemas.microsoft.com/office/powerpoint/2010/main" xmlns="" val="24250576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B4E438D-918A-4061-BE0E-6B0CA33A8C4E}" type="datetimeFigureOut">
              <a:rPr lang="en-US" smtClean="0"/>
              <a:pPr/>
              <a:t>10/8/2014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FCA11EF-15F9-470D-A13D-B5DAFFF3F51A}"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4E438D-918A-4061-BE0E-6B0CA33A8C4E}" type="datetimeFigureOut">
              <a:rPr lang="en-US" smtClean="0"/>
              <a:pPr/>
              <a:t>10/8/2014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FCA11EF-15F9-470D-A13D-B5DAFFF3F51A}"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4E438D-918A-4061-BE0E-6B0CA33A8C4E}" type="datetimeFigureOut">
              <a:rPr lang="en-US" smtClean="0"/>
              <a:pPr/>
              <a:t>10/8/2014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CA11EF-15F9-470D-A13D-B5DAFFF3F51A}"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4E438D-918A-4061-BE0E-6B0CA33A8C4E}" type="datetimeFigureOut">
              <a:rPr lang="en-US" smtClean="0"/>
              <a:pPr/>
              <a:t>10/8/2014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CA11EF-15F9-470D-A13D-B5DAFFF3F51A}"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theme" Target="../theme/theme2.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5" Type="http://schemas.openxmlformats.org/officeDocument/2006/relationships/slideLayout" Target="../slideLayouts/slideLayout38.xml"/><Relationship Id="rId10" Type="http://schemas.openxmlformats.org/officeDocument/2006/relationships/theme" Target="../theme/theme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2" Type="http://schemas.openxmlformats.org/officeDocument/2006/relationships/slideLayout" Target="../slideLayouts/slideLayout44.xml"/><Relationship Id="rId16" Type="http://schemas.openxmlformats.org/officeDocument/2006/relationships/theme" Target="../theme/theme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slideLayout" Target="../slideLayouts/slideLayout5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4E438D-918A-4061-BE0E-6B0CA33A8C4E}" type="datetimeFigureOut">
              <a:rPr lang="en-US" smtClean="0"/>
              <a:pPr/>
              <a:t>10/8/2014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CA11EF-15F9-470D-A13D-B5DAFFF3F51A}"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3250" y="962025"/>
            <a:ext cx="7918450" cy="1143000"/>
          </a:xfrm>
          <a:prstGeom prst="rect">
            <a:avLst/>
          </a:prstGeom>
        </p:spPr>
        <p:txBody>
          <a:bodyPr vert="horz" lIns="0" tIns="0" rIns="0" bIns="0" rtlCol="0" anchor="b" anchorCtr="0">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03250" y="2286000"/>
            <a:ext cx="7918450" cy="4114800"/>
          </a:xfrm>
          <a:prstGeom prst="rect">
            <a:avLst/>
          </a:prstGeom>
        </p:spPr>
        <p:txBody>
          <a:bodyPr vert="horz" lIns="50800" tIns="45720" rIns="0" bIns="4572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Lst>
  <p:txStyles>
    <p:titleStyle>
      <a:lvl1pPr algn="l" defTabSz="457200" rtl="0" fontAlgn="base">
        <a:lnSpc>
          <a:spcPts val="4000"/>
        </a:lnSpc>
        <a:spcBef>
          <a:spcPct val="0"/>
        </a:spcBef>
        <a:spcAft>
          <a:spcPct val="0"/>
        </a:spcAft>
        <a:defRPr lang="en-US" sz="3800" kern="800" spc="-80">
          <a:solidFill>
            <a:schemeClr val="tx2"/>
          </a:solidFill>
          <a:latin typeface="Arial"/>
          <a:ea typeface="+mj-ea"/>
          <a:cs typeface="+mj-cs"/>
        </a:defRPr>
      </a:lvl1pPr>
      <a:lvl2pPr algn="l" defTabSz="457200" rtl="0" fontAlgn="base">
        <a:lnSpc>
          <a:spcPts val="4000"/>
        </a:lnSpc>
        <a:spcBef>
          <a:spcPct val="0"/>
        </a:spcBef>
        <a:spcAft>
          <a:spcPct val="0"/>
        </a:spcAft>
        <a:defRPr sz="3800">
          <a:solidFill>
            <a:schemeClr val="tx2"/>
          </a:solidFill>
          <a:latin typeface="Arial" charset="0"/>
        </a:defRPr>
      </a:lvl2pPr>
      <a:lvl3pPr algn="l" defTabSz="457200" rtl="0" fontAlgn="base">
        <a:lnSpc>
          <a:spcPts val="4000"/>
        </a:lnSpc>
        <a:spcBef>
          <a:spcPct val="0"/>
        </a:spcBef>
        <a:spcAft>
          <a:spcPct val="0"/>
        </a:spcAft>
        <a:defRPr sz="3800">
          <a:solidFill>
            <a:schemeClr val="tx2"/>
          </a:solidFill>
          <a:latin typeface="Arial" charset="0"/>
        </a:defRPr>
      </a:lvl3pPr>
      <a:lvl4pPr algn="l" defTabSz="457200" rtl="0" fontAlgn="base">
        <a:lnSpc>
          <a:spcPts val="4000"/>
        </a:lnSpc>
        <a:spcBef>
          <a:spcPct val="0"/>
        </a:spcBef>
        <a:spcAft>
          <a:spcPct val="0"/>
        </a:spcAft>
        <a:defRPr sz="3800">
          <a:solidFill>
            <a:schemeClr val="tx2"/>
          </a:solidFill>
          <a:latin typeface="Arial" charset="0"/>
        </a:defRPr>
      </a:lvl4pPr>
      <a:lvl5pPr algn="l" defTabSz="457200" rtl="0" fontAlgn="base">
        <a:lnSpc>
          <a:spcPts val="4000"/>
        </a:lnSpc>
        <a:spcBef>
          <a:spcPct val="0"/>
        </a:spcBef>
        <a:spcAft>
          <a:spcPct val="0"/>
        </a:spcAft>
        <a:defRPr sz="3800">
          <a:solidFill>
            <a:schemeClr val="tx2"/>
          </a:solidFill>
          <a:latin typeface="Arial" charset="0"/>
        </a:defRPr>
      </a:lvl5pPr>
      <a:lvl6pPr marL="457200" algn="l" defTabSz="457200" rtl="0" fontAlgn="base">
        <a:lnSpc>
          <a:spcPts val="4000"/>
        </a:lnSpc>
        <a:spcBef>
          <a:spcPct val="0"/>
        </a:spcBef>
        <a:spcAft>
          <a:spcPct val="0"/>
        </a:spcAft>
        <a:defRPr sz="3800">
          <a:solidFill>
            <a:schemeClr val="tx2"/>
          </a:solidFill>
          <a:latin typeface="Arial" charset="0"/>
        </a:defRPr>
      </a:lvl6pPr>
      <a:lvl7pPr marL="914400" algn="l" defTabSz="457200" rtl="0" fontAlgn="base">
        <a:lnSpc>
          <a:spcPts val="4000"/>
        </a:lnSpc>
        <a:spcBef>
          <a:spcPct val="0"/>
        </a:spcBef>
        <a:spcAft>
          <a:spcPct val="0"/>
        </a:spcAft>
        <a:defRPr sz="3800">
          <a:solidFill>
            <a:schemeClr val="tx2"/>
          </a:solidFill>
          <a:latin typeface="Arial" charset="0"/>
        </a:defRPr>
      </a:lvl7pPr>
      <a:lvl8pPr marL="1371600" algn="l" defTabSz="457200" rtl="0" fontAlgn="base">
        <a:lnSpc>
          <a:spcPts val="4000"/>
        </a:lnSpc>
        <a:spcBef>
          <a:spcPct val="0"/>
        </a:spcBef>
        <a:spcAft>
          <a:spcPct val="0"/>
        </a:spcAft>
        <a:defRPr sz="3800">
          <a:solidFill>
            <a:schemeClr val="tx2"/>
          </a:solidFill>
          <a:latin typeface="Arial" charset="0"/>
        </a:defRPr>
      </a:lvl8pPr>
      <a:lvl9pPr marL="1828800" algn="l" defTabSz="457200" rtl="0" fontAlgn="base">
        <a:lnSpc>
          <a:spcPts val="4000"/>
        </a:lnSpc>
        <a:spcBef>
          <a:spcPct val="0"/>
        </a:spcBef>
        <a:spcAft>
          <a:spcPct val="0"/>
        </a:spcAft>
        <a:defRPr sz="3800">
          <a:solidFill>
            <a:schemeClr val="tx2"/>
          </a:solidFill>
          <a:latin typeface="Arial" charset="0"/>
        </a:defRPr>
      </a:lvl9pPr>
    </p:titleStyle>
    <p:bodyStyle>
      <a:lvl1pPr marL="342900" indent="-342900" algn="l" defTabSz="457200" rtl="0" fontAlgn="base">
        <a:spcBef>
          <a:spcPts val="600"/>
        </a:spcBef>
        <a:spcAft>
          <a:spcPct val="0"/>
        </a:spcAft>
        <a:buClr>
          <a:schemeClr val="tx2"/>
        </a:buClr>
        <a:defRPr sz="2400" b="1" kern="800" spc="-80">
          <a:solidFill>
            <a:srgbClr val="686669"/>
          </a:solidFill>
          <a:latin typeface="Arial"/>
          <a:ea typeface="+mn-ea"/>
          <a:cs typeface="+mn-cs"/>
        </a:defRPr>
      </a:lvl1pPr>
      <a:lvl2pPr marL="547688" indent="-273050" algn="l" defTabSz="457200" rtl="0" fontAlgn="base">
        <a:spcBef>
          <a:spcPts val="1200"/>
        </a:spcBef>
        <a:spcAft>
          <a:spcPct val="0"/>
        </a:spcAft>
        <a:buClr>
          <a:schemeClr val="tx2"/>
        </a:buClr>
        <a:buSzPct val="100000"/>
        <a:buFont typeface="Arial" charset="0"/>
        <a:buChar char="■"/>
        <a:defRPr sz="2100" kern="800" spc="-80">
          <a:solidFill>
            <a:srgbClr val="686669"/>
          </a:solidFill>
          <a:latin typeface="Arial"/>
          <a:ea typeface="+mn-ea"/>
          <a:cs typeface="+mn-cs"/>
        </a:defRPr>
      </a:lvl2pPr>
      <a:lvl3pPr marL="803275" indent="-228600" algn="l" defTabSz="457200" rtl="0" fontAlgn="base">
        <a:lnSpc>
          <a:spcPts val="2400"/>
        </a:lnSpc>
        <a:spcBef>
          <a:spcPts val="400"/>
        </a:spcBef>
        <a:spcAft>
          <a:spcPts val="400"/>
        </a:spcAft>
        <a:buClr>
          <a:schemeClr val="tx2"/>
        </a:buClr>
        <a:buSzPct val="70000"/>
        <a:buFont typeface="Wingdings" pitchFamily="2" charset="2"/>
        <a:buChar char=""/>
        <a:defRPr kern="800" spc="-80">
          <a:solidFill>
            <a:srgbClr val="686669"/>
          </a:solidFill>
          <a:latin typeface="Arial"/>
          <a:ea typeface="+mn-ea"/>
          <a:cs typeface="+mn-cs"/>
        </a:defRPr>
      </a:lvl3pPr>
      <a:lvl4pPr marL="1004888" indent="-182563" algn="l" defTabSz="457200" rtl="0" fontAlgn="base">
        <a:spcBef>
          <a:spcPts val="400"/>
        </a:spcBef>
        <a:spcAft>
          <a:spcPts val="200"/>
        </a:spcAft>
        <a:buClr>
          <a:schemeClr val="tx2"/>
        </a:buClr>
        <a:buSzPct val="125000"/>
        <a:buFont typeface="Arial" charset="0"/>
        <a:buChar char="▪"/>
        <a:defRPr sz="1400" kern="800" spc="-80">
          <a:solidFill>
            <a:srgbClr val="686669"/>
          </a:solidFill>
          <a:latin typeface="Arial"/>
          <a:ea typeface="+mn-ea"/>
          <a:cs typeface="+mn-cs"/>
        </a:defRPr>
      </a:lvl4pPr>
      <a:lvl5pPr marL="1187450" indent="-182563" algn="l" defTabSz="457200" rtl="0" fontAlgn="base">
        <a:spcBef>
          <a:spcPct val="20000"/>
        </a:spcBef>
        <a:spcAft>
          <a:spcPct val="0"/>
        </a:spcAft>
        <a:buClr>
          <a:schemeClr val="tx2"/>
        </a:buClr>
        <a:buSzPct val="125000"/>
        <a:buFont typeface="Arial" charset="0"/>
        <a:buChar char="▫"/>
        <a:defRPr sz="1400" kern="800" spc="-80">
          <a:solidFill>
            <a:srgbClr val="686669"/>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228601" y="249020"/>
            <a:ext cx="8686800" cy="6388290"/>
          </a:xfrm>
          <a:prstGeom prst="rect">
            <a:avLst/>
          </a:prstGeom>
          <a:solidFill>
            <a:schemeClr val="accent4">
              <a:lumMod val="60000"/>
              <a:lumOff val="40000"/>
              <a:alpha val="51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2" name="Title Placeholder 1"/>
          <p:cNvSpPr>
            <a:spLocks noGrp="1"/>
          </p:cNvSpPr>
          <p:nvPr>
            <p:ph type="title"/>
          </p:nvPr>
        </p:nvSpPr>
        <p:spPr>
          <a:xfrm>
            <a:off x="658368" y="989112"/>
            <a:ext cx="7772400" cy="1143000"/>
          </a:xfrm>
          <a:prstGeom prst="rect">
            <a:avLst/>
          </a:prstGeom>
        </p:spPr>
        <p:txBody>
          <a:bodyPr vert="horz" lIns="91440" tIns="0" rIns="91440" bIns="0" rtlCol="0" anchor="b" anchorCtr="0">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58368" y="2305848"/>
            <a:ext cx="7772400" cy="3812530"/>
          </a:xfrm>
          <a:prstGeom prst="rect">
            <a:avLst/>
          </a:prstGeom>
        </p:spPr>
        <p:txBody>
          <a:bodyPr vert="horz" lIns="91440" tIns="45720" rIns="91440" bIns="4572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Right Triangle 11"/>
          <p:cNvSpPr/>
          <p:nvPr/>
        </p:nvSpPr>
        <p:spPr>
          <a:xfrm rot="10800000">
            <a:off x="-2" y="729903"/>
            <a:ext cx="228602" cy="173736"/>
          </a:xfrm>
          <a:prstGeom prst="rtTriangle">
            <a:avLst/>
          </a:prstGeom>
          <a:solidFill>
            <a:srgbClr val="003A6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13" name="TextBox 12"/>
          <p:cNvSpPr txBox="1"/>
          <p:nvPr/>
        </p:nvSpPr>
        <p:spPr>
          <a:xfrm>
            <a:off x="-870" y="468293"/>
            <a:ext cx="612649" cy="265176"/>
          </a:xfrm>
          <a:prstGeom prst="rect">
            <a:avLst/>
          </a:prstGeom>
          <a:solidFill>
            <a:schemeClr val="accent2">
              <a:lumMod val="90000"/>
              <a:lumOff val="10000"/>
            </a:schemeClr>
          </a:solidFill>
          <a:ln>
            <a:noFill/>
          </a:ln>
          <a:effectLst/>
        </p:spPr>
        <p:txBody>
          <a:bodyPr wrap="square" lIns="182880" tIns="0" bIns="0" rtlCol="0" anchor="ctr" anchorCtr="0">
            <a:noAutofit/>
          </a:bodyPr>
          <a:lstStyle/>
          <a:p>
            <a:pPr algn="r" defTabSz="457200">
              <a:lnSpc>
                <a:spcPts val="1600"/>
              </a:lnSpc>
              <a:defRPr/>
            </a:pPr>
            <a:endParaRPr lang="en-US" sz="1400" b="1" dirty="0">
              <a:solidFill>
                <a:prstClr val="white"/>
              </a:solidFill>
              <a:cs typeface="Arial"/>
            </a:endParaRPr>
          </a:p>
        </p:txBody>
      </p:sp>
      <p:sp>
        <p:nvSpPr>
          <p:cNvPr id="14" name="TextBox 13"/>
          <p:cNvSpPr txBox="1"/>
          <p:nvPr/>
        </p:nvSpPr>
        <p:spPr>
          <a:xfrm>
            <a:off x="677842" y="470075"/>
            <a:ext cx="2433658" cy="263393"/>
          </a:xfrm>
          <a:prstGeom prst="rect">
            <a:avLst/>
          </a:prstGeom>
          <a:solidFill>
            <a:schemeClr val="accent2">
              <a:lumMod val="90000"/>
              <a:lumOff val="10000"/>
            </a:schemeClr>
          </a:solidFill>
          <a:ln>
            <a:noFill/>
          </a:ln>
          <a:effectLst/>
        </p:spPr>
        <p:txBody>
          <a:bodyPr wrap="square" rtlCol="0" anchor="ctr">
            <a:spAutoFit/>
          </a:bodyPr>
          <a:lstStyle/>
          <a:p>
            <a:pPr defTabSz="457200"/>
            <a:r>
              <a:rPr lang="en-US" sz="1100" dirty="0">
                <a:solidFill>
                  <a:prstClr val="white"/>
                </a:solidFill>
                <a:cs typeface="Arial"/>
              </a:rPr>
              <a:t>The Participant Solutions Center </a:t>
            </a:r>
          </a:p>
        </p:txBody>
      </p:sp>
    </p:spTree>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Lst>
  <p:txStyles>
    <p:titleStyle>
      <a:lvl1pPr algn="l" defTabSz="457200" rtl="0" eaLnBrk="1" latinLnBrk="0" hangingPunct="1">
        <a:lnSpc>
          <a:spcPts val="4600"/>
        </a:lnSpc>
        <a:spcBef>
          <a:spcPct val="0"/>
        </a:spcBef>
        <a:buNone/>
        <a:defRPr sz="4400" kern="1200" spc="-30">
          <a:solidFill>
            <a:schemeClr val="tx1">
              <a:alpha val="80000"/>
            </a:schemeClr>
          </a:solidFill>
          <a:latin typeface="+mj-lt"/>
          <a:ea typeface="+mj-ea"/>
          <a:cs typeface="+mj-cs"/>
        </a:defRPr>
      </a:lvl1pPr>
    </p:titleStyle>
    <p:bodyStyle>
      <a:lvl1pPr marL="36576" indent="0" algn="l" defTabSz="457200" rtl="0" eaLnBrk="1" latinLnBrk="0" hangingPunct="1">
        <a:spcBef>
          <a:spcPts val="600"/>
        </a:spcBef>
        <a:spcAft>
          <a:spcPts val="600"/>
        </a:spcAft>
        <a:buFontTx/>
        <a:buNone/>
        <a:defRPr sz="2600" b="0" i="0" kern="1200" spc="-30">
          <a:solidFill>
            <a:schemeClr val="tx1">
              <a:alpha val="80000"/>
            </a:schemeClr>
          </a:solidFill>
          <a:latin typeface="+mn-lt"/>
          <a:ea typeface="+mn-ea"/>
          <a:cs typeface="+mn-cs"/>
        </a:defRPr>
      </a:lvl1pPr>
      <a:lvl2pPr marL="457200" indent="-274320" algn="l" defTabSz="457200" rtl="0" eaLnBrk="1" latinLnBrk="0" hangingPunct="1">
        <a:spcBef>
          <a:spcPts val="200"/>
        </a:spcBef>
        <a:spcAft>
          <a:spcPts val="600"/>
        </a:spcAft>
        <a:buFont typeface="Arial"/>
        <a:buChar char="●"/>
        <a:defRPr sz="2400" kern="1200" spc="-30">
          <a:solidFill>
            <a:schemeClr val="tx1">
              <a:alpha val="80000"/>
            </a:schemeClr>
          </a:solidFill>
          <a:latin typeface="+mn-lt"/>
          <a:ea typeface="+mn-ea"/>
          <a:cs typeface="+mn-cs"/>
        </a:defRPr>
      </a:lvl2pPr>
      <a:lvl3pPr marL="685800" indent="-228600" algn="l" defTabSz="457200" rtl="0" eaLnBrk="1" latinLnBrk="0" hangingPunct="1">
        <a:spcBef>
          <a:spcPts val="200"/>
        </a:spcBef>
        <a:spcAft>
          <a:spcPts val="200"/>
        </a:spcAft>
        <a:buFont typeface="Arial"/>
        <a:buChar char="○"/>
        <a:defRPr sz="2200" kern="1200" spc="-30">
          <a:solidFill>
            <a:schemeClr val="tx1">
              <a:alpha val="80000"/>
            </a:schemeClr>
          </a:solidFill>
          <a:latin typeface="+mn-lt"/>
          <a:ea typeface="+mn-ea"/>
          <a:cs typeface="+mn-cs"/>
        </a:defRPr>
      </a:lvl3pPr>
      <a:lvl4pPr marL="841248" indent="-182880" algn="l" defTabSz="457200" rtl="0" eaLnBrk="1" latinLnBrk="0" hangingPunct="1">
        <a:spcBef>
          <a:spcPts val="200"/>
        </a:spcBef>
        <a:spcAft>
          <a:spcPts val="200"/>
        </a:spcAft>
        <a:buFont typeface="Arial"/>
        <a:buChar char="•"/>
        <a:defRPr sz="2000" kern="1200" spc="-30">
          <a:solidFill>
            <a:schemeClr val="tx1">
              <a:alpha val="80000"/>
            </a:schemeClr>
          </a:solidFill>
          <a:latin typeface="+mn-lt"/>
          <a:ea typeface="+mn-ea"/>
          <a:cs typeface="+mn-cs"/>
        </a:defRPr>
      </a:lvl4pPr>
      <a:lvl5pPr marL="1005840" indent="-164592" algn="l" defTabSz="457200" rtl="0" eaLnBrk="1" latinLnBrk="0" hangingPunct="1">
        <a:spcBef>
          <a:spcPts val="200"/>
        </a:spcBef>
        <a:spcAft>
          <a:spcPts val="200"/>
        </a:spcAft>
        <a:buFont typeface="Arial"/>
        <a:buChar char="◦"/>
        <a:defRPr sz="1800" kern="1200" spc="-30">
          <a:solidFill>
            <a:schemeClr val="tx1">
              <a:alpha val="80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p:cNvSpPr/>
          <p:nvPr/>
        </p:nvSpPr>
        <p:spPr>
          <a:xfrm>
            <a:off x="228601" y="234855"/>
            <a:ext cx="8686800" cy="6388290"/>
          </a:xfrm>
          <a:prstGeom prst="rect">
            <a:avLst/>
          </a:prstGeom>
          <a:solidFill>
            <a:srgbClr val="DED199">
              <a:alpha val="5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15" name="Right Triangle 14"/>
          <p:cNvSpPr/>
          <p:nvPr/>
        </p:nvSpPr>
        <p:spPr>
          <a:xfrm rot="10800000">
            <a:off x="-2" y="742604"/>
            <a:ext cx="228602" cy="173736"/>
          </a:xfrm>
          <a:prstGeom prst="rtTriangle">
            <a:avLst/>
          </a:prstGeom>
          <a:solidFill>
            <a:srgbClr val="154277">
              <a:alpha val="58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2" name="Title Placeholder 1"/>
          <p:cNvSpPr>
            <a:spLocks noGrp="1"/>
          </p:cNvSpPr>
          <p:nvPr>
            <p:ph type="title"/>
          </p:nvPr>
        </p:nvSpPr>
        <p:spPr>
          <a:xfrm>
            <a:off x="675301" y="1123209"/>
            <a:ext cx="7772400" cy="634682"/>
          </a:xfrm>
          <a:prstGeom prst="rect">
            <a:avLst/>
          </a:prstGeom>
        </p:spPr>
        <p:txBody>
          <a:bodyPr vert="horz" lIns="91440" tIns="0" rIns="91440" bIns="0" rtlCol="0" anchor="t" anchorCtr="0">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58368" y="2067139"/>
            <a:ext cx="7772400" cy="3812530"/>
          </a:xfrm>
          <a:prstGeom prst="rect">
            <a:avLst/>
          </a:prstGeom>
        </p:spPr>
        <p:txBody>
          <a:bodyPr vert="horz" lIns="91440" tIns="45720" rIns="91440" bIns="4572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Box 10"/>
          <p:cNvSpPr txBox="1"/>
          <p:nvPr/>
        </p:nvSpPr>
        <p:spPr>
          <a:xfrm>
            <a:off x="-1" y="478884"/>
            <a:ext cx="463551" cy="267766"/>
          </a:xfrm>
          <a:prstGeom prst="rect">
            <a:avLst/>
          </a:prstGeom>
          <a:solidFill>
            <a:srgbClr val="154277"/>
          </a:solidFill>
          <a:ln>
            <a:noFill/>
          </a:ln>
          <a:effectLst/>
        </p:spPr>
        <p:txBody>
          <a:bodyPr wrap="square" tIns="36576" rtlCol="0" anchor="t" anchorCtr="0">
            <a:spAutoFit/>
          </a:bodyPr>
          <a:lstStyle/>
          <a:p>
            <a:pPr marL="91440" defTabSz="457200">
              <a:defRPr/>
            </a:pPr>
            <a:endParaRPr lang="en-US" sz="1200" spc="100" dirty="0">
              <a:solidFill>
                <a:prstClr val="white"/>
              </a:solidFill>
            </a:endParaRPr>
          </a:p>
        </p:txBody>
      </p:sp>
      <p:sp>
        <p:nvSpPr>
          <p:cNvPr id="10" name="TextBox 9"/>
          <p:cNvSpPr txBox="1"/>
          <p:nvPr/>
        </p:nvSpPr>
        <p:spPr>
          <a:xfrm>
            <a:off x="527050" y="478884"/>
            <a:ext cx="2800350" cy="267766"/>
          </a:xfrm>
          <a:prstGeom prst="rect">
            <a:avLst/>
          </a:prstGeom>
          <a:solidFill>
            <a:srgbClr val="154277"/>
          </a:solidFill>
          <a:ln>
            <a:noFill/>
          </a:ln>
          <a:effectLst/>
        </p:spPr>
        <p:txBody>
          <a:bodyPr wrap="square" tIns="36576" rtlCol="0" anchor="t" anchorCtr="0">
            <a:spAutoFit/>
          </a:bodyPr>
          <a:lstStyle/>
          <a:p>
            <a:pPr marL="91440" defTabSz="457200">
              <a:defRPr/>
            </a:pPr>
            <a:r>
              <a:rPr lang="en-US" sz="1200" spc="100" dirty="0">
                <a:solidFill>
                  <a:prstClr val="white"/>
                </a:solidFill>
              </a:rPr>
              <a:t>Health Care Cost Assessment</a:t>
            </a:r>
          </a:p>
        </p:txBody>
      </p:sp>
    </p:spTree>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706" r:id="rId13"/>
    <p:sldLayoutId id="2147483707" r:id="rId14"/>
    <p:sldLayoutId id="2147483708" r:id="rId15"/>
  </p:sldLayoutIdLst>
  <p:txStyles>
    <p:titleStyle>
      <a:lvl1pPr algn="l" defTabSz="457200" rtl="0" eaLnBrk="1" latinLnBrk="0" hangingPunct="1">
        <a:lnSpc>
          <a:spcPts val="4600"/>
        </a:lnSpc>
        <a:spcBef>
          <a:spcPct val="0"/>
        </a:spcBef>
        <a:buNone/>
        <a:defRPr sz="4400" kern="1200" spc="-30">
          <a:solidFill>
            <a:srgbClr val="154277">
              <a:alpha val="80000"/>
            </a:srgbClr>
          </a:solidFill>
          <a:latin typeface="+mj-lt"/>
          <a:ea typeface="+mj-ea"/>
          <a:cs typeface="+mj-cs"/>
        </a:defRPr>
      </a:lvl1pPr>
    </p:titleStyle>
    <p:bodyStyle>
      <a:lvl1pPr marL="36576" indent="0" algn="l" defTabSz="457200" rtl="0" eaLnBrk="1" latinLnBrk="0" hangingPunct="1">
        <a:spcBef>
          <a:spcPts val="600"/>
        </a:spcBef>
        <a:spcAft>
          <a:spcPts val="600"/>
        </a:spcAft>
        <a:buFontTx/>
        <a:buNone/>
        <a:defRPr sz="2300" b="0" i="0" kern="1200" spc="-30">
          <a:solidFill>
            <a:schemeClr val="tx1">
              <a:alpha val="80000"/>
            </a:schemeClr>
          </a:solidFill>
          <a:latin typeface="+mn-lt"/>
          <a:ea typeface="+mn-ea"/>
          <a:cs typeface="+mn-cs"/>
        </a:defRPr>
      </a:lvl1pPr>
      <a:lvl2pPr marL="457200" indent="-274320" algn="l" defTabSz="457200" rtl="0" eaLnBrk="1" latinLnBrk="0" hangingPunct="1">
        <a:spcBef>
          <a:spcPts val="200"/>
        </a:spcBef>
        <a:spcAft>
          <a:spcPts val="600"/>
        </a:spcAft>
        <a:buFont typeface="Arial"/>
        <a:buChar char="•"/>
        <a:defRPr sz="2400" kern="1200" spc="-30">
          <a:solidFill>
            <a:schemeClr val="tx1">
              <a:alpha val="80000"/>
            </a:schemeClr>
          </a:solidFill>
          <a:latin typeface="+mn-lt"/>
          <a:ea typeface="+mn-ea"/>
          <a:cs typeface="+mn-cs"/>
        </a:defRPr>
      </a:lvl2pPr>
      <a:lvl3pPr marL="685800" indent="-228600" algn="l" defTabSz="457200" rtl="0" eaLnBrk="1" latinLnBrk="0" hangingPunct="1">
        <a:spcBef>
          <a:spcPts val="200"/>
        </a:spcBef>
        <a:spcAft>
          <a:spcPts val="200"/>
        </a:spcAft>
        <a:buFont typeface="Arial"/>
        <a:buChar char="•"/>
        <a:defRPr sz="2200" kern="1200" spc="-30">
          <a:solidFill>
            <a:schemeClr val="tx1">
              <a:alpha val="80000"/>
            </a:schemeClr>
          </a:solidFill>
          <a:latin typeface="+mn-lt"/>
          <a:ea typeface="+mn-ea"/>
          <a:cs typeface="+mn-cs"/>
        </a:defRPr>
      </a:lvl3pPr>
      <a:lvl4pPr marL="841248" indent="-182880" algn="l" defTabSz="457200" rtl="0" eaLnBrk="1" latinLnBrk="0" hangingPunct="1">
        <a:spcBef>
          <a:spcPts val="200"/>
        </a:spcBef>
        <a:spcAft>
          <a:spcPts val="200"/>
        </a:spcAft>
        <a:buFont typeface="Arial"/>
        <a:buChar char="•"/>
        <a:defRPr sz="2000" kern="1200" spc="-30">
          <a:solidFill>
            <a:schemeClr val="tx1">
              <a:alpha val="80000"/>
            </a:schemeClr>
          </a:solidFill>
          <a:latin typeface="+mn-lt"/>
          <a:ea typeface="+mn-ea"/>
          <a:cs typeface="+mn-cs"/>
        </a:defRPr>
      </a:lvl4pPr>
      <a:lvl5pPr marL="1005840" indent="-164592" algn="l" defTabSz="457200" rtl="0" eaLnBrk="1" latinLnBrk="0" hangingPunct="1">
        <a:spcBef>
          <a:spcPts val="200"/>
        </a:spcBef>
        <a:spcAft>
          <a:spcPts val="200"/>
        </a:spcAft>
        <a:buFont typeface="Arial"/>
        <a:buChar char="◦"/>
        <a:defRPr sz="1800" kern="1200" spc="-30">
          <a:solidFill>
            <a:schemeClr val="tx1">
              <a:alpha val="80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11.xml"/><Relationship Id="rId1" Type="http://schemas.openxmlformats.org/officeDocument/2006/relationships/slideLayout" Target="../slideLayouts/slideLayout32.xml"/><Relationship Id="rId6" Type="http://schemas.openxmlformats.org/officeDocument/2006/relationships/image" Target="../media/image29.emf"/><Relationship Id="rId5" Type="http://schemas.openxmlformats.org/officeDocument/2006/relationships/image" Target="../media/image28.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32.xml"/><Relationship Id="rId4" Type="http://schemas.openxmlformats.org/officeDocument/2006/relationships/image" Target="../media/image30.emf"/></Relationships>
</file>

<file path=ppt/slides/_rels/slide1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3.xml"/><Relationship Id="rId1" Type="http://schemas.openxmlformats.org/officeDocument/2006/relationships/slideLayout" Target="../slideLayouts/slideLayout32.xml"/><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32.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32.xml"/><Relationship Id="rId6" Type="http://schemas.openxmlformats.org/officeDocument/2006/relationships/image" Target="../media/image27.png"/><Relationship Id="rId5" Type="http://schemas.openxmlformats.org/officeDocument/2006/relationships/image" Target="../media/image34.jpeg"/><Relationship Id="rId4" Type="http://schemas.openxmlformats.org/officeDocument/2006/relationships/image" Target="../media/image33.jpeg"/></Relationships>
</file>

<file path=ppt/slides/_rels/slide1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6.xml"/><Relationship Id="rId1" Type="http://schemas.openxmlformats.org/officeDocument/2006/relationships/slideLayout" Target="../slideLayouts/slideLayout32.xml"/><Relationship Id="rId5" Type="http://schemas.openxmlformats.org/officeDocument/2006/relationships/image" Target="../media/image27.png"/><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7.xml"/><Relationship Id="rId1" Type="http://schemas.openxmlformats.org/officeDocument/2006/relationships/slideLayout" Target="../slideLayouts/slideLayout32.xml"/><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32.xml"/><Relationship Id="rId4" Type="http://schemas.openxmlformats.org/officeDocument/2006/relationships/image" Target="../media/image38.emf"/></Relationships>
</file>

<file path=ppt/slides/_rels/slide2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9.xml"/><Relationship Id="rId1" Type="http://schemas.openxmlformats.org/officeDocument/2006/relationships/slideLayout" Target="../slideLayouts/slideLayout32.xml"/><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32.xml"/><Relationship Id="rId4" Type="http://schemas.openxmlformats.org/officeDocument/2006/relationships/image" Target="../media/image40.emf"/></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1.xml"/><Relationship Id="rId1" Type="http://schemas.openxmlformats.org/officeDocument/2006/relationships/slideLayout" Target="../slideLayouts/slideLayout32.xml"/><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2.xml"/><Relationship Id="rId1" Type="http://schemas.openxmlformats.org/officeDocument/2006/relationships/slideLayout" Target="../slideLayouts/slideLayout32.xml"/><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43.png"/><Relationship Id="rId1" Type="http://schemas.openxmlformats.org/officeDocument/2006/relationships/slideLayout" Target="../slideLayouts/slideLayout32.xml"/></Relationships>
</file>

<file path=ppt/slides/_rels/slide2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3.xml"/><Relationship Id="rId1" Type="http://schemas.openxmlformats.org/officeDocument/2006/relationships/slideLayout" Target="../slideLayouts/slideLayout32.xml"/><Relationship Id="rId4" Type="http://schemas.openxmlformats.org/officeDocument/2006/relationships/image" Target="../media/image27.png"/></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3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2.xml"/></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7.xml"/><Relationship Id="rId1" Type="http://schemas.openxmlformats.org/officeDocument/2006/relationships/slideLayout" Target="../slideLayouts/slideLayout4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2.xml"/></Relationships>
</file>

<file path=ppt/slides/_rels/slide3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9.xml"/><Relationship Id="rId1" Type="http://schemas.openxmlformats.org/officeDocument/2006/relationships/slideLayout" Target="../slideLayouts/slideLayout4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5.xml"/></Relationships>
</file>

<file path=ppt/slides/_rels/slide36.xml.rels><?xml version="1.0" encoding="UTF-8" standalone="yes"?>
<Relationships xmlns="http://schemas.openxmlformats.org/package/2006/relationships"><Relationship Id="rId3" Type="http://schemas.openxmlformats.org/officeDocument/2006/relationships/hyperlink" Target="http://www.nationwide.com/privacy-security.jsp" TargetMode="External"/><Relationship Id="rId2" Type="http://schemas.openxmlformats.org/officeDocument/2006/relationships/notesSlide" Target="../notesSlides/notesSlide31.xml"/><Relationship Id="rId1" Type="http://schemas.openxmlformats.org/officeDocument/2006/relationships/slideLayout" Target="../slideLayouts/slideLayout44.xml"/></Relationships>
</file>

<file path=ppt/slides/_rels/slide3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2.xml"/><Relationship Id="rId1" Type="http://schemas.openxmlformats.org/officeDocument/2006/relationships/slideLayout" Target="../slideLayouts/slideLayout5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5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5.xml"/><Relationship Id="rId1" Type="http://schemas.openxmlformats.org/officeDocument/2006/relationships/slideLayout" Target="../slideLayouts/slideLayout48.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8.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8.xml"/></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58368" y="989112"/>
            <a:ext cx="7772400" cy="1143000"/>
          </a:xfrm>
        </p:spPr>
        <p:txBody>
          <a:bodyPr/>
          <a:lstStyle/>
          <a:p>
            <a:pPr fontAlgn="auto">
              <a:spcAft>
                <a:spcPts val="0"/>
              </a:spcAft>
              <a:defRPr/>
            </a:pPr>
            <a:r>
              <a:rPr lang="en-US" b="1" spc="-150" dirty="0" smtClean="0">
                <a:solidFill>
                  <a:schemeClr val="tx1">
                    <a:alpha val="80000"/>
                  </a:schemeClr>
                </a:solidFill>
              </a:rPr>
              <a:t>Ke</a:t>
            </a:r>
            <a:r>
              <a:rPr lang="en-US" b="1" dirty="0" smtClean="0">
                <a:solidFill>
                  <a:schemeClr val="tx1">
                    <a:alpha val="80000"/>
                  </a:schemeClr>
                </a:solidFill>
              </a:rPr>
              <a:t>y diff</a:t>
            </a:r>
            <a:r>
              <a:rPr lang="en-US" b="1" spc="-150" dirty="0" smtClean="0">
                <a:solidFill>
                  <a:schemeClr val="tx1">
                    <a:alpha val="80000"/>
                  </a:schemeClr>
                </a:solidFill>
              </a:rPr>
              <a:t>ere</a:t>
            </a:r>
            <a:r>
              <a:rPr lang="en-US" b="1" spc="-300" dirty="0" smtClean="0">
                <a:solidFill>
                  <a:schemeClr val="tx1">
                    <a:alpha val="80000"/>
                  </a:schemeClr>
                </a:solidFill>
              </a:rPr>
              <a:t>n</a:t>
            </a:r>
            <a:r>
              <a:rPr lang="en-US" b="1" spc="-150" dirty="0" smtClean="0">
                <a:solidFill>
                  <a:schemeClr val="tx1">
                    <a:alpha val="80000"/>
                  </a:schemeClr>
                </a:solidFill>
              </a:rPr>
              <a:t>ces</a:t>
            </a:r>
            <a:r>
              <a:rPr lang="en-US" b="1" dirty="0" smtClean="0">
                <a:solidFill>
                  <a:schemeClr val="tx1">
                    <a:alpha val="80000"/>
                  </a:schemeClr>
                </a:solidFill>
              </a:rPr>
              <a:t> </a:t>
            </a:r>
            <a:r>
              <a:rPr lang="en-US" dirty="0" smtClean="0">
                <a:solidFill>
                  <a:schemeClr val="tx1">
                    <a:alpha val="80000"/>
                  </a:schemeClr>
                </a:solidFill>
              </a:rPr>
              <a:t/>
            </a:r>
            <a:br>
              <a:rPr lang="en-US" dirty="0" smtClean="0">
                <a:solidFill>
                  <a:schemeClr val="tx1">
                    <a:alpha val="80000"/>
                  </a:schemeClr>
                </a:solidFill>
              </a:rPr>
            </a:br>
            <a:r>
              <a:rPr lang="en-US" spc="-150" dirty="0" smtClean="0">
                <a:solidFill>
                  <a:schemeClr val="tx1">
                    <a:alpha val="80000"/>
                  </a:schemeClr>
                </a:solidFill>
              </a:rPr>
              <a:t>be</a:t>
            </a:r>
            <a:r>
              <a:rPr lang="en-US" dirty="0" smtClean="0">
                <a:solidFill>
                  <a:schemeClr val="tx1">
                    <a:alpha val="80000"/>
                  </a:schemeClr>
                </a:solidFill>
              </a:rPr>
              <a:t>t</a:t>
            </a:r>
            <a:r>
              <a:rPr lang="en-US" spc="-150" dirty="0" smtClean="0">
                <a:solidFill>
                  <a:schemeClr val="tx1">
                    <a:alpha val="80000"/>
                  </a:schemeClr>
                </a:solidFill>
              </a:rPr>
              <a:t>wee</a:t>
            </a:r>
            <a:r>
              <a:rPr lang="en-US" dirty="0" smtClean="0">
                <a:solidFill>
                  <a:schemeClr val="tx1">
                    <a:alpha val="80000"/>
                  </a:schemeClr>
                </a:solidFill>
              </a:rPr>
              <a:t>n plan t</a:t>
            </a:r>
            <a:r>
              <a:rPr lang="en-US" spc="-150" dirty="0" smtClean="0">
                <a:solidFill>
                  <a:schemeClr val="tx1">
                    <a:alpha val="80000"/>
                  </a:schemeClr>
                </a:solidFill>
              </a:rPr>
              <a:t>ype</a:t>
            </a:r>
            <a:r>
              <a:rPr lang="en-US" dirty="0" smtClean="0">
                <a:solidFill>
                  <a:schemeClr val="tx1">
                    <a:alpha val="80000"/>
                  </a:schemeClr>
                </a:solidFill>
              </a:rPr>
              <a:t>s</a:t>
            </a:r>
            <a:endParaRPr lang="en-US" dirty="0">
              <a:solidFill>
                <a:schemeClr val="tx1">
                  <a:alpha val="80000"/>
                </a:schemeClr>
              </a:solidFill>
            </a:endParaRPr>
          </a:p>
        </p:txBody>
      </p:sp>
      <p:graphicFrame>
        <p:nvGraphicFramePr>
          <p:cNvPr id="6" name="Table 5"/>
          <p:cNvGraphicFramePr>
            <a:graphicFrameLocks noGrp="1" noChangeAspect="1"/>
          </p:cNvGraphicFramePr>
          <p:nvPr/>
        </p:nvGraphicFramePr>
        <p:xfrm>
          <a:off x="685800" y="2410128"/>
          <a:ext cx="7772400" cy="2968933"/>
        </p:xfrm>
        <a:graphic>
          <a:graphicData uri="http://schemas.openxmlformats.org/drawingml/2006/table">
            <a:tbl>
              <a:tblPr firstRow="1" bandRow="1">
                <a:effectLst>
                  <a:outerShdw blurRad="50800" dist="38100" dir="2700000">
                    <a:srgbClr val="000000">
                      <a:alpha val="43000"/>
                    </a:srgbClr>
                  </a:outerShdw>
                  <a:reflection stA="50000" endPos="25000" dir="5400000" sy="-100000" algn="bl" rotWithShape="0"/>
                </a:effectLst>
                <a:tableStyleId>{8EC20E35-A176-4012-BC5E-935CFFF8708E}</a:tableStyleId>
              </a:tblPr>
              <a:tblGrid>
                <a:gridCol w="4238055"/>
                <a:gridCol w="1283060"/>
                <a:gridCol w="1174877"/>
                <a:gridCol w="1076408"/>
              </a:tblGrid>
              <a:tr h="629773">
                <a:tc>
                  <a:txBody>
                    <a:bodyPr/>
                    <a:lstStyle/>
                    <a:p>
                      <a:endParaRPr lang="en-US" sz="1400" dirty="0">
                        <a:effectLst>
                          <a:outerShdw blurRad="50800" dist="38100" dir="2700000" algn="tl" rotWithShape="0">
                            <a:srgbClr val="000000">
                              <a:alpha val="43000"/>
                            </a:srgbClr>
                          </a:outerShdw>
                        </a:effectLst>
                      </a:endParaRPr>
                    </a:p>
                  </a:txBody>
                  <a:tcPr marR="89968" marT="54864" marB="54864" anchor="ctr">
                    <a:lnL>
                      <a:noFill/>
                    </a:lnL>
                    <a:lnR w="3175" cap="flat" cmpd="sng" algn="ctr">
                      <a:solidFill>
                        <a:srgbClr val="CED0D2"/>
                      </a:solidFill>
                      <a:prstDash val="solid"/>
                      <a:round/>
                      <a:headEnd type="none" w="med" len="med"/>
                      <a:tailEnd type="none" w="med" len="med"/>
                    </a:lnR>
                    <a:lnT w="25400" cmpd="sng">
                      <a:noFill/>
                    </a:lnT>
                    <a:lnB w="3175" cap="flat" cmpd="sng" algn="ctr">
                      <a:solidFill>
                        <a:srgbClr val="CED0D2"/>
                      </a:solidFill>
                      <a:prstDash val="solid"/>
                      <a:round/>
                      <a:headEnd type="none" w="med" len="med"/>
                      <a:tailEnd type="none" w="med" len="med"/>
                    </a:lnB>
                    <a:lnTlToBr w="12700" cmpd="sng">
                      <a:noFill/>
                      <a:prstDash val="solid"/>
                    </a:lnTlToBr>
                    <a:lnBlToTr w="12700" cmpd="sng">
                      <a:noFill/>
                      <a:prstDash val="solid"/>
                    </a:lnBlToTr>
                    <a:solidFill>
                      <a:srgbClr val="486326">
                        <a:alpha val="0"/>
                      </a:srgbClr>
                    </a:solidFill>
                  </a:tcPr>
                </a:tc>
                <a:tc>
                  <a:txBody>
                    <a:bodyPr/>
                    <a:lstStyle/>
                    <a:p>
                      <a:pPr algn="ctr"/>
                      <a:r>
                        <a:rPr lang="en-US" sz="1500" dirty="0" smtClean="0">
                          <a:effectLst>
                            <a:outerShdw blurRad="50800" dist="38100" dir="2700000" algn="tl" rotWithShape="0">
                              <a:srgbClr val="000000">
                                <a:alpha val="43000"/>
                              </a:srgbClr>
                            </a:outerShdw>
                          </a:effectLst>
                        </a:rPr>
                        <a:t>Traditional </a:t>
                      </a:r>
                      <a:br>
                        <a:rPr lang="en-US" sz="1500" dirty="0" smtClean="0">
                          <a:effectLst>
                            <a:outerShdw blurRad="50800" dist="38100" dir="2700000" algn="tl" rotWithShape="0">
                              <a:srgbClr val="000000">
                                <a:alpha val="43000"/>
                              </a:srgbClr>
                            </a:outerShdw>
                          </a:effectLst>
                        </a:rPr>
                      </a:br>
                      <a:r>
                        <a:rPr lang="en-US" sz="1500" dirty="0" smtClean="0">
                          <a:effectLst>
                            <a:outerShdw blurRad="50800" dist="38100" dir="2700000" algn="tl" rotWithShape="0">
                              <a:srgbClr val="000000">
                                <a:alpha val="43000"/>
                              </a:srgbClr>
                            </a:outerShdw>
                          </a:effectLst>
                        </a:rPr>
                        <a:t>457 Plan</a:t>
                      </a:r>
                      <a:endParaRPr lang="en-US" sz="1500" dirty="0">
                        <a:effectLst>
                          <a:outerShdw blurRad="50800" dist="38100" dir="2700000" algn="tl" rotWithShape="0">
                            <a:srgbClr val="000000">
                              <a:alpha val="43000"/>
                            </a:srgbClr>
                          </a:outerShdw>
                        </a:effectLst>
                      </a:endParaRPr>
                    </a:p>
                  </a:txBody>
                  <a:tcPr marR="89968" marT="54864" marB="54864" anchor="ctr">
                    <a:lnL w="3175" cap="flat" cmpd="sng" algn="ctr">
                      <a:solidFill>
                        <a:srgbClr val="CED0D2"/>
                      </a:solidFill>
                      <a:prstDash val="solid"/>
                      <a:round/>
                      <a:headEnd type="none" w="med" len="med"/>
                      <a:tailEnd type="none" w="med" len="med"/>
                    </a:lnL>
                    <a:lnR w="3175" cap="flat" cmpd="sng" algn="ctr">
                      <a:solidFill>
                        <a:srgbClr val="CED0D2"/>
                      </a:solidFill>
                      <a:prstDash val="solid"/>
                      <a:round/>
                      <a:headEnd type="none" w="med" len="med"/>
                      <a:tailEnd type="none" w="med" len="med"/>
                    </a:lnR>
                    <a:lnT w="25400" cmpd="sng">
                      <a:noFill/>
                    </a:lnT>
                    <a:lnB w="3175" cap="flat" cmpd="sng" algn="ctr">
                      <a:solidFill>
                        <a:srgbClr val="CED0D2"/>
                      </a:solidFill>
                      <a:prstDash val="solid"/>
                      <a:round/>
                      <a:headEnd type="none" w="med" len="med"/>
                      <a:tailEnd type="none" w="med" len="med"/>
                    </a:lnB>
                    <a:lnTlToBr w="12700" cmpd="sng">
                      <a:noFill/>
                      <a:prstDash val="solid"/>
                    </a:lnTlToBr>
                    <a:lnBlToTr w="12700" cmpd="sng">
                      <a:noFill/>
                      <a:prstDash val="solid"/>
                    </a:lnBlToTr>
                    <a:solidFill>
                      <a:srgbClr val="5E5C60"/>
                    </a:solidFill>
                  </a:tcPr>
                </a:tc>
                <a:tc>
                  <a:txBody>
                    <a:bodyPr/>
                    <a:lstStyle/>
                    <a:p>
                      <a:pPr algn="ctr" rtl="0"/>
                      <a:r>
                        <a:rPr lang="en-US" sz="1500" b="1" kern="1200" baseline="0" dirty="0" smtClean="0">
                          <a:solidFill>
                            <a:schemeClr val="lt1"/>
                          </a:solidFill>
                          <a:effectLst>
                            <a:outerShdw blurRad="50800" dist="38100" dir="2700000" algn="tl" rotWithShape="0">
                              <a:srgbClr val="000000">
                                <a:alpha val="43000"/>
                              </a:srgbClr>
                            </a:outerShdw>
                          </a:effectLst>
                          <a:latin typeface="+mn-lt"/>
                          <a:ea typeface="+mn-ea"/>
                          <a:cs typeface="+mn-cs"/>
                        </a:rPr>
                        <a:t>Roth </a:t>
                      </a:r>
                      <a:br>
                        <a:rPr lang="en-US" sz="1500" b="1" kern="1200" baseline="0" dirty="0" smtClean="0">
                          <a:solidFill>
                            <a:schemeClr val="lt1"/>
                          </a:solidFill>
                          <a:effectLst>
                            <a:outerShdw blurRad="50800" dist="38100" dir="2700000" algn="tl" rotWithShape="0">
                              <a:srgbClr val="000000">
                                <a:alpha val="43000"/>
                              </a:srgbClr>
                            </a:outerShdw>
                          </a:effectLst>
                          <a:latin typeface="+mn-lt"/>
                          <a:ea typeface="+mn-ea"/>
                          <a:cs typeface="+mn-cs"/>
                        </a:rPr>
                      </a:br>
                      <a:r>
                        <a:rPr lang="en-US" sz="1500" b="1" kern="1200" baseline="0" dirty="0" smtClean="0">
                          <a:solidFill>
                            <a:schemeClr val="lt1"/>
                          </a:solidFill>
                          <a:effectLst>
                            <a:outerShdw blurRad="50800" dist="38100" dir="2700000" algn="tl" rotWithShape="0">
                              <a:srgbClr val="000000">
                                <a:alpha val="43000"/>
                              </a:srgbClr>
                            </a:outerShdw>
                          </a:effectLst>
                          <a:latin typeface="+mn-lt"/>
                          <a:ea typeface="+mn-ea"/>
                          <a:cs typeface="+mn-cs"/>
                        </a:rPr>
                        <a:t>457</a:t>
                      </a:r>
                    </a:p>
                  </a:txBody>
                  <a:tcPr marR="89968" marT="54864" marB="54864" anchor="ctr">
                    <a:lnL w="3175" cap="flat" cmpd="sng" algn="ctr">
                      <a:solidFill>
                        <a:srgbClr val="CED0D2"/>
                      </a:solidFill>
                      <a:prstDash val="solid"/>
                      <a:round/>
                      <a:headEnd type="none" w="med" len="med"/>
                      <a:tailEnd type="none" w="med" len="med"/>
                    </a:lnL>
                    <a:lnR w="3175" cap="flat" cmpd="sng" algn="ctr">
                      <a:solidFill>
                        <a:srgbClr val="CED0D2"/>
                      </a:solidFill>
                      <a:prstDash val="solid"/>
                      <a:round/>
                      <a:headEnd type="none" w="med" len="med"/>
                      <a:tailEnd type="none" w="med" len="med"/>
                    </a:lnR>
                    <a:lnT w="25400" cmpd="sng">
                      <a:noFill/>
                    </a:lnT>
                    <a:lnB w="3175" cap="flat" cmpd="sng" algn="ctr">
                      <a:solidFill>
                        <a:srgbClr val="CED0D2"/>
                      </a:solidFill>
                      <a:prstDash val="solid"/>
                      <a:round/>
                      <a:headEnd type="none" w="med" len="med"/>
                      <a:tailEnd type="none" w="med" len="med"/>
                    </a:lnB>
                    <a:lnTlToBr w="12700" cmpd="sng">
                      <a:noFill/>
                      <a:prstDash val="solid"/>
                    </a:lnTlToBr>
                    <a:lnBlToTr w="12700" cmpd="sng">
                      <a:noFill/>
                      <a:prstDash val="solid"/>
                    </a:lnBlToTr>
                    <a:solidFill>
                      <a:srgbClr val="486326"/>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500" b="1" kern="1200" baseline="0" dirty="0" smtClean="0">
                          <a:solidFill>
                            <a:schemeClr val="lt1"/>
                          </a:solidFill>
                          <a:effectLst>
                            <a:outerShdw blurRad="50800" dist="38100" dir="2700000" algn="tl" rotWithShape="0">
                              <a:srgbClr val="000000">
                                <a:alpha val="43000"/>
                              </a:srgbClr>
                            </a:outerShdw>
                          </a:effectLst>
                          <a:latin typeface="+mn-lt"/>
                          <a:ea typeface="+mn-ea"/>
                          <a:cs typeface="+mn-cs"/>
                        </a:rPr>
                        <a:t>Roth </a:t>
                      </a:r>
                      <a:br>
                        <a:rPr lang="en-US" sz="1500" b="1" kern="1200" baseline="0" dirty="0" smtClean="0">
                          <a:solidFill>
                            <a:schemeClr val="lt1"/>
                          </a:solidFill>
                          <a:effectLst>
                            <a:outerShdw blurRad="50800" dist="38100" dir="2700000" algn="tl" rotWithShape="0">
                              <a:srgbClr val="000000">
                                <a:alpha val="43000"/>
                              </a:srgbClr>
                            </a:outerShdw>
                          </a:effectLst>
                          <a:latin typeface="+mn-lt"/>
                          <a:ea typeface="+mn-ea"/>
                          <a:cs typeface="+mn-cs"/>
                        </a:rPr>
                      </a:br>
                      <a:r>
                        <a:rPr lang="en-US" sz="1500" b="1" kern="1200" baseline="0" dirty="0" smtClean="0">
                          <a:solidFill>
                            <a:schemeClr val="lt1"/>
                          </a:solidFill>
                          <a:effectLst>
                            <a:outerShdw blurRad="50800" dist="38100" dir="2700000" algn="tl" rotWithShape="0">
                              <a:srgbClr val="000000">
                                <a:alpha val="43000"/>
                              </a:srgbClr>
                            </a:outerShdw>
                          </a:effectLst>
                          <a:latin typeface="+mn-lt"/>
                          <a:ea typeface="+mn-ea"/>
                          <a:cs typeface="+mn-cs"/>
                        </a:rPr>
                        <a:t>IRA</a:t>
                      </a:r>
                    </a:p>
                  </a:txBody>
                  <a:tcPr marR="89968" marT="54864" marB="54864" anchor="ctr">
                    <a:lnL w="3175" cap="flat" cmpd="sng" algn="ctr">
                      <a:solidFill>
                        <a:srgbClr val="CED0D2"/>
                      </a:solidFill>
                      <a:prstDash val="solid"/>
                      <a:round/>
                      <a:headEnd type="none" w="med" len="med"/>
                      <a:tailEnd type="none" w="med" len="med"/>
                    </a:lnL>
                    <a:lnR w="6350" cap="flat" cmpd="sng" algn="ctr">
                      <a:solidFill>
                        <a:srgbClr val="BFBFBF"/>
                      </a:solidFill>
                      <a:prstDash val="solid"/>
                      <a:round/>
                      <a:headEnd type="none" w="med" len="med"/>
                      <a:tailEnd type="none" w="med" len="med"/>
                    </a:lnR>
                    <a:lnT w="25400" cmpd="sng">
                      <a:noFill/>
                    </a:lnT>
                    <a:lnB w="3175" cap="flat" cmpd="sng" algn="ctr">
                      <a:solidFill>
                        <a:srgbClr val="CED0D2"/>
                      </a:solidFill>
                      <a:prstDash val="solid"/>
                      <a:round/>
                      <a:headEnd type="none" w="med" len="med"/>
                      <a:tailEnd type="none" w="med" len="med"/>
                    </a:lnB>
                    <a:lnTlToBr w="12700" cmpd="sng">
                      <a:noFill/>
                      <a:prstDash val="solid"/>
                    </a:lnTlToBr>
                    <a:lnBlToTr w="12700" cmpd="sng">
                      <a:noFill/>
                      <a:prstDash val="solid"/>
                    </a:lnBlToTr>
                    <a:solidFill>
                      <a:srgbClr val="667F40"/>
                    </a:solidFill>
                  </a:tcPr>
                </a:tc>
              </a:tr>
              <a:tr h="389860">
                <a:tc>
                  <a:txBody>
                    <a:bodyPr/>
                    <a:lstStyle/>
                    <a:p>
                      <a:r>
                        <a:rPr lang="en-US" sz="1400" dirty="0" smtClean="0">
                          <a:solidFill>
                            <a:schemeClr val="bg1"/>
                          </a:solidFill>
                          <a:effectLst>
                            <a:outerShdw blurRad="50800" dist="38100" dir="2700000" algn="tl" rotWithShape="0">
                              <a:srgbClr val="000000">
                                <a:alpha val="43000"/>
                              </a:srgbClr>
                            </a:outerShdw>
                          </a:effectLst>
                        </a:rPr>
                        <a:t>2013 contribution limit</a:t>
                      </a:r>
                      <a:endParaRPr lang="en-US" sz="1400" dirty="0">
                        <a:solidFill>
                          <a:schemeClr val="bg1"/>
                        </a:solidFill>
                        <a:effectLst>
                          <a:outerShdw blurRad="50800" dist="38100" dir="2700000" algn="tl" rotWithShape="0">
                            <a:srgbClr val="000000">
                              <a:alpha val="43000"/>
                            </a:srgbClr>
                          </a:outerShdw>
                        </a:effectLst>
                      </a:endParaRPr>
                    </a:p>
                  </a:txBody>
                  <a:tcPr marR="89968" marT="54864" marB="54864" anchor="ctr">
                    <a:lnL>
                      <a:noFill/>
                    </a:lnL>
                    <a:lnR w="3175" cap="flat" cmpd="sng" algn="ctr">
                      <a:solidFill>
                        <a:srgbClr val="CED0D2"/>
                      </a:solidFill>
                      <a:prstDash val="solid"/>
                      <a:round/>
                      <a:headEnd type="none" w="med" len="med"/>
                      <a:tailEnd type="none" w="med" len="med"/>
                    </a:lnR>
                    <a:lnT w="3175" cap="flat" cmpd="sng" algn="ctr">
                      <a:solidFill>
                        <a:srgbClr val="CED0D2"/>
                      </a:solidFill>
                      <a:prstDash val="solid"/>
                      <a:round/>
                      <a:headEnd type="none" w="med" len="med"/>
                      <a:tailEnd type="none" w="med" len="med"/>
                    </a:lnT>
                    <a:lnB w="3175" cap="flat" cmpd="sng" algn="ctr">
                      <a:solidFill>
                        <a:srgbClr val="CED0D2"/>
                      </a:solidFill>
                      <a:prstDash val="solid"/>
                      <a:round/>
                      <a:headEnd type="none" w="med" len="med"/>
                      <a:tailEnd type="none" w="med" len="med"/>
                    </a:lnB>
                    <a:lnTlToBr w="12700" cmpd="sng">
                      <a:noFill/>
                      <a:prstDash val="solid"/>
                    </a:lnTlToBr>
                    <a:lnBlToTr w="12700" cmpd="sng">
                      <a:noFill/>
                      <a:prstDash val="solid"/>
                    </a:lnBlToTr>
                    <a:solidFill>
                      <a:schemeClr val="tx1">
                        <a:alpha val="60000"/>
                      </a:schemeClr>
                    </a:solidFill>
                  </a:tcPr>
                </a:tc>
                <a:tc gridSpan="2">
                  <a:txBody>
                    <a:bodyPr/>
                    <a:lstStyle/>
                    <a:p>
                      <a:pPr algn="ctr"/>
                      <a:r>
                        <a:rPr lang="en-US" sz="1400" dirty="0" smtClean="0">
                          <a:solidFill>
                            <a:schemeClr val="bg1"/>
                          </a:solidFill>
                          <a:effectLst>
                            <a:outerShdw blurRad="50800" dist="38100" dir="2700000" algn="tl" rotWithShape="0">
                              <a:srgbClr val="000000">
                                <a:alpha val="43000"/>
                              </a:srgbClr>
                            </a:outerShdw>
                          </a:effectLst>
                        </a:rPr>
                        <a:t>Combined $17,500 </a:t>
                      </a:r>
                      <a:endParaRPr lang="en-US" sz="1400" dirty="0">
                        <a:solidFill>
                          <a:schemeClr val="bg1"/>
                        </a:solidFill>
                        <a:effectLst>
                          <a:outerShdw blurRad="50800" dist="38100" dir="2700000" algn="tl" rotWithShape="0">
                            <a:srgbClr val="000000">
                              <a:alpha val="43000"/>
                            </a:srgbClr>
                          </a:outerShdw>
                        </a:effectLst>
                      </a:endParaRPr>
                    </a:p>
                  </a:txBody>
                  <a:tcPr marR="89968" marT="54864" marB="54864" anchor="ctr">
                    <a:lnL w="3175" cap="flat" cmpd="sng" algn="ctr">
                      <a:solidFill>
                        <a:srgbClr val="CED0D2"/>
                      </a:solidFill>
                      <a:prstDash val="solid"/>
                      <a:round/>
                      <a:headEnd type="none" w="med" len="med"/>
                      <a:tailEnd type="none" w="med" len="med"/>
                    </a:lnL>
                    <a:lnR w="3175" cap="flat" cmpd="sng" algn="ctr">
                      <a:solidFill>
                        <a:srgbClr val="CED0D2"/>
                      </a:solidFill>
                      <a:prstDash val="solid"/>
                      <a:round/>
                      <a:headEnd type="none" w="med" len="med"/>
                      <a:tailEnd type="none" w="med" len="med"/>
                    </a:lnR>
                    <a:lnT w="3175" cap="flat" cmpd="sng" algn="ctr">
                      <a:solidFill>
                        <a:srgbClr val="CED0D2"/>
                      </a:solidFill>
                      <a:prstDash val="solid"/>
                      <a:round/>
                      <a:headEnd type="none" w="med" len="med"/>
                      <a:tailEnd type="none" w="med" len="med"/>
                    </a:lnT>
                    <a:lnB w="3175" cap="flat" cmpd="sng" algn="ctr">
                      <a:solidFill>
                        <a:srgbClr val="CED0D2"/>
                      </a:solidFill>
                      <a:prstDash val="solid"/>
                      <a:round/>
                      <a:headEnd type="none" w="med" len="med"/>
                      <a:tailEnd type="none" w="med" len="med"/>
                    </a:lnB>
                    <a:lnTlToBr w="12700" cmpd="sng">
                      <a:noFill/>
                      <a:prstDash val="solid"/>
                    </a:lnTlToBr>
                    <a:lnBlToTr w="12700" cmpd="sng">
                      <a:noFill/>
                      <a:prstDash val="solid"/>
                    </a:lnBlToTr>
                    <a:solidFill>
                      <a:schemeClr val="tx1">
                        <a:alpha val="60000"/>
                      </a:schemeClr>
                    </a:solidFill>
                  </a:tcPr>
                </a:tc>
                <a:tc hMerge="1">
                  <a:txBody>
                    <a:bodyPr/>
                    <a:lstStyle/>
                    <a:p>
                      <a:endParaRPr lang="en-US"/>
                    </a:p>
                  </a:txBody>
                  <a:tcPr/>
                </a:tc>
                <a:tc>
                  <a:txBody>
                    <a:bodyPr/>
                    <a:lstStyle/>
                    <a:p>
                      <a:pPr algn="ctr"/>
                      <a:r>
                        <a:rPr lang="en-US" sz="1400" dirty="0" smtClean="0">
                          <a:solidFill>
                            <a:schemeClr val="bg1"/>
                          </a:solidFill>
                          <a:effectLst>
                            <a:outerShdw blurRad="50800" dist="38100" dir="2700000" algn="tl" rotWithShape="0">
                              <a:srgbClr val="000000">
                                <a:alpha val="43000"/>
                              </a:srgbClr>
                            </a:outerShdw>
                          </a:effectLst>
                        </a:rPr>
                        <a:t>$5,500</a:t>
                      </a:r>
                      <a:endParaRPr lang="en-US" sz="1400" dirty="0">
                        <a:solidFill>
                          <a:schemeClr val="bg1"/>
                        </a:solidFill>
                        <a:effectLst>
                          <a:outerShdw blurRad="50800" dist="38100" dir="2700000" algn="tl" rotWithShape="0">
                            <a:srgbClr val="000000">
                              <a:alpha val="43000"/>
                            </a:srgbClr>
                          </a:outerShdw>
                        </a:effectLst>
                      </a:endParaRPr>
                    </a:p>
                  </a:txBody>
                  <a:tcPr marR="89968" marT="54864" marB="54864" anchor="ctr">
                    <a:lnL w="3175" cap="flat" cmpd="sng" algn="ctr">
                      <a:solidFill>
                        <a:srgbClr val="CED0D2"/>
                      </a:solidFill>
                      <a:prstDash val="solid"/>
                      <a:round/>
                      <a:headEnd type="none" w="med" len="med"/>
                      <a:tailEnd type="none" w="med" len="med"/>
                    </a:lnL>
                    <a:lnR w="6350" cap="flat" cmpd="sng" algn="ctr">
                      <a:solidFill>
                        <a:srgbClr val="BFBFBF"/>
                      </a:solidFill>
                      <a:prstDash val="solid"/>
                      <a:round/>
                      <a:headEnd type="none" w="med" len="med"/>
                      <a:tailEnd type="none" w="med" len="med"/>
                    </a:lnR>
                    <a:lnT w="3175" cap="flat" cmpd="sng" algn="ctr">
                      <a:solidFill>
                        <a:srgbClr val="CED0D2"/>
                      </a:solidFill>
                      <a:prstDash val="solid"/>
                      <a:round/>
                      <a:headEnd type="none" w="med" len="med"/>
                      <a:tailEnd type="none" w="med" len="med"/>
                    </a:lnT>
                    <a:lnB w="3175" cap="flat" cmpd="sng" algn="ctr">
                      <a:solidFill>
                        <a:srgbClr val="CED0D2"/>
                      </a:solidFill>
                      <a:prstDash val="solid"/>
                      <a:round/>
                      <a:headEnd type="none" w="med" len="med"/>
                      <a:tailEnd type="none" w="med" len="med"/>
                    </a:lnB>
                    <a:lnTlToBr w="12700" cmpd="sng">
                      <a:noFill/>
                      <a:prstDash val="solid"/>
                    </a:lnTlToBr>
                    <a:lnBlToTr w="12700" cmpd="sng">
                      <a:noFill/>
                      <a:prstDash val="solid"/>
                    </a:lnBlToTr>
                    <a:solidFill>
                      <a:schemeClr val="tx1">
                        <a:alpha val="60000"/>
                      </a:schemeClr>
                    </a:solidFill>
                  </a:tcPr>
                </a:tc>
              </a:tr>
              <a:tr h="389860">
                <a:tc>
                  <a:txBody>
                    <a:bodyPr/>
                    <a:lstStyle/>
                    <a:p>
                      <a:r>
                        <a:rPr lang="en-US" sz="1400" dirty="0" smtClean="0">
                          <a:solidFill>
                            <a:schemeClr val="bg1"/>
                          </a:solidFill>
                          <a:effectLst>
                            <a:outerShdw blurRad="50800" dist="38100" dir="2700000" algn="tl" rotWithShape="0">
                              <a:srgbClr val="000000">
                                <a:alpha val="43000"/>
                              </a:srgbClr>
                            </a:outerShdw>
                          </a:effectLst>
                        </a:rPr>
                        <a:t>Age 50+ catch-up limit</a:t>
                      </a:r>
                      <a:endParaRPr lang="en-US" sz="1400" dirty="0">
                        <a:solidFill>
                          <a:schemeClr val="bg1"/>
                        </a:solidFill>
                        <a:effectLst>
                          <a:outerShdw blurRad="50800" dist="38100" dir="2700000" algn="tl" rotWithShape="0">
                            <a:srgbClr val="000000">
                              <a:alpha val="43000"/>
                            </a:srgbClr>
                          </a:outerShdw>
                        </a:effectLst>
                      </a:endParaRPr>
                    </a:p>
                  </a:txBody>
                  <a:tcPr marR="89968" marT="54864" marB="54864" anchor="ctr">
                    <a:lnL>
                      <a:noFill/>
                    </a:lnL>
                    <a:lnR w="3175" cap="flat" cmpd="sng" algn="ctr">
                      <a:solidFill>
                        <a:srgbClr val="CED0D2"/>
                      </a:solidFill>
                      <a:prstDash val="solid"/>
                      <a:round/>
                      <a:headEnd type="none" w="med" len="med"/>
                      <a:tailEnd type="none" w="med" len="med"/>
                    </a:lnR>
                    <a:lnT w="3175" cap="flat" cmpd="sng" algn="ctr">
                      <a:solidFill>
                        <a:srgbClr val="CED0D2"/>
                      </a:solidFill>
                      <a:prstDash val="solid"/>
                      <a:round/>
                      <a:headEnd type="none" w="med" len="med"/>
                      <a:tailEnd type="none" w="med" len="med"/>
                    </a:lnT>
                    <a:lnB w="3175" cap="flat" cmpd="sng" algn="ctr">
                      <a:solidFill>
                        <a:srgbClr val="CED0D2"/>
                      </a:solidFill>
                      <a:prstDash val="solid"/>
                      <a:round/>
                      <a:headEnd type="none" w="med" len="med"/>
                      <a:tailEnd type="none" w="med" len="med"/>
                    </a:lnB>
                    <a:lnTlToBr w="12700" cmpd="sng">
                      <a:noFill/>
                      <a:prstDash val="solid"/>
                    </a:lnTlToBr>
                    <a:lnBlToTr w="12700" cmpd="sng">
                      <a:noFill/>
                      <a:prstDash val="solid"/>
                    </a:lnBlToTr>
                    <a:solidFill>
                      <a:schemeClr val="tx1">
                        <a:alpha val="80000"/>
                      </a:schemeClr>
                    </a:solidFill>
                  </a:tcPr>
                </a:tc>
                <a:tc gridSpan="2">
                  <a:txBody>
                    <a:bodyPr/>
                    <a:lstStyle/>
                    <a:p>
                      <a:pPr algn="ctr"/>
                      <a:r>
                        <a:rPr lang="en-US" sz="1400" dirty="0" smtClean="0">
                          <a:solidFill>
                            <a:schemeClr val="bg1"/>
                          </a:solidFill>
                          <a:effectLst>
                            <a:outerShdw blurRad="50800" dist="38100" dir="2700000" algn="tl" rotWithShape="0">
                              <a:srgbClr val="000000">
                                <a:alpha val="43000"/>
                              </a:srgbClr>
                            </a:outerShdw>
                          </a:effectLst>
                        </a:rPr>
                        <a:t>Combined $5,500</a:t>
                      </a:r>
                      <a:endParaRPr lang="en-US" sz="1400" dirty="0">
                        <a:solidFill>
                          <a:schemeClr val="bg1"/>
                        </a:solidFill>
                        <a:effectLst>
                          <a:outerShdw blurRad="50800" dist="38100" dir="2700000" algn="tl" rotWithShape="0">
                            <a:srgbClr val="000000">
                              <a:alpha val="43000"/>
                            </a:srgbClr>
                          </a:outerShdw>
                        </a:effectLst>
                      </a:endParaRPr>
                    </a:p>
                  </a:txBody>
                  <a:tcPr marR="89968" marT="54864" marB="54864" anchor="ctr">
                    <a:lnL w="3175" cap="flat" cmpd="sng" algn="ctr">
                      <a:solidFill>
                        <a:srgbClr val="CED0D2"/>
                      </a:solidFill>
                      <a:prstDash val="solid"/>
                      <a:round/>
                      <a:headEnd type="none" w="med" len="med"/>
                      <a:tailEnd type="none" w="med" len="med"/>
                    </a:lnL>
                    <a:lnR w="3175" cap="flat" cmpd="sng" algn="ctr">
                      <a:solidFill>
                        <a:srgbClr val="CED0D2"/>
                      </a:solidFill>
                      <a:prstDash val="solid"/>
                      <a:round/>
                      <a:headEnd type="none" w="med" len="med"/>
                      <a:tailEnd type="none" w="med" len="med"/>
                    </a:lnR>
                    <a:lnT w="3175" cap="flat" cmpd="sng" algn="ctr">
                      <a:solidFill>
                        <a:srgbClr val="CED0D2"/>
                      </a:solidFill>
                      <a:prstDash val="solid"/>
                      <a:round/>
                      <a:headEnd type="none" w="med" len="med"/>
                      <a:tailEnd type="none" w="med" len="med"/>
                    </a:lnT>
                    <a:lnB w="3175" cap="flat" cmpd="sng" algn="ctr">
                      <a:solidFill>
                        <a:srgbClr val="CED0D2"/>
                      </a:solidFill>
                      <a:prstDash val="solid"/>
                      <a:round/>
                      <a:headEnd type="none" w="med" len="med"/>
                      <a:tailEnd type="none" w="med" len="med"/>
                    </a:lnB>
                    <a:lnTlToBr w="12700" cmpd="sng">
                      <a:noFill/>
                      <a:prstDash val="solid"/>
                    </a:lnTlToBr>
                    <a:lnBlToTr w="12700" cmpd="sng">
                      <a:noFill/>
                      <a:prstDash val="solid"/>
                    </a:lnBlToTr>
                    <a:solidFill>
                      <a:srgbClr val="486326"/>
                    </a:solidFill>
                  </a:tcPr>
                </a:tc>
                <a:tc hMerge="1">
                  <a:txBody>
                    <a:bodyPr/>
                    <a:lstStyle/>
                    <a:p>
                      <a:endParaRPr lang="en-US"/>
                    </a:p>
                  </a:txBody>
                  <a:tcPr/>
                </a:tc>
                <a:tc>
                  <a:txBody>
                    <a:bodyPr/>
                    <a:lstStyle/>
                    <a:p>
                      <a:pPr algn="ctr"/>
                      <a:r>
                        <a:rPr lang="en-US" sz="1400" dirty="0" smtClean="0">
                          <a:solidFill>
                            <a:schemeClr val="bg1"/>
                          </a:solidFill>
                          <a:effectLst>
                            <a:outerShdw blurRad="50800" dist="38100" dir="2700000" algn="tl" rotWithShape="0">
                              <a:srgbClr val="000000">
                                <a:alpha val="43000"/>
                              </a:srgbClr>
                            </a:outerShdw>
                          </a:effectLst>
                        </a:rPr>
                        <a:t>$1,000</a:t>
                      </a:r>
                      <a:endParaRPr lang="en-US" sz="1400" dirty="0">
                        <a:solidFill>
                          <a:schemeClr val="bg1"/>
                        </a:solidFill>
                        <a:effectLst>
                          <a:outerShdw blurRad="50800" dist="38100" dir="2700000" algn="tl" rotWithShape="0">
                            <a:srgbClr val="000000">
                              <a:alpha val="43000"/>
                            </a:srgbClr>
                          </a:outerShdw>
                        </a:effectLst>
                      </a:endParaRPr>
                    </a:p>
                  </a:txBody>
                  <a:tcPr marR="89968" marT="54864" marB="54864" anchor="ctr">
                    <a:lnL w="3175" cap="flat" cmpd="sng" algn="ctr">
                      <a:solidFill>
                        <a:srgbClr val="CED0D2"/>
                      </a:solidFill>
                      <a:prstDash val="solid"/>
                      <a:round/>
                      <a:headEnd type="none" w="med" len="med"/>
                      <a:tailEnd type="none" w="med" len="med"/>
                    </a:lnL>
                    <a:lnR w="6350" cap="flat" cmpd="sng" algn="ctr">
                      <a:solidFill>
                        <a:srgbClr val="BFBFBF"/>
                      </a:solidFill>
                      <a:prstDash val="solid"/>
                      <a:round/>
                      <a:headEnd type="none" w="med" len="med"/>
                      <a:tailEnd type="none" w="med" len="med"/>
                    </a:lnR>
                    <a:lnT w="3175" cap="flat" cmpd="sng" algn="ctr">
                      <a:solidFill>
                        <a:srgbClr val="CED0D2"/>
                      </a:solidFill>
                      <a:prstDash val="solid"/>
                      <a:round/>
                      <a:headEnd type="none" w="med" len="med"/>
                      <a:tailEnd type="none" w="med" len="med"/>
                    </a:lnT>
                    <a:lnB w="3175" cap="flat" cmpd="sng" algn="ctr">
                      <a:solidFill>
                        <a:srgbClr val="CED0D2"/>
                      </a:solidFill>
                      <a:prstDash val="solid"/>
                      <a:round/>
                      <a:headEnd type="none" w="med" len="med"/>
                      <a:tailEnd type="none" w="med" len="med"/>
                    </a:lnB>
                    <a:lnTlToBr w="12700" cmpd="sng">
                      <a:noFill/>
                      <a:prstDash val="solid"/>
                    </a:lnTlToBr>
                    <a:lnBlToTr w="12700" cmpd="sng">
                      <a:noFill/>
                      <a:prstDash val="solid"/>
                    </a:lnBlToTr>
                    <a:solidFill>
                      <a:srgbClr val="667F40"/>
                    </a:solidFill>
                  </a:tcPr>
                </a:tc>
              </a:tr>
              <a:tr h="389860">
                <a:tc>
                  <a:txBody>
                    <a:bodyPr/>
                    <a:lstStyle/>
                    <a:p>
                      <a:r>
                        <a:rPr lang="en-US" sz="1400" dirty="0" smtClean="0">
                          <a:solidFill>
                            <a:schemeClr val="bg1"/>
                          </a:solidFill>
                          <a:effectLst>
                            <a:outerShdw blurRad="50800" dist="38100" dir="2700000" algn="tl" rotWithShape="0">
                              <a:srgbClr val="000000">
                                <a:alpha val="43000"/>
                              </a:srgbClr>
                            </a:outerShdw>
                          </a:effectLst>
                        </a:rPr>
                        <a:t>Contributions taxable in year contributed?</a:t>
                      </a:r>
                      <a:endParaRPr lang="en-US" sz="1400" dirty="0">
                        <a:solidFill>
                          <a:schemeClr val="bg1"/>
                        </a:solidFill>
                        <a:effectLst>
                          <a:outerShdw blurRad="50800" dist="38100" dir="2700000" algn="tl" rotWithShape="0">
                            <a:srgbClr val="000000">
                              <a:alpha val="43000"/>
                            </a:srgbClr>
                          </a:outerShdw>
                        </a:effectLst>
                      </a:endParaRPr>
                    </a:p>
                  </a:txBody>
                  <a:tcPr marR="89968" marT="54864" marB="54864" anchor="ctr">
                    <a:lnL>
                      <a:noFill/>
                    </a:lnL>
                    <a:lnR w="3175" cap="flat" cmpd="sng" algn="ctr">
                      <a:solidFill>
                        <a:srgbClr val="CED0D2"/>
                      </a:solidFill>
                      <a:prstDash val="solid"/>
                      <a:round/>
                      <a:headEnd type="none" w="med" len="med"/>
                      <a:tailEnd type="none" w="med" len="med"/>
                    </a:lnR>
                    <a:lnT w="3175" cap="flat" cmpd="sng" algn="ctr">
                      <a:solidFill>
                        <a:srgbClr val="CED0D2"/>
                      </a:solidFill>
                      <a:prstDash val="solid"/>
                      <a:round/>
                      <a:headEnd type="none" w="med" len="med"/>
                      <a:tailEnd type="none" w="med" len="med"/>
                    </a:lnT>
                    <a:lnB w="3175" cap="flat" cmpd="sng" algn="ctr">
                      <a:solidFill>
                        <a:srgbClr val="CED0D2"/>
                      </a:solidFill>
                      <a:prstDash val="solid"/>
                      <a:round/>
                      <a:headEnd type="none" w="med" len="med"/>
                      <a:tailEnd type="none" w="med" len="med"/>
                    </a:lnB>
                    <a:lnTlToBr w="12700" cmpd="sng">
                      <a:noFill/>
                      <a:prstDash val="solid"/>
                    </a:lnTlToBr>
                    <a:lnBlToTr w="12700" cmpd="sng">
                      <a:noFill/>
                      <a:prstDash val="solid"/>
                    </a:lnBlToTr>
                    <a:solidFill>
                      <a:srgbClr val="5E5C60">
                        <a:alpha val="60000"/>
                      </a:srgbClr>
                    </a:solidFill>
                  </a:tcPr>
                </a:tc>
                <a:tc>
                  <a:txBody>
                    <a:bodyPr/>
                    <a:lstStyle/>
                    <a:p>
                      <a:pPr algn="ctr"/>
                      <a:r>
                        <a:rPr lang="en-US" sz="1400" dirty="0" smtClean="0">
                          <a:solidFill>
                            <a:schemeClr val="bg1"/>
                          </a:solidFill>
                          <a:effectLst>
                            <a:outerShdw blurRad="50800" dist="38100" dir="2700000" algn="tl" rotWithShape="0">
                              <a:srgbClr val="000000">
                                <a:alpha val="43000"/>
                              </a:srgbClr>
                            </a:outerShdw>
                          </a:effectLst>
                        </a:rPr>
                        <a:t>No</a:t>
                      </a:r>
                      <a:endParaRPr lang="en-US" sz="1400" dirty="0">
                        <a:solidFill>
                          <a:schemeClr val="bg1"/>
                        </a:solidFill>
                        <a:effectLst>
                          <a:outerShdw blurRad="50800" dist="38100" dir="2700000" algn="tl" rotWithShape="0">
                            <a:srgbClr val="000000">
                              <a:alpha val="43000"/>
                            </a:srgbClr>
                          </a:outerShdw>
                        </a:effectLst>
                      </a:endParaRPr>
                    </a:p>
                  </a:txBody>
                  <a:tcPr marR="89968" marT="54864" marB="54864" anchor="ctr">
                    <a:lnL w="3175" cap="flat" cmpd="sng" algn="ctr">
                      <a:solidFill>
                        <a:srgbClr val="CED0D2"/>
                      </a:solidFill>
                      <a:prstDash val="solid"/>
                      <a:round/>
                      <a:headEnd type="none" w="med" len="med"/>
                      <a:tailEnd type="none" w="med" len="med"/>
                    </a:lnL>
                    <a:lnR w="3175" cap="flat" cmpd="sng" algn="ctr">
                      <a:solidFill>
                        <a:srgbClr val="CED0D2"/>
                      </a:solidFill>
                      <a:prstDash val="solid"/>
                      <a:round/>
                      <a:headEnd type="none" w="med" len="med"/>
                      <a:tailEnd type="none" w="med" len="med"/>
                    </a:lnR>
                    <a:lnT w="3175" cap="flat" cmpd="sng" algn="ctr">
                      <a:solidFill>
                        <a:srgbClr val="CED0D2"/>
                      </a:solidFill>
                      <a:prstDash val="solid"/>
                      <a:round/>
                      <a:headEnd type="none" w="med" len="med"/>
                      <a:tailEnd type="none" w="med" len="med"/>
                    </a:lnT>
                    <a:lnB w="3175" cap="flat" cmpd="sng" algn="ctr">
                      <a:solidFill>
                        <a:srgbClr val="CED0D2"/>
                      </a:solidFill>
                      <a:prstDash val="solid"/>
                      <a:round/>
                      <a:headEnd type="none" w="med" len="med"/>
                      <a:tailEnd type="none" w="med" len="med"/>
                    </a:lnB>
                    <a:lnTlToBr w="12700" cmpd="sng">
                      <a:noFill/>
                      <a:prstDash val="solid"/>
                    </a:lnTlToBr>
                    <a:lnBlToTr w="12700" cmpd="sng">
                      <a:noFill/>
                      <a:prstDash val="solid"/>
                    </a:lnBlToTr>
                    <a:solidFill>
                      <a:srgbClr val="5E5C60">
                        <a:alpha val="60000"/>
                      </a:srgbClr>
                    </a:solidFill>
                  </a:tcPr>
                </a:tc>
                <a:tc>
                  <a:txBody>
                    <a:bodyPr/>
                    <a:lstStyle/>
                    <a:p>
                      <a:pPr algn="ctr"/>
                      <a:r>
                        <a:rPr lang="en-US" sz="1400" dirty="0" smtClean="0">
                          <a:solidFill>
                            <a:schemeClr val="bg1"/>
                          </a:solidFill>
                          <a:effectLst>
                            <a:outerShdw blurRad="50800" dist="38100" dir="2700000" algn="tl" rotWithShape="0">
                              <a:srgbClr val="000000">
                                <a:alpha val="43000"/>
                              </a:srgbClr>
                            </a:outerShdw>
                          </a:effectLst>
                        </a:rPr>
                        <a:t>Yes</a:t>
                      </a:r>
                      <a:endParaRPr lang="en-US" sz="1400" dirty="0">
                        <a:solidFill>
                          <a:schemeClr val="bg1"/>
                        </a:solidFill>
                        <a:effectLst>
                          <a:outerShdw blurRad="50800" dist="38100" dir="2700000" algn="tl" rotWithShape="0">
                            <a:srgbClr val="000000">
                              <a:alpha val="43000"/>
                            </a:srgbClr>
                          </a:outerShdw>
                        </a:effectLst>
                      </a:endParaRPr>
                    </a:p>
                  </a:txBody>
                  <a:tcPr marR="89968" marT="54864" marB="54864" anchor="ctr">
                    <a:lnL w="3175" cap="flat" cmpd="sng" algn="ctr">
                      <a:solidFill>
                        <a:srgbClr val="CED0D2"/>
                      </a:solidFill>
                      <a:prstDash val="solid"/>
                      <a:round/>
                      <a:headEnd type="none" w="med" len="med"/>
                      <a:tailEnd type="none" w="med" len="med"/>
                    </a:lnL>
                    <a:lnR w="3175" cap="flat" cmpd="sng" algn="ctr">
                      <a:solidFill>
                        <a:srgbClr val="CED0D2"/>
                      </a:solidFill>
                      <a:prstDash val="solid"/>
                      <a:round/>
                      <a:headEnd type="none" w="med" len="med"/>
                      <a:tailEnd type="none" w="med" len="med"/>
                    </a:lnR>
                    <a:lnT w="3175" cap="flat" cmpd="sng" algn="ctr">
                      <a:solidFill>
                        <a:srgbClr val="CED0D2"/>
                      </a:solidFill>
                      <a:prstDash val="solid"/>
                      <a:round/>
                      <a:headEnd type="none" w="med" len="med"/>
                      <a:tailEnd type="none" w="med" len="med"/>
                    </a:lnT>
                    <a:lnB w="3175" cap="flat" cmpd="sng" algn="ctr">
                      <a:solidFill>
                        <a:srgbClr val="CED0D2"/>
                      </a:solidFill>
                      <a:prstDash val="solid"/>
                      <a:round/>
                      <a:headEnd type="none" w="med" len="med"/>
                      <a:tailEnd type="none" w="med" len="med"/>
                    </a:lnB>
                    <a:lnTlToBr w="12700" cmpd="sng">
                      <a:noFill/>
                      <a:prstDash val="solid"/>
                    </a:lnTlToBr>
                    <a:lnBlToTr w="12700" cmpd="sng">
                      <a:noFill/>
                      <a:prstDash val="solid"/>
                    </a:lnBlToTr>
                    <a:solidFill>
                      <a:srgbClr val="5E5C60">
                        <a:alpha val="60000"/>
                      </a:srgbClr>
                    </a:solidFill>
                  </a:tcPr>
                </a:tc>
                <a:tc>
                  <a:txBody>
                    <a:bodyPr/>
                    <a:lstStyle/>
                    <a:p>
                      <a:pPr algn="ctr"/>
                      <a:r>
                        <a:rPr lang="en-US" sz="1400" dirty="0" smtClean="0">
                          <a:solidFill>
                            <a:schemeClr val="bg1"/>
                          </a:solidFill>
                          <a:effectLst>
                            <a:outerShdw blurRad="50800" dist="38100" dir="2700000" algn="tl" rotWithShape="0">
                              <a:srgbClr val="000000">
                                <a:alpha val="43000"/>
                              </a:srgbClr>
                            </a:outerShdw>
                          </a:effectLst>
                        </a:rPr>
                        <a:t>Yes</a:t>
                      </a:r>
                      <a:endParaRPr lang="en-US" sz="1400" dirty="0">
                        <a:solidFill>
                          <a:schemeClr val="bg1"/>
                        </a:solidFill>
                        <a:effectLst>
                          <a:outerShdw blurRad="50800" dist="38100" dir="2700000" algn="tl" rotWithShape="0">
                            <a:srgbClr val="000000">
                              <a:alpha val="43000"/>
                            </a:srgbClr>
                          </a:outerShdw>
                        </a:effectLst>
                      </a:endParaRPr>
                    </a:p>
                  </a:txBody>
                  <a:tcPr marR="89968" marT="54864" marB="54864" anchor="ctr">
                    <a:lnL w="3175" cap="flat" cmpd="sng" algn="ctr">
                      <a:solidFill>
                        <a:srgbClr val="CED0D2"/>
                      </a:solidFill>
                      <a:prstDash val="solid"/>
                      <a:round/>
                      <a:headEnd type="none" w="med" len="med"/>
                      <a:tailEnd type="none" w="med" len="med"/>
                    </a:lnL>
                    <a:lnR w="6350" cap="flat" cmpd="sng" algn="ctr">
                      <a:solidFill>
                        <a:srgbClr val="BFBFBF"/>
                      </a:solidFill>
                      <a:prstDash val="solid"/>
                      <a:round/>
                      <a:headEnd type="none" w="med" len="med"/>
                      <a:tailEnd type="none" w="med" len="med"/>
                    </a:lnR>
                    <a:lnT w="3175" cap="flat" cmpd="sng" algn="ctr">
                      <a:solidFill>
                        <a:srgbClr val="CED0D2"/>
                      </a:solidFill>
                      <a:prstDash val="solid"/>
                      <a:round/>
                      <a:headEnd type="none" w="med" len="med"/>
                      <a:tailEnd type="none" w="med" len="med"/>
                    </a:lnT>
                    <a:lnB w="3175" cap="flat" cmpd="sng" algn="ctr">
                      <a:solidFill>
                        <a:srgbClr val="CED0D2"/>
                      </a:solidFill>
                      <a:prstDash val="solid"/>
                      <a:round/>
                      <a:headEnd type="none" w="med" len="med"/>
                      <a:tailEnd type="none" w="med" len="med"/>
                    </a:lnB>
                    <a:lnTlToBr w="12700" cmpd="sng">
                      <a:noFill/>
                      <a:prstDash val="solid"/>
                    </a:lnTlToBr>
                    <a:lnBlToTr w="12700" cmpd="sng">
                      <a:noFill/>
                      <a:prstDash val="solid"/>
                    </a:lnBlToTr>
                    <a:solidFill>
                      <a:srgbClr val="5E5C60">
                        <a:alpha val="60000"/>
                      </a:srgbClr>
                    </a:solidFill>
                  </a:tcPr>
                </a:tc>
              </a:tr>
              <a:tr h="389860">
                <a:tc>
                  <a:txBody>
                    <a:bodyPr/>
                    <a:lstStyle/>
                    <a:p>
                      <a:r>
                        <a:rPr lang="en-US" sz="1400" dirty="0" smtClean="0">
                          <a:solidFill>
                            <a:schemeClr val="bg1"/>
                          </a:solidFill>
                          <a:effectLst>
                            <a:outerShdw blurRad="50800" dist="38100" dir="2700000" algn="tl" rotWithShape="0">
                              <a:srgbClr val="000000">
                                <a:alpha val="43000"/>
                              </a:srgbClr>
                            </a:outerShdw>
                          </a:effectLst>
                        </a:rPr>
                        <a:t>Contributions taxable in year distributed?</a:t>
                      </a:r>
                      <a:endParaRPr lang="en-US" sz="1400" dirty="0">
                        <a:solidFill>
                          <a:schemeClr val="bg1"/>
                        </a:solidFill>
                        <a:effectLst>
                          <a:outerShdw blurRad="50800" dist="38100" dir="2700000" algn="tl" rotWithShape="0">
                            <a:srgbClr val="000000">
                              <a:alpha val="43000"/>
                            </a:srgbClr>
                          </a:outerShdw>
                        </a:effectLst>
                      </a:endParaRPr>
                    </a:p>
                  </a:txBody>
                  <a:tcPr marR="89968" marT="54864" marB="54864" anchor="ctr">
                    <a:lnL>
                      <a:noFill/>
                    </a:lnL>
                    <a:lnR w="3175" cap="flat" cmpd="sng" algn="ctr">
                      <a:solidFill>
                        <a:srgbClr val="CED0D2"/>
                      </a:solidFill>
                      <a:prstDash val="solid"/>
                      <a:round/>
                      <a:headEnd type="none" w="med" len="med"/>
                      <a:tailEnd type="none" w="med" len="med"/>
                    </a:lnR>
                    <a:lnT w="3175" cap="flat" cmpd="sng" algn="ctr">
                      <a:solidFill>
                        <a:srgbClr val="CED0D2"/>
                      </a:solidFill>
                      <a:prstDash val="solid"/>
                      <a:round/>
                      <a:headEnd type="none" w="med" len="med"/>
                      <a:tailEnd type="none" w="med" len="med"/>
                    </a:lnT>
                    <a:lnB w="3175" cap="flat" cmpd="sng" algn="ctr">
                      <a:solidFill>
                        <a:srgbClr val="CED0D2"/>
                      </a:solidFill>
                      <a:prstDash val="solid"/>
                      <a:round/>
                      <a:headEnd type="none" w="med" len="med"/>
                      <a:tailEnd type="none" w="med" len="med"/>
                    </a:lnB>
                    <a:lnTlToBr w="12700" cmpd="sng">
                      <a:noFill/>
                      <a:prstDash val="solid"/>
                    </a:lnTlToBr>
                    <a:lnBlToTr w="12700" cmpd="sng">
                      <a:noFill/>
                      <a:prstDash val="solid"/>
                    </a:lnBlToTr>
                    <a:solidFill>
                      <a:srgbClr val="5E5C60">
                        <a:alpha val="80000"/>
                      </a:srgbClr>
                    </a:solidFill>
                  </a:tcPr>
                </a:tc>
                <a:tc>
                  <a:txBody>
                    <a:bodyPr/>
                    <a:lstStyle/>
                    <a:p>
                      <a:pPr algn="ctr"/>
                      <a:r>
                        <a:rPr lang="en-US" sz="1400" dirty="0" smtClean="0">
                          <a:solidFill>
                            <a:schemeClr val="bg1"/>
                          </a:solidFill>
                          <a:effectLst>
                            <a:outerShdw blurRad="50800" dist="38100" dir="2700000" algn="tl" rotWithShape="0">
                              <a:srgbClr val="000000">
                                <a:alpha val="43000"/>
                              </a:srgbClr>
                            </a:outerShdw>
                          </a:effectLst>
                        </a:rPr>
                        <a:t>Yes</a:t>
                      </a:r>
                      <a:endParaRPr lang="en-US" sz="1400" dirty="0">
                        <a:solidFill>
                          <a:schemeClr val="bg1"/>
                        </a:solidFill>
                        <a:effectLst>
                          <a:outerShdw blurRad="50800" dist="38100" dir="2700000" algn="tl" rotWithShape="0">
                            <a:srgbClr val="000000">
                              <a:alpha val="43000"/>
                            </a:srgbClr>
                          </a:outerShdw>
                        </a:effectLst>
                      </a:endParaRPr>
                    </a:p>
                  </a:txBody>
                  <a:tcPr marR="89968" marT="54864" marB="54864" anchor="ctr">
                    <a:lnL w="3175" cap="flat" cmpd="sng" algn="ctr">
                      <a:solidFill>
                        <a:srgbClr val="CED0D2"/>
                      </a:solidFill>
                      <a:prstDash val="solid"/>
                      <a:round/>
                      <a:headEnd type="none" w="med" len="med"/>
                      <a:tailEnd type="none" w="med" len="med"/>
                    </a:lnL>
                    <a:lnR w="3175" cap="flat" cmpd="sng" algn="ctr">
                      <a:solidFill>
                        <a:srgbClr val="CED0D2"/>
                      </a:solidFill>
                      <a:prstDash val="solid"/>
                      <a:round/>
                      <a:headEnd type="none" w="med" len="med"/>
                      <a:tailEnd type="none" w="med" len="med"/>
                    </a:lnR>
                    <a:lnT w="3175" cap="flat" cmpd="sng" algn="ctr">
                      <a:solidFill>
                        <a:srgbClr val="CED0D2"/>
                      </a:solidFill>
                      <a:prstDash val="solid"/>
                      <a:round/>
                      <a:headEnd type="none" w="med" len="med"/>
                      <a:tailEnd type="none" w="med" len="med"/>
                    </a:lnT>
                    <a:lnB w="3175" cap="flat" cmpd="sng" algn="ctr">
                      <a:solidFill>
                        <a:srgbClr val="CED0D2"/>
                      </a:solidFill>
                      <a:prstDash val="solid"/>
                      <a:round/>
                      <a:headEnd type="none" w="med" len="med"/>
                      <a:tailEnd type="none" w="med" len="med"/>
                    </a:lnB>
                    <a:lnTlToBr w="12700" cmpd="sng">
                      <a:noFill/>
                      <a:prstDash val="solid"/>
                    </a:lnTlToBr>
                    <a:lnBlToTr w="12700" cmpd="sng">
                      <a:noFill/>
                      <a:prstDash val="solid"/>
                    </a:lnBlToTr>
                    <a:solidFill>
                      <a:srgbClr val="486326"/>
                    </a:solidFill>
                  </a:tcPr>
                </a:tc>
                <a:tc>
                  <a:txBody>
                    <a:bodyPr/>
                    <a:lstStyle/>
                    <a:p>
                      <a:pPr algn="ctr"/>
                      <a:r>
                        <a:rPr lang="en-US" sz="1400" dirty="0" smtClean="0">
                          <a:solidFill>
                            <a:schemeClr val="bg1"/>
                          </a:solidFill>
                          <a:effectLst>
                            <a:outerShdw blurRad="50800" dist="38100" dir="2700000" algn="tl" rotWithShape="0">
                              <a:srgbClr val="000000">
                                <a:alpha val="43000"/>
                              </a:srgbClr>
                            </a:outerShdw>
                          </a:effectLst>
                        </a:rPr>
                        <a:t>No</a:t>
                      </a:r>
                      <a:endParaRPr lang="en-US" sz="1400" dirty="0">
                        <a:solidFill>
                          <a:schemeClr val="bg1"/>
                        </a:solidFill>
                        <a:effectLst>
                          <a:outerShdw blurRad="50800" dist="38100" dir="2700000" algn="tl" rotWithShape="0">
                            <a:srgbClr val="000000">
                              <a:alpha val="43000"/>
                            </a:srgbClr>
                          </a:outerShdw>
                        </a:effectLst>
                      </a:endParaRPr>
                    </a:p>
                  </a:txBody>
                  <a:tcPr marR="89968" marT="54864" marB="54864" anchor="ctr">
                    <a:lnL w="3175" cap="flat" cmpd="sng" algn="ctr">
                      <a:solidFill>
                        <a:srgbClr val="CED0D2"/>
                      </a:solidFill>
                      <a:prstDash val="solid"/>
                      <a:round/>
                      <a:headEnd type="none" w="med" len="med"/>
                      <a:tailEnd type="none" w="med" len="med"/>
                    </a:lnL>
                    <a:lnR w="3175" cap="flat" cmpd="sng" algn="ctr">
                      <a:solidFill>
                        <a:srgbClr val="CED0D2"/>
                      </a:solidFill>
                      <a:prstDash val="solid"/>
                      <a:round/>
                      <a:headEnd type="none" w="med" len="med"/>
                      <a:tailEnd type="none" w="med" len="med"/>
                    </a:lnR>
                    <a:lnT w="3175" cap="flat" cmpd="sng" algn="ctr">
                      <a:solidFill>
                        <a:srgbClr val="CED0D2"/>
                      </a:solidFill>
                      <a:prstDash val="solid"/>
                      <a:round/>
                      <a:headEnd type="none" w="med" len="med"/>
                      <a:tailEnd type="none" w="med" len="med"/>
                    </a:lnT>
                    <a:lnB w="3175" cap="flat" cmpd="sng" algn="ctr">
                      <a:solidFill>
                        <a:srgbClr val="CED0D2"/>
                      </a:solidFill>
                      <a:prstDash val="solid"/>
                      <a:round/>
                      <a:headEnd type="none" w="med" len="med"/>
                      <a:tailEnd type="none" w="med" len="med"/>
                    </a:lnB>
                    <a:lnTlToBr w="12700" cmpd="sng">
                      <a:noFill/>
                      <a:prstDash val="solid"/>
                    </a:lnTlToBr>
                    <a:lnBlToTr w="12700" cmpd="sng">
                      <a:noFill/>
                      <a:prstDash val="solid"/>
                    </a:lnBlToTr>
                    <a:solidFill>
                      <a:srgbClr val="486326"/>
                    </a:solidFill>
                  </a:tcPr>
                </a:tc>
                <a:tc>
                  <a:txBody>
                    <a:bodyPr/>
                    <a:lstStyle/>
                    <a:p>
                      <a:pPr algn="ctr"/>
                      <a:r>
                        <a:rPr lang="en-US" sz="1400" dirty="0" smtClean="0">
                          <a:solidFill>
                            <a:schemeClr val="bg1"/>
                          </a:solidFill>
                          <a:effectLst>
                            <a:outerShdw blurRad="50800" dist="38100" dir="2700000" algn="tl" rotWithShape="0">
                              <a:srgbClr val="000000">
                                <a:alpha val="43000"/>
                              </a:srgbClr>
                            </a:outerShdw>
                          </a:effectLst>
                        </a:rPr>
                        <a:t>No</a:t>
                      </a:r>
                      <a:endParaRPr lang="en-US" sz="1400" dirty="0">
                        <a:solidFill>
                          <a:schemeClr val="bg1"/>
                        </a:solidFill>
                        <a:effectLst>
                          <a:outerShdw blurRad="50800" dist="38100" dir="2700000" algn="tl" rotWithShape="0">
                            <a:srgbClr val="000000">
                              <a:alpha val="43000"/>
                            </a:srgbClr>
                          </a:outerShdw>
                        </a:effectLst>
                      </a:endParaRPr>
                    </a:p>
                  </a:txBody>
                  <a:tcPr marR="89968" marT="54864" marB="54864" anchor="ctr">
                    <a:lnL w="3175" cap="flat" cmpd="sng" algn="ctr">
                      <a:solidFill>
                        <a:srgbClr val="CED0D2"/>
                      </a:solidFill>
                      <a:prstDash val="solid"/>
                      <a:round/>
                      <a:headEnd type="none" w="med" len="med"/>
                      <a:tailEnd type="none" w="med" len="med"/>
                    </a:lnL>
                    <a:lnR w="6350" cap="flat" cmpd="sng" algn="ctr">
                      <a:solidFill>
                        <a:srgbClr val="BFBFBF"/>
                      </a:solidFill>
                      <a:prstDash val="solid"/>
                      <a:round/>
                      <a:headEnd type="none" w="med" len="med"/>
                      <a:tailEnd type="none" w="med" len="med"/>
                    </a:lnR>
                    <a:lnT w="3175" cap="flat" cmpd="sng" algn="ctr">
                      <a:solidFill>
                        <a:srgbClr val="CED0D2"/>
                      </a:solidFill>
                      <a:prstDash val="solid"/>
                      <a:round/>
                      <a:headEnd type="none" w="med" len="med"/>
                      <a:tailEnd type="none" w="med" len="med"/>
                    </a:lnT>
                    <a:lnB w="3175" cap="flat" cmpd="sng" algn="ctr">
                      <a:solidFill>
                        <a:srgbClr val="CED0D2"/>
                      </a:solidFill>
                      <a:prstDash val="solid"/>
                      <a:round/>
                      <a:headEnd type="none" w="med" len="med"/>
                      <a:tailEnd type="none" w="med" len="med"/>
                    </a:lnB>
                    <a:lnTlToBr w="12700" cmpd="sng">
                      <a:noFill/>
                      <a:prstDash val="solid"/>
                    </a:lnTlToBr>
                    <a:lnBlToTr w="12700" cmpd="sng">
                      <a:noFill/>
                      <a:prstDash val="solid"/>
                    </a:lnBlToTr>
                    <a:solidFill>
                      <a:srgbClr val="667F40"/>
                    </a:solidFill>
                  </a:tcPr>
                </a:tc>
              </a:tr>
              <a:tr h="389860">
                <a:tc>
                  <a:txBody>
                    <a:bodyPr/>
                    <a:lstStyle/>
                    <a:p>
                      <a:r>
                        <a:rPr lang="en-US" sz="1400" dirty="0" smtClean="0">
                          <a:solidFill>
                            <a:schemeClr val="bg1"/>
                          </a:solidFill>
                          <a:effectLst>
                            <a:outerShdw blurRad="50800" dist="38100" dir="2700000" algn="tl" rotWithShape="0">
                              <a:srgbClr val="000000">
                                <a:alpha val="43000"/>
                              </a:srgbClr>
                            </a:outerShdw>
                          </a:effectLst>
                        </a:rPr>
                        <a:t>Earnings taxable in year distributed?</a:t>
                      </a:r>
                      <a:endParaRPr lang="en-US" sz="1400" dirty="0">
                        <a:solidFill>
                          <a:schemeClr val="bg1"/>
                        </a:solidFill>
                        <a:effectLst>
                          <a:outerShdw blurRad="50800" dist="38100" dir="2700000" algn="tl" rotWithShape="0">
                            <a:srgbClr val="000000">
                              <a:alpha val="43000"/>
                            </a:srgbClr>
                          </a:outerShdw>
                        </a:effectLst>
                      </a:endParaRPr>
                    </a:p>
                  </a:txBody>
                  <a:tcPr marR="89968" marT="54864" marB="54864" anchor="ctr">
                    <a:lnL>
                      <a:noFill/>
                    </a:lnL>
                    <a:lnR w="3175" cap="flat" cmpd="sng" algn="ctr">
                      <a:solidFill>
                        <a:srgbClr val="CED0D2"/>
                      </a:solidFill>
                      <a:prstDash val="solid"/>
                      <a:round/>
                      <a:headEnd type="none" w="med" len="med"/>
                      <a:tailEnd type="none" w="med" len="med"/>
                    </a:lnR>
                    <a:lnT w="3175" cap="flat" cmpd="sng" algn="ctr">
                      <a:solidFill>
                        <a:srgbClr val="CED0D2"/>
                      </a:solidFill>
                      <a:prstDash val="solid"/>
                      <a:round/>
                      <a:headEnd type="none" w="med" len="med"/>
                      <a:tailEnd type="none" w="med" len="med"/>
                    </a:lnT>
                    <a:lnB w="3175" cap="flat" cmpd="sng" algn="ctr">
                      <a:solidFill>
                        <a:srgbClr val="CED0D2"/>
                      </a:solidFill>
                      <a:prstDash val="solid"/>
                      <a:round/>
                      <a:headEnd type="none" w="med" len="med"/>
                      <a:tailEnd type="none" w="med" len="med"/>
                    </a:lnB>
                    <a:lnTlToBr w="12700" cmpd="sng">
                      <a:noFill/>
                      <a:prstDash val="solid"/>
                    </a:lnTlToBr>
                    <a:lnBlToTr w="12700" cmpd="sng">
                      <a:noFill/>
                      <a:prstDash val="solid"/>
                    </a:lnBlToTr>
                    <a:solidFill>
                      <a:srgbClr val="5E5C60">
                        <a:alpha val="60000"/>
                      </a:srgbClr>
                    </a:solidFill>
                  </a:tcPr>
                </a:tc>
                <a:tc>
                  <a:txBody>
                    <a:bodyPr/>
                    <a:lstStyle/>
                    <a:p>
                      <a:pPr algn="ctr"/>
                      <a:r>
                        <a:rPr lang="en-US" sz="1400" dirty="0" smtClean="0">
                          <a:solidFill>
                            <a:schemeClr val="bg1"/>
                          </a:solidFill>
                          <a:effectLst>
                            <a:outerShdw blurRad="50800" dist="38100" dir="2700000" algn="tl" rotWithShape="0">
                              <a:srgbClr val="000000">
                                <a:alpha val="43000"/>
                              </a:srgbClr>
                            </a:outerShdw>
                          </a:effectLst>
                        </a:rPr>
                        <a:t>Yes</a:t>
                      </a:r>
                      <a:endParaRPr lang="en-US" sz="1400" dirty="0">
                        <a:solidFill>
                          <a:schemeClr val="bg1"/>
                        </a:solidFill>
                        <a:effectLst>
                          <a:outerShdw blurRad="50800" dist="38100" dir="2700000" algn="tl" rotWithShape="0">
                            <a:srgbClr val="000000">
                              <a:alpha val="43000"/>
                            </a:srgbClr>
                          </a:outerShdw>
                        </a:effectLst>
                      </a:endParaRPr>
                    </a:p>
                  </a:txBody>
                  <a:tcPr marR="89968" marT="54864" marB="54864" anchor="ctr">
                    <a:lnL w="3175" cap="flat" cmpd="sng" algn="ctr">
                      <a:solidFill>
                        <a:srgbClr val="CED0D2"/>
                      </a:solidFill>
                      <a:prstDash val="solid"/>
                      <a:round/>
                      <a:headEnd type="none" w="med" len="med"/>
                      <a:tailEnd type="none" w="med" len="med"/>
                    </a:lnL>
                    <a:lnR w="3175" cap="flat" cmpd="sng" algn="ctr">
                      <a:solidFill>
                        <a:srgbClr val="CED0D2"/>
                      </a:solidFill>
                      <a:prstDash val="solid"/>
                      <a:round/>
                      <a:headEnd type="none" w="med" len="med"/>
                      <a:tailEnd type="none" w="med" len="med"/>
                    </a:lnR>
                    <a:lnT w="3175" cap="flat" cmpd="sng" algn="ctr">
                      <a:solidFill>
                        <a:srgbClr val="CED0D2"/>
                      </a:solidFill>
                      <a:prstDash val="solid"/>
                      <a:round/>
                      <a:headEnd type="none" w="med" len="med"/>
                      <a:tailEnd type="none" w="med" len="med"/>
                    </a:lnT>
                    <a:lnB w="3175" cap="flat" cmpd="sng" algn="ctr">
                      <a:solidFill>
                        <a:srgbClr val="CED0D2"/>
                      </a:solidFill>
                      <a:prstDash val="solid"/>
                      <a:round/>
                      <a:headEnd type="none" w="med" len="med"/>
                      <a:tailEnd type="none" w="med" len="med"/>
                    </a:lnB>
                    <a:lnTlToBr w="12700" cmpd="sng">
                      <a:noFill/>
                      <a:prstDash val="solid"/>
                    </a:lnTlToBr>
                    <a:lnBlToTr w="12700" cmpd="sng">
                      <a:noFill/>
                      <a:prstDash val="solid"/>
                    </a:lnBlToTr>
                    <a:solidFill>
                      <a:srgbClr val="5E5C60">
                        <a:alpha val="60000"/>
                      </a:srgbClr>
                    </a:solidFill>
                  </a:tcPr>
                </a:tc>
                <a:tc>
                  <a:txBody>
                    <a:bodyPr/>
                    <a:lstStyle/>
                    <a:p>
                      <a:pPr algn="ctr"/>
                      <a:r>
                        <a:rPr lang="en-US" sz="1400" dirty="0" smtClean="0">
                          <a:solidFill>
                            <a:schemeClr val="bg1"/>
                          </a:solidFill>
                          <a:effectLst>
                            <a:outerShdw blurRad="50800" dist="38100" dir="2700000" algn="tl" rotWithShape="0">
                              <a:srgbClr val="000000">
                                <a:alpha val="43000"/>
                              </a:srgbClr>
                            </a:outerShdw>
                          </a:effectLst>
                        </a:rPr>
                        <a:t>No*</a:t>
                      </a:r>
                      <a:endParaRPr lang="en-US" sz="1400" dirty="0">
                        <a:solidFill>
                          <a:schemeClr val="bg1"/>
                        </a:solidFill>
                        <a:effectLst>
                          <a:outerShdw blurRad="50800" dist="38100" dir="2700000" algn="tl" rotWithShape="0">
                            <a:srgbClr val="000000">
                              <a:alpha val="43000"/>
                            </a:srgbClr>
                          </a:outerShdw>
                        </a:effectLst>
                      </a:endParaRPr>
                    </a:p>
                  </a:txBody>
                  <a:tcPr marR="89968" marT="54864" marB="54864" anchor="ctr">
                    <a:lnL w="3175" cap="flat" cmpd="sng" algn="ctr">
                      <a:solidFill>
                        <a:srgbClr val="CED0D2"/>
                      </a:solidFill>
                      <a:prstDash val="solid"/>
                      <a:round/>
                      <a:headEnd type="none" w="med" len="med"/>
                      <a:tailEnd type="none" w="med" len="med"/>
                    </a:lnL>
                    <a:lnR w="3175" cap="flat" cmpd="sng" algn="ctr">
                      <a:solidFill>
                        <a:srgbClr val="CED0D2"/>
                      </a:solidFill>
                      <a:prstDash val="solid"/>
                      <a:round/>
                      <a:headEnd type="none" w="med" len="med"/>
                      <a:tailEnd type="none" w="med" len="med"/>
                    </a:lnR>
                    <a:lnT w="3175" cap="flat" cmpd="sng" algn="ctr">
                      <a:solidFill>
                        <a:srgbClr val="CED0D2"/>
                      </a:solidFill>
                      <a:prstDash val="solid"/>
                      <a:round/>
                      <a:headEnd type="none" w="med" len="med"/>
                      <a:tailEnd type="none" w="med" len="med"/>
                    </a:lnT>
                    <a:lnB w="3175" cap="flat" cmpd="sng" algn="ctr">
                      <a:solidFill>
                        <a:srgbClr val="CED0D2"/>
                      </a:solidFill>
                      <a:prstDash val="solid"/>
                      <a:round/>
                      <a:headEnd type="none" w="med" len="med"/>
                      <a:tailEnd type="none" w="med" len="med"/>
                    </a:lnB>
                    <a:lnTlToBr w="12700" cmpd="sng">
                      <a:noFill/>
                      <a:prstDash val="solid"/>
                    </a:lnTlToBr>
                    <a:lnBlToTr w="12700" cmpd="sng">
                      <a:noFill/>
                      <a:prstDash val="solid"/>
                    </a:lnBlToTr>
                    <a:solidFill>
                      <a:srgbClr val="5E5C60">
                        <a:alpha val="60000"/>
                      </a:srgbClr>
                    </a:solidFill>
                  </a:tcPr>
                </a:tc>
                <a:tc>
                  <a:txBody>
                    <a:bodyPr/>
                    <a:lstStyle/>
                    <a:p>
                      <a:pPr algn="ctr"/>
                      <a:r>
                        <a:rPr lang="en-US" sz="1400" dirty="0" smtClean="0">
                          <a:solidFill>
                            <a:schemeClr val="bg1"/>
                          </a:solidFill>
                          <a:effectLst>
                            <a:outerShdw blurRad="50800" dist="38100" dir="2700000" algn="tl" rotWithShape="0">
                              <a:srgbClr val="000000">
                                <a:alpha val="43000"/>
                              </a:srgbClr>
                            </a:outerShdw>
                          </a:effectLst>
                        </a:rPr>
                        <a:t>No*</a:t>
                      </a:r>
                      <a:endParaRPr lang="en-US" sz="1400" dirty="0">
                        <a:solidFill>
                          <a:schemeClr val="bg1"/>
                        </a:solidFill>
                        <a:effectLst>
                          <a:outerShdw blurRad="50800" dist="38100" dir="2700000" algn="tl" rotWithShape="0">
                            <a:srgbClr val="000000">
                              <a:alpha val="43000"/>
                            </a:srgbClr>
                          </a:outerShdw>
                        </a:effectLst>
                      </a:endParaRPr>
                    </a:p>
                  </a:txBody>
                  <a:tcPr marR="89968" marT="54864" marB="54864" anchor="ctr">
                    <a:lnL w="3175" cap="flat" cmpd="sng" algn="ctr">
                      <a:solidFill>
                        <a:srgbClr val="CED0D2"/>
                      </a:solidFill>
                      <a:prstDash val="solid"/>
                      <a:round/>
                      <a:headEnd type="none" w="med" len="med"/>
                      <a:tailEnd type="none" w="med" len="med"/>
                    </a:lnL>
                    <a:lnR w="6350" cap="flat" cmpd="sng" algn="ctr">
                      <a:solidFill>
                        <a:srgbClr val="BFBFBF"/>
                      </a:solidFill>
                      <a:prstDash val="solid"/>
                      <a:round/>
                      <a:headEnd type="none" w="med" len="med"/>
                      <a:tailEnd type="none" w="med" len="med"/>
                    </a:lnR>
                    <a:lnT w="3175" cap="flat" cmpd="sng" algn="ctr">
                      <a:solidFill>
                        <a:srgbClr val="CED0D2"/>
                      </a:solidFill>
                      <a:prstDash val="solid"/>
                      <a:round/>
                      <a:headEnd type="none" w="med" len="med"/>
                      <a:tailEnd type="none" w="med" len="med"/>
                    </a:lnT>
                    <a:lnB w="3175" cap="flat" cmpd="sng" algn="ctr">
                      <a:solidFill>
                        <a:srgbClr val="CED0D2"/>
                      </a:solidFill>
                      <a:prstDash val="solid"/>
                      <a:round/>
                      <a:headEnd type="none" w="med" len="med"/>
                      <a:tailEnd type="none" w="med" len="med"/>
                    </a:lnB>
                    <a:lnTlToBr w="12700" cmpd="sng">
                      <a:noFill/>
                      <a:prstDash val="solid"/>
                    </a:lnTlToBr>
                    <a:lnBlToTr w="12700" cmpd="sng">
                      <a:noFill/>
                      <a:prstDash val="solid"/>
                    </a:lnBlToTr>
                    <a:solidFill>
                      <a:srgbClr val="5E5C60">
                        <a:alpha val="60000"/>
                      </a:srgbClr>
                    </a:solidFill>
                  </a:tcPr>
                </a:tc>
              </a:tr>
              <a:tr h="389860">
                <a:tc>
                  <a:txBody>
                    <a:bodyPr/>
                    <a:lstStyle/>
                    <a:p>
                      <a:r>
                        <a:rPr lang="en-US" sz="1400" dirty="0" smtClean="0">
                          <a:solidFill>
                            <a:schemeClr val="bg1"/>
                          </a:solidFill>
                          <a:effectLst>
                            <a:outerShdw blurRad="50800" dist="38100" dir="2700000" algn="tl" rotWithShape="0">
                              <a:srgbClr val="000000">
                                <a:alpha val="43000"/>
                              </a:srgbClr>
                            </a:outerShdw>
                          </a:effectLst>
                        </a:rPr>
                        <a:t>Contribution amount determined by your income?</a:t>
                      </a:r>
                      <a:endParaRPr lang="en-US" sz="1400" dirty="0">
                        <a:solidFill>
                          <a:schemeClr val="bg1"/>
                        </a:solidFill>
                        <a:effectLst>
                          <a:outerShdw blurRad="50800" dist="38100" dir="2700000" algn="tl" rotWithShape="0">
                            <a:srgbClr val="000000">
                              <a:alpha val="43000"/>
                            </a:srgbClr>
                          </a:outerShdw>
                        </a:effectLst>
                      </a:endParaRPr>
                    </a:p>
                  </a:txBody>
                  <a:tcPr marR="89968" marT="54864" marB="54864" anchor="ctr">
                    <a:lnL>
                      <a:noFill/>
                    </a:lnL>
                    <a:lnR w="3175" cap="flat" cmpd="sng" algn="ctr">
                      <a:solidFill>
                        <a:srgbClr val="CED0D2"/>
                      </a:solidFill>
                      <a:prstDash val="solid"/>
                      <a:round/>
                      <a:headEnd type="none" w="med" len="med"/>
                      <a:tailEnd type="none" w="med" len="med"/>
                    </a:lnR>
                    <a:lnT w="3175" cap="flat" cmpd="sng" algn="ctr">
                      <a:solidFill>
                        <a:srgbClr val="CED0D2"/>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5E5C60">
                        <a:alpha val="80000"/>
                      </a:srgbClr>
                    </a:solidFill>
                  </a:tcPr>
                </a:tc>
                <a:tc>
                  <a:txBody>
                    <a:bodyPr/>
                    <a:lstStyle/>
                    <a:p>
                      <a:pPr algn="ctr"/>
                      <a:r>
                        <a:rPr lang="en-US" sz="1400" dirty="0" smtClean="0">
                          <a:solidFill>
                            <a:schemeClr val="bg1"/>
                          </a:solidFill>
                          <a:effectLst>
                            <a:outerShdw blurRad="50800" dist="38100" dir="2700000" algn="tl" rotWithShape="0">
                              <a:srgbClr val="000000">
                                <a:alpha val="43000"/>
                              </a:srgbClr>
                            </a:outerShdw>
                          </a:effectLst>
                        </a:rPr>
                        <a:t>No</a:t>
                      </a:r>
                      <a:endParaRPr lang="en-US" sz="1400" dirty="0">
                        <a:solidFill>
                          <a:schemeClr val="bg1"/>
                        </a:solidFill>
                        <a:effectLst>
                          <a:outerShdw blurRad="50800" dist="38100" dir="2700000" algn="tl" rotWithShape="0">
                            <a:srgbClr val="000000">
                              <a:alpha val="43000"/>
                            </a:srgbClr>
                          </a:outerShdw>
                        </a:effectLst>
                      </a:endParaRPr>
                    </a:p>
                  </a:txBody>
                  <a:tcPr marR="89968" marT="54864" marB="54864" anchor="ctr">
                    <a:lnL w="3175" cap="flat" cmpd="sng" algn="ctr">
                      <a:solidFill>
                        <a:srgbClr val="CED0D2"/>
                      </a:solidFill>
                      <a:prstDash val="solid"/>
                      <a:round/>
                      <a:headEnd type="none" w="med" len="med"/>
                      <a:tailEnd type="none" w="med" len="med"/>
                    </a:lnL>
                    <a:lnR w="3175" cap="flat" cmpd="sng" algn="ctr">
                      <a:solidFill>
                        <a:srgbClr val="CED0D2"/>
                      </a:solidFill>
                      <a:prstDash val="solid"/>
                      <a:round/>
                      <a:headEnd type="none" w="med" len="med"/>
                      <a:tailEnd type="none" w="med" len="med"/>
                    </a:lnR>
                    <a:lnT w="3175" cap="flat" cmpd="sng" algn="ctr">
                      <a:solidFill>
                        <a:srgbClr val="CED0D2"/>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486326"/>
                    </a:solidFill>
                  </a:tcPr>
                </a:tc>
                <a:tc>
                  <a:txBody>
                    <a:bodyPr/>
                    <a:lstStyle/>
                    <a:p>
                      <a:pPr algn="ctr"/>
                      <a:r>
                        <a:rPr lang="en-US" sz="1400" dirty="0" smtClean="0">
                          <a:solidFill>
                            <a:schemeClr val="bg1"/>
                          </a:solidFill>
                          <a:effectLst>
                            <a:outerShdw blurRad="50800" dist="38100" dir="2700000" algn="tl" rotWithShape="0">
                              <a:srgbClr val="000000">
                                <a:alpha val="43000"/>
                              </a:srgbClr>
                            </a:outerShdw>
                          </a:effectLst>
                        </a:rPr>
                        <a:t>No</a:t>
                      </a:r>
                      <a:endParaRPr lang="en-US" sz="1400" dirty="0">
                        <a:solidFill>
                          <a:schemeClr val="bg1"/>
                        </a:solidFill>
                        <a:effectLst>
                          <a:outerShdw blurRad="50800" dist="38100" dir="2700000" algn="tl" rotWithShape="0">
                            <a:srgbClr val="000000">
                              <a:alpha val="43000"/>
                            </a:srgbClr>
                          </a:outerShdw>
                        </a:effectLst>
                      </a:endParaRPr>
                    </a:p>
                  </a:txBody>
                  <a:tcPr marR="89968" marT="54864" marB="54864" anchor="ctr">
                    <a:lnL w="3175" cap="flat" cmpd="sng" algn="ctr">
                      <a:solidFill>
                        <a:srgbClr val="CED0D2"/>
                      </a:solidFill>
                      <a:prstDash val="solid"/>
                      <a:round/>
                      <a:headEnd type="none" w="med" len="med"/>
                      <a:tailEnd type="none" w="med" len="med"/>
                    </a:lnL>
                    <a:lnR w="3175" cap="flat" cmpd="sng" algn="ctr">
                      <a:solidFill>
                        <a:srgbClr val="CED0D2"/>
                      </a:solidFill>
                      <a:prstDash val="solid"/>
                      <a:round/>
                      <a:headEnd type="none" w="med" len="med"/>
                      <a:tailEnd type="none" w="med" len="med"/>
                    </a:lnR>
                    <a:lnT w="3175" cap="flat" cmpd="sng" algn="ctr">
                      <a:solidFill>
                        <a:srgbClr val="CED0D2"/>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486326"/>
                    </a:solidFill>
                  </a:tcPr>
                </a:tc>
                <a:tc>
                  <a:txBody>
                    <a:bodyPr/>
                    <a:lstStyle/>
                    <a:p>
                      <a:pPr algn="ctr"/>
                      <a:r>
                        <a:rPr lang="en-US" sz="1400" dirty="0" smtClean="0">
                          <a:solidFill>
                            <a:schemeClr val="bg1"/>
                          </a:solidFill>
                          <a:effectLst>
                            <a:outerShdw blurRad="50800" dist="38100" dir="2700000" algn="tl" rotWithShape="0">
                              <a:srgbClr val="000000">
                                <a:alpha val="43000"/>
                              </a:srgbClr>
                            </a:outerShdw>
                          </a:effectLst>
                        </a:rPr>
                        <a:t>Yes</a:t>
                      </a:r>
                      <a:endParaRPr lang="en-US" sz="1400" dirty="0">
                        <a:solidFill>
                          <a:schemeClr val="bg1"/>
                        </a:solidFill>
                        <a:effectLst>
                          <a:outerShdw blurRad="50800" dist="38100" dir="2700000" algn="tl" rotWithShape="0">
                            <a:srgbClr val="000000">
                              <a:alpha val="43000"/>
                            </a:srgbClr>
                          </a:outerShdw>
                        </a:effectLst>
                      </a:endParaRPr>
                    </a:p>
                  </a:txBody>
                  <a:tcPr marR="89968" marT="54864" marB="54864" anchor="ctr">
                    <a:lnL w="3175" cap="flat" cmpd="sng" algn="ctr">
                      <a:solidFill>
                        <a:srgbClr val="CED0D2"/>
                      </a:solidFill>
                      <a:prstDash val="solid"/>
                      <a:round/>
                      <a:headEnd type="none" w="med" len="med"/>
                      <a:tailEnd type="none" w="med" len="med"/>
                    </a:lnL>
                    <a:lnR w="6350" cap="flat" cmpd="sng" algn="ctr">
                      <a:solidFill>
                        <a:srgbClr val="BFBFBF"/>
                      </a:solidFill>
                      <a:prstDash val="solid"/>
                      <a:round/>
                      <a:headEnd type="none" w="med" len="med"/>
                      <a:tailEnd type="none" w="med" len="med"/>
                    </a:lnR>
                    <a:lnT w="3175" cap="flat" cmpd="sng" algn="ctr">
                      <a:solidFill>
                        <a:srgbClr val="CED0D2"/>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667F40"/>
                    </a:solidFill>
                  </a:tcPr>
                </a:tc>
              </a:tr>
            </a:tbl>
          </a:graphicData>
        </a:graphic>
      </p:graphicFrame>
      <p:sp>
        <p:nvSpPr>
          <p:cNvPr id="9220" name="TextBox 6"/>
          <p:cNvSpPr txBox="1">
            <a:spLocks noChangeArrowheads="1"/>
          </p:cNvSpPr>
          <p:nvPr/>
        </p:nvSpPr>
        <p:spPr bwMode="auto">
          <a:xfrm>
            <a:off x="6905625" y="369888"/>
            <a:ext cx="1525588" cy="1495425"/>
          </a:xfrm>
          <a:prstGeom prst="rect">
            <a:avLst/>
          </a:prstGeom>
          <a:noFill/>
          <a:ln w="9525">
            <a:noFill/>
            <a:miter lim="800000"/>
            <a:headEnd/>
            <a:tailEnd/>
          </a:ln>
        </p:spPr>
        <p:txBody>
          <a:bodyPr wrap="none"/>
          <a:lstStyle/>
          <a:p>
            <a:endParaRPr lang="en-US"/>
          </a:p>
        </p:txBody>
      </p:sp>
      <p:sp>
        <p:nvSpPr>
          <p:cNvPr id="9221" name="TextBox 10"/>
          <p:cNvSpPr txBox="1">
            <a:spLocks noChangeArrowheads="1"/>
          </p:cNvSpPr>
          <p:nvPr/>
        </p:nvSpPr>
        <p:spPr bwMode="auto">
          <a:xfrm>
            <a:off x="658813" y="5770563"/>
            <a:ext cx="7454900" cy="855662"/>
          </a:xfrm>
          <a:prstGeom prst="rect">
            <a:avLst/>
          </a:prstGeom>
          <a:noFill/>
          <a:ln w="9525">
            <a:noFill/>
            <a:miter lim="800000"/>
            <a:headEnd/>
            <a:tailEnd/>
          </a:ln>
        </p:spPr>
        <p:txBody>
          <a:bodyPr bIns="0" anchor="b"/>
          <a:lstStyle/>
          <a:p>
            <a:pPr>
              <a:spcBef>
                <a:spcPts val="400"/>
              </a:spcBef>
            </a:pPr>
            <a:r>
              <a:rPr lang="en-US" sz="1200" i="1"/>
              <a:t>*Contributions and earnings from a Roth are not taxable if the distribution is made after five consecutive tax years since the first Roth contribution was made AND the distribution is made after age 59</a:t>
            </a:r>
            <a:r>
              <a:rPr lang="en-US" sz="1200" i="1" baseline="30000"/>
              <a:t>1</a:t>
            </a:r>
            <a:r>
              <a:rPr lang="en-US" sz="1200" i="1" baseline="20000"/>
              <a:t>/</a:t>
            </a:r>
            <a:r>
              <a:rPr lang="en-US" sz="1200" i="1" baseline="-1000"/>
              <a:t>2</a:t>
            </a:r>
            <a:r>
              <a:rPr lang="en-US" sz="1200" i="1"/>
              <a:t>, or because of death or disability, or a qualified first-time home purchase for Roth IRA. </a:t>
            </a:r>
          </a:p>
          <a:p>
            <a:pPr>
              <a:spcBef>
                <a:spcPts val="400"/>
              </a:spcBef>
            </a:pPr>
            <a:r>
              <a:rPr lang="en-US" sz="1200"/>
              <a:t>Source: </a:t>
            </a:r>
            <a:r>
              <a:rPr lang="en-US" sz="1200" i="1"/>
              <a:t>IRS Announces 2013 Pension Plan Limitations,</a:t>
            </a:r>
            <a:r>
              <a:rPr lang="en-US" sz="1200"/>
              <a:t> IR-2012-77, Oct. 18, 2012</a:t>
            </a:r>
            <a:endParaRPr lang="en-US" sz="1200" i="1"/>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Box 6"/>
          <p:cNvSpPr txBox="1">
            <a:spLocks noChangeArrowheads="1"/>
          </p:cNvSpPr>
          <p:nvPr/>
        </p:nvSpPr>
        <p:spPr bwMode="auto">
          <a:xfrm>
            <a:off x="658813" y="4957763"/>
            <a:ext cx="7870825" cy="1443037"/>
          </a:xfrm>
          <a:prstGeom prst="rect">
            <a:avLst/>
          </a:prstGeom>
          <a:noFill/>
          <a:ln w="9525">
            <a:noFill/>
            <a:miter lim="800000"/>
            <a:headEnd/>
            <a:tailEnd/>
          </a:ln>
        </p:spPr>
        <p:txBody>
          <a:bodyPr bIns="0" anchor="b"/>
          <a:lstStyle/>
          <a:p>
            <a:pPr>
              <a:spcBef>
                <a:spcPts val="400"/>
              </a:spcBef>
            </a:pPr>
            <a:r>
              <a:rPr lang="en-US" sz="1200" b="1" i="1"/>
              <a:t>Chart assumptions</a:t>
            </a:r>
            <a:r>
              <a:rPr lang="en-US" sz="1200" i="1"/>
              <a:t>: This hypothetical illustration assumes an 8% annual rate of return over 20 years and a 25% tax bracket at distribution. Investment return is not guaranteed and will vary depending upon the investments and market experience.</a:t>
            </a:r>
          </a:p>
        </p:txBody>
      </p:sp>
      <p:sp>
        <p:nvSpPr>
          <p:cNvPr id="2" name="Title 1"/>
          <p:cNvSpPr>
            <a:spLocks noGrp="1"/>
          </p:cNvSpPr>
          <p:nvPr>
            <p:ph type="title"/>
          </p:nvPr>
        </p:nvSpPr>
        <p:spPr>
          <a:xfrm>
            <a:off x="658368" y="989112"/>
            <a:ext cx="7772400" cy="1143000"/>
          </a:xfrm>
        </p:spPr>
        <p:txBody>
          <a:bodyPr/>
          <a:lstStyle/>
          <a:p>
            <a:pPr fontAlgn="auto">
              <a:spcAft>
                <a:spcPts val="0"/>
              </a:spcAft>
              <a:defRPr/>
            </a:pPr>
            <a:r>
              <a:rPr lang="en-US" b="1" spc="-150" dirty="0" smtClean="0">
                <a:solidFill>
                  <a:schemeClr val="tx1">
                    <a:alpha val="80000"/>
                  </a:schemeClr>
                </a:solidFill>
              </a:rPr>
              <a:t>T</a:t>
            </a:r>
            <a:r>
              <a:rPr lang="en-US" b="1" dirty="0" smtClean="0">
                <a:solidFill>
                  <a:schemeClr val="tx1">
                    <a:alpha val="80000"/>
                  </a:schemeClr>
                </a:solidFill>
              </a:rPr>
              <a:t>ax i</a:t>
            </a:r>
            <a:r>
              <a:rPr lang="en-US" b="1" spc="-150" dirty="0" smtClean="0">
                <a:solidFill>
                  <a:schemeClr val="tx1">
                    <a:alpha val="80000"/>
                  </a:schemeClr>
                </a:solidFill>
              </a:rPr>
              <a:t>mpa</a:t>
            </a:r>
            <a:r>
              <a:rPr lang="en-US" b="1" dirty="0" smtClean="0">
                <a:solidFill>
                  <a:schemeClr val="tx1">
                    <a:alpha val="80000"/>
                  </a:schemeClr>
                </a:solidFill>
              </a:rPr>
              <a:t>ct </a:t>
            </a:r>
            <a:r>
              <a:rPr lang="en-US" dirty="0" smtClean="0">
                <a:solidFill>
                  <a:schemeClr val="tx1">
                    <a:alpha val="80000"/>
                  </a:schemeClr>
                </a:solidFill>
              </a:rPr>
              <a:t>of </a:t>
            </a:r>
            <a:br>
              <a:rPr lang="en-US" dirty="0" smtClean="0">
                <a:solidFill>
                  <a:schemeClr val="tx1">
                    <a:alpha val="80000"/>
                  </a:schemeClr>
                </a:solidFill>
              </a:rPr>
            </a:br>
            <a:r>
              <a:rPr lang="en-US" spc="-150" dirty="0" smtClean="0">
                <a:solidFill>
                  <a:schemeClr val="tx1">
                    <a:alpha val="80000"/>
                  </a:schemeClr>
                </a:solidFill>
              </a:rPr>
              <a:t>R</a:t>
            </a:r>
            <a:r>
              <a:rPr lang="en-US" dirty="0" smtClean="0">
                <a:solidFill>
                  <a:schemeClr val="tx1">
                    <a:alpha val="80000"/>
                  </a:schemeClr>
                </a:solidFill>
              </a:rPr>
              <a:t>oth </a:t>
            </a:r>
            <a:r>
              <a:rPr lang="en-US" spc="-150" dirty="0" smtClean="0">
                <a:solidFill>
                  <a:schemeClr val="tx1">
                    <a:alpha val="80000"/>
                  </a:schemeClr>
                </a:solidFill>
              </a:rPr>
              <a:t>45</a:t>
            </a:r>
            <a:r>
              <a:rPr lang="en-US" dirty="0" smtClean="0">
                <a:solidFill>
                  <a:schemeClr val="tx1">
                    <a:alpha val="80000"/>
                  </a:schemeClr>
                </a:solidFill>
              </a:rPr>
              <a:t>7 c</a:t>
            </a:r>
            <a:r>
              <a:rPr lang="en-US" spc="-150" dirty="0" smtClean="0">
                <a:solidFill>
                  <a:schemeClr val="tx1">
                    <a:alpha val="80000"/>
                  </a:schemeClr>
                </a:solidFill>
              </a:rPr>
              <a:t>o</a:t>
            </a:r>
            <a:r>
              <a:rPr lang="en-US" dirty="0" smtClean="0">
                <a:solidFill>
                  <a:schemeClr val="tx1">
                    <a:alpha val="80000"/>
                  </a:schemeClr>
                </a:solidFill>
              </a:rPr>
              <a:t>ntributi</a:t>
            </a:r>
            <a:r>
              <a:rPr lang="en-US" spc="-150" dirty="0" smtClean="0">
                <a:solidFill>
                  <a:schemeClr val="tx1">
                    <a:alpha val="80000"/>
                  </a:schemeClr>
                </a:solidFill>
              </a:rPr>
              <a:t>on</a:t>
            </a:r>
            <a:r>
              <a:rPr lang="en-US" dirty="0" smtClean="0">
                <a:solidFill>
                  <a:schemeClr val="tx1">
                    <a:alpha val="80000"/>
                  </a:schemeClr>
                </a:solidFill>
              </a:rPr>
              <a:t>s</a:t>
            </a:r>
            <a:endParaRPr lang="en-US" dirty="0">
              <a:solidFill>
                <a:schemeClr val="tx1">
                  <a:alpha val="80000"/>
                </a:schemeClr>
              </a:solidFill>
            </a:endParaRPr>
          </a:p>
        </p:txBody>
      </p:sp>
      <p:graphicFrame>
        <p:nvGraphicFramePr>
          <p:cNvPr id="3" name="Table 2"/>
          <p:cNvGraphicFramePr>
            <a:graphicFrameLocks noGrp="1" noChangeAspect="1"/>
          </p:cNvGraphicFramePr>
          <p:nvPr/>
        </p:nvGraphicFramePr>
        <p:xfrm>
          <a:off x="685800" y="2387038"/>
          <a:ext cx="7772401" cy="2912899"/>
        </p:xfrm>
        <a:graphic>
          <a:graphicData uri="http://schemas.openxmlformats.org/drawingml/2006/table">
            <a:tbl>
              <a:tblPr firstRow="1" bandRow="1">
                <a:effectLst>
                  <a:outerShdw blurRad="50800" dist="38100" dir="2700000">
                    <a:srgbClr val="000000">
                      <a:alpha val="43000"/>
                    </a:srgbClr>
                  </a:outerShdw>
                  <a:reflection stA="50000" endPos="25000" dir="5400000" sy="-100000" algn="bl" rotWithShape="0"/>
                </a:effectLst>
                <a:tableStyleId>{8EC20E35-A176-4012-BC5E-935CFFF8708E}</a:tableStyleId>
              </a:tblPr>
              <a:tblGrid>
                <a:gridCol w="3558312"/>
                <a:gridCol w="1373779"/>
                <a:gridCol w="1069745"/>
                <a:gridCol w="923359"/>
                <a:gridCol w="847206"/>
              </a:tblGrid>
              <a:tr h="372287">
                <a:tc rowSpan="2">
                  <a:txBody>
                    <a:bodyPr/>
                    <a:lstStyle/>
                    <a:p>
                      <a:endParaRPr lang="en-US" sz="1400" dirty="0">
                        <a:effectLst>
                          <a:outerShdw blurRad="50800" dist="38100" dir="2700000" algn="tl" rotWithShape="0">
                            <a:srgbClr val="000000">
                              <a:alpha val="43000"/>
                            </a:srgbClr>
                          </a:outerShdw>
                        </a:effectLst>
                      </a:endParaRPr>
                    </a:p>
                  </a:txBody>
                  <a:tcPr marL="181603" marR="90802" marT="90802" marB="90802" anchor="ctr">
                    <a:lnL>
                      <a:noFill/>
                    </a:lnL>
                    <a:lnR w="3175" cap="flat" cmpd="sng" algn="ctr">
                      <a:solidFill>
                        <a:srgbClr val="CED0D2"/>
                      </a:solidFill>
                      <a:prstDash val="solid"/>
                      <a:round/>
                      <a:headEnd type="none" w="med" len="med"/>
                      <a:tailEnd type="none" w="med" len="med"/>
                    </a:lnR>
                    <a:lnT w="25400" cmpd="sng">
                      <a:noFill/>
                    </a:lnT>
                    <a:lnB w="3175" cap="flat" cmpd="sng" algn="ctr">
                      <a:solidFill>
                        <a:srgbClr val="CED0D2"/>
                      </a:solidFill>
                      <a:prstDash val="solid"/>
                      <a:round/>
                      <a:headEnd type="none" w="med" len="med"/>
                      <a:tailEnd type="none" w="med" len="med"/>
                    </a:lnB>
                    <a:lnTlToBr w="12700" cmpd="sng">
                      <a:noFill/>
                      <a:prstDash val="solid"/>
                    </a:lnTlToBr>
                    <a:lnBlToTr w="12700" cmpd="sng">
                      <a:noFill/>
                      <a:prstDash val="solid"/>
                    </a:lnBlToTr>
                    <a:solidFill>
                      <a:srgbClr val="486326">
                        <a:alpha val="0"/>
                      </a:srgbClr>
                    </a:solidFill>
                  </a:tcPr>
                </a:tc>
                <a:tc rowSpan="2">
                  <a:txBody>
                    <a:bodyPr/>
                    <a:lstStyle/>
                    <a:p>
                      <a:pPr algn="ctr"/>
                      <a:r>
                        <a:rPr lang="en-US" sz="1500" dirty="0" smtClean="0">
                          <a:effectLst>
                            <a:outerShdw blurRad="50800" dist="38100" dir="2700000" algn="tl" rotWithShape="0">
                              <a:srgbClr val="000000">
                                <a:alpha val="43000"/>
                              </a:srgbClr>
                            </a:outerShdw>
                          </a:effectLst>
                        </a:rPr>
                        <a:t>Traditional </a:t>
                      </a:r>
                      <a:br>
                        <a:rPr lang="en-US" sz="1500" dirty="0" smtClean="0">
                          <a:effectLst>
                            <a:outerShdw blurRad="50800" dist="38100" dir="2700000" algn="tl" rotWithShape="0">
                              <a:srgbClr val="000000">
                                <a:alpha val="43000"/>
                              </a:srgbClr>
                            </a:outerShdw>
                          </a:effectLst>
                        </a:rPr>
                      </a:br>
                      <a:r>
                        <a:rPr lang="en-US" sz="1500" dirty="0" smtClean="0">
                          <a:effectLst>
                            <a:outerShdw blurRad="50800" dist="38100" dir="2700000" algn="tl" rotWithShape="0">
                              <a:srgbClr val="000000">
                                <a:alpha val="43000"/>
                              </a:srgbClr>
                            </a:outerShdw>
                          </a:effectLst>
                        </a:rPr>
                        <a:t>457 Plan</a:t>
                      </a:r>
                      <a:endParaRPr lang="en-US" sz="1500" dirty="0">
                        <a:effectLst>
                          <a:outerShdw blurRad="50800" dist="38100" dir="2700000" algn="tl" rotWithShape="0">
                            <a:srgbClr val="000000">
                              <a:alpha val="43000"/>
                            </a:srgbClr>
                          </a:outerShdw>
                        </a:effectLst>
                      </a:endParaRPr>
                    </a:p>
                  </a:txBody>
                  <a:tcPr marL="90802" marR="90802" marT="90802" marB="54481" anchor="b">
                    <a:lnL w="3175" cap="flat" cmpd="sng" algn="ctr">
                      <a:solidFill>
                        <a:srgbClr val="CED0D2"/>
                      </a:solidFill>
                      <a:prstDash val="solid"/>
                      <a:round/>
                      <a:headEnd type="none" w="med" len="med"/>
                      <a:tailEnd type="none" w="med" len="med"/>
                    </a:lnL>
                    <a:lnR w="3175" cap="flat" cmpd="sng" algn="ctr">
                      <a:solidFill>
                        <a:srgbClr val="CED0D2"/>
                      </a:solidFill>
                      <a:prstDash val="solid"/>
                      <a:round/>
                      <a:headEnd type="none" w="med" len="med"/>
                      <a:tailEnd type="none" w="med" len="med"/>
                    </a:lnR>
                    <a:lnT w="25400" cmpd="sng">
                      <a:noFill/>
                    </a:lnT>
                    <a:lnB w="3175" cap="flat" cmpd="sng" algn="ctr">
                      <a:solidFill>
                        <a:srgbClr val="CED0D2"/>
                      </a:solidFill>
                      <a:prstDash val="solid"/>
                      <a:round/>
                      <a:headEnd type="none" w="med" len="med"/>
                      <a:tailEnd type="none" w="med" len="med"/>
                    </a:lnB>
                    <a:lnTlToBr w="12700" cmpd="sng">
                      <a:noFill/>
                      <a:prstDash val="solid"/>
                    </a:lnTlToBr>
                    <a:lnBlToTr w="12700" cmpd="sng">
                      <a:noFill/>
                      <a:prstDash val="solid"/>
                    </a:lnBlToTr>
                    <a:solidFill>
                      <a:srgbClr val="5E5C60"/>
                    </a:solidFill>
                  </a:tcPr>
                </a:tc>
                <a:tc gridSpan="3">
                  <a:txBody>
                    <a:bodyPr/>
                    <a:lstStyle/>
                    <a:p>
                      <a:pPr algn="ctr"/>
                      <a:r>
                        <a:rPr lang="en-US" sz="1500" dirty="0" smtClean="0">
                          <a:effectLst>
                            <a:outerShdw blurRad="50800" dist="38100" dir="2700000" algn="tl" rotWithShape="0">
                              <a:srgbClr val="000000">
                                <a:alpha val="43000"/>
                              </a:srgbClr>
                            </a:outerShdw>
                          </a:effectLst>
                        </a:rPr>
                        <a:t>Roth 457 contributions</a:t>
                      </a:r>
                      <a:endParaRPr lang="en-US" sz="1500" dirty="0">
                        <a:effectLst>
                          <a:outerShdw blurRad="50800" dist="38100" dir="2700000" algn="tl" rotWithShape="0">
                            <a:srgbClr val="000000">
                              <a:alpha val="43000"/>
                            </a:srgbClr>
                          </a:outerShdw>
                        </a:effectLst>
                      </a:endParaRPr>
                    </a:p>
                  </a:txBody>
                  <a:tcPr marL="90802" marR="90802" marT="90802" marB="54481" anchor="b">
                    <a:lnL w="3175" cap="flat" cmpd="sng" algn="ctr">
                      <a:solidFill>
                        <a:srgbClr val="CED0D2"/>
                      </a:solidFill>
                      <a:prstDash val="solid"/>
                      <a:round/>
                      <a:headEnd type="none" w="med" len="med"/>
                      <a:tailEnd type="none" w="med" len="med"/>
                    </a:lnL>
                    <a:lnR w="6350" cap="flat" cmpd="sng" algn="ctr">
                      <a:solidFill>
                        <a:srgbClr val="BFBFBF"/>
                      </a:solidFill>
                      <a:prstDash val="solid"/>
                      <a:round/>
                      <a:headEnd type="none" w="med" len="med"/>
                      <a:tailEnd type="none" w="med" len="med"/>
                    </a:lnR>
                    <a:lnT w="25400" cmpd="sng">
                      <a:noFill/>
                    </a:lnT>
                    <a:lnB w="3175" cap="flat" cmpd="sng" algn="ctr">
                      <a:solidFill>
                        <a:srgbClr val="CED0D2"/>
                      </a:solidFill>
                      <a:prstDash val="solid"/>
                      <a:round/>
                      <a:headEnd type="none" w="med" len="med"/>
                      <a:tailEnd type="none" w="med" len="med"/>
                    </a:lnB>
                    <a:lnTlToBr w="12700" cmpd="sng">
                      <a:noFill/>
                      <a:prstDash val="solid"/>
                    </a:lnTlToBr>
                    <a:lnBlToTr w="12700" cmpd="sng">
                      <a:noFill/>
                      <a:prstDash val="solid"/>
                    </a:lnBlToTr>
                    <a:solidFill>
                      <a:srgbClr val="476324"/>
                    </a:solidFill>
                  </a:tcPr>
                </a:tc>
                <a:tc hMerge="1">
                  <a:txBody>
                    <a:bodyPr/>
                    <a:lstStyle/>
                    <a:p>
                      <a:endParaRPr lang="en-US"/>
                    </a:p>
                  </a:txBody>
                  <a:tcPr/>
                </a:tc>
                <a:tc hMerge="1">
                  <a:txBody>
                    <a:bodyPr/>
                    <a:lstStyle/>
                    <a:p>
                      <a:endParaRPr lang="en-US"/>
                    </a:p>
                  </a:txBody>
                  <a:tcPr/>
                </a:tc>
              </a:tr>
              <a:tr h="251218">
                <a:tc vMerge="1">
                  <a:txBody>
                    <a:bodyPr/>
                    <a:lstStyle/>
                    <a:p>
                      <a:endParaRPr lang="en-US"/>
                    </a:p>
                  </a:txBody>
                  <a:tcPr/>
                </a:tc>
                <a:tc vMerge="1">
                  <a:txBody>
                    <a:bodyPr/>
                    <a:lstStyle/>
                    <a:p>
                      <a:endParaRPr lang="en-US"/>
                    </a:p>
                  </a:txBody>
                  <a:tcPr/>
                </a:tc>
                <a:tc>
                  <a:txBody>
                    <a:bodyPr/>
                    <a:lstStyle/>
                    <a:p>
                      <a:pPr algn="ctr"/>
                      <a:r>
                        <a:rPr lang="en-US" sz="1000" kern="1000" spc="0" dirty="0" smtClean="0">
                          <a:solidFill>
                            <a:schemeClr val="bg1"/>
                          </a:solidFill>
                          <a:effectLst>
                            <a:outerShdw blurRad="50800" dist="38100" dir="2700000" algn="tl" rotWithShape="0">
                              <a:srgbClr val="000000">
                                <a:alpha val="43000"/>
                              </a:srgbClr>
                            </a:outerShdw>
                          </a:effectLst>
                        </a:rPr>
                        <a:t>Employee A</a:t>
                      </a:r>
                      <a:endParaRPr lang="en-US" sz="1000" kern="1000" spc="0" dirty="0">
                        <a:solidFill>
                          <a:schemeClr val="bg1"/>
                        </a:solidFill>
                        <a:effectLst>
                          <a:outerShdw blurRad="50800" dist="38100" dir="2700000" algn="tl" rotWithShape="0">
                            <a:srgbClr val="000000">
                              <a:alpha val="43000"/>
                            </a:srgbClr>
                          </a:outerShdw>
                        </a:effectLst>
                      </a:endParaRPr>
                    </a:p>
                  </a:txBody>
                  <a:tcPr marL="0" marR="0" marT="45401" marB="54481" anchor="ctr">
                    <a:lnL w="3175" cap="flat" cmpd="sng" algn="ctr">
                      <a:solidFill>
                        <a:srgbClr val="CED0D2"/>
                      </a:solidFill>
                      <a:prstDash val="solid"/>
                      <a:round/>
                      <a:headEnd type="none" w="med" len="med"/>
                      <a:tailEnd type="none" w="med" len="med"/>
                    </a:lnL>
                    <a:lnR w="6350" cap="flat" cmpd="sng" algn="ctr">
                      <a:solidFill>
                        <a:srgbClr val="BFBFBF"/>
                      </a:solidFill>
                      <a:prstDash val="solid"/>
                      <a:round/>
                      <a:headEnd type="none" w="med" len="med"/>
                      <a:tailEnd type="none" w="med" len="med"/>
                    </a:lnR>
                    <a:lnT w="3175" cap="flat" cmpd="sng" algn="ctr">
                      <a:solidFill>
                        <a:srgbClr val="CED0D2"/>
                      </a:solidFill>
                      <a:prstDash val="solid"/>
                      <a:round/>
                      <a:headEnd type="none" w="med" len="med"/>
                      <a:tailEnd type="none" w="med" len="med"/>
                    </a:lnT>
                    <a:lnB w="3175" cap="flat" cmpd="sng" algn="ctr">
                      <a:solidFill>
                        <a:srgbClr val="CED0D2"/>
                      </a:solidFill>
                      <a:prstDash val="solid"/>
                      <a:round/>
                      <a:headEnd type="none" w="med" len="med"/>
                      <a:tailEnd type="none" w="med" len="med"/>
                    </a:lnB>
                    <a:lnTlToBr w="12700" cmpd="sng">
                      <a:noFill/>
                      <a:prstDash val="solid"/>
                    </a:lnTlToBr>
                    <a:lnBlToTr w="12700" cmpd="sng">
                      <a:noFill/>
                      <a:prstDash val="solid"/>
                    </a:lnBlToTr>
                    <a:solidFill>
                      <a:srgbClr val="667F40"/>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kern="1000" spc="0" dirty="0" smtClean="0">
                          <a:solidFill>
                            <a:schemeClr val="bg1"/>
                          </a:solidFill>
                          <a:effectLst>
                            <a:outerShdw blurRad="50800" dist="38100" dir="2700000" algn="tl" rotWithShape="0">
                              <a:srgbClr val="000000">
                                <a:alpha val="43000"/>
                              </a:srgbClr>
                            </a:outerShdw>
                          </a:effectLst>
                        </a:rPr>
                        <a:t>Employee B</a:t>
                      </a:r>
                    </a:p>
                  </a:txBody>
                  <a:tcPr marL="0" marR="0" marT="45401" marB="54481"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3175" cap="flat" cmpd="sng" algn="ctr">
                      <a:solidFill>
                        <a:srgbClr val="CED0D2"/>
                      </a:solidFill>
                      <a:prstDash val="solid"/>
                      <a:round/>
                      <a:headEnd type="none" w="med" len="med"/>
                      <a:tailEnd type="none" w="med" len="med"/>
                    </a:lnT>
                    <a:lnB w="3175" cap="flat" cmpd="sng" algn="ctr">
                      <a:solidFill>
                        <a:srgbClr val="CED0D2"/>
                      </a:solidFill>
                      <a:prstDash val="solid"/>
                      <a:round/>
                      <a:headEnd type="none" w="med" len="med"/>
                      <a:tailEnd type="none" w="med" len="med"/>
                    </a:lnB>
                    <a:lnTlToBr w="12700" cmpd="sng">
                      <a:noFill/>
                      <a:prstDash val="solid"/>
                    </a:lnTlToBr>
                    <a:lnBlToTr w="12700" cmpd="sng">
                      <a:noFill/>
                      <a:prstDash val="solid"/>
                    </a:lnBlToTr>
                    <a:solidFill>
                      <a:srgbClr val="667F40"/>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kern="1000" spc="0" smtClean="0">
                          <a:solidFill>
                            <a:schemeClr val="bg1"/>
                          </a:solidFill>
                          <a:effectLst>
                            <a:outerShdw blurRad="50800" dist="38100" dir="2700000" algn="tl" rotWithShape="0">
                              <a:srgbClr val="000000">
                                <a:alpha val="43000"/>
                              </a:srgbClr>
                            </a:outerShdw>
                          </a:effectLst>
                        </a:rPr>
                        <a:t>Employee C</a:t>
                      </a:r>
                    </a:p>
                  </a:txBody>
                  <a:tcPr marL="0" marR="0" marT="45401" marB="54481"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3175" cap="flat" cmpd="sng" algn="ctr">
                      <a:solidFill>
                        <a:srgbClr val="CED0D2"/>
                      </a:solidFill>
                      <a:prstDash val="solid"/>
                      <a:round/>
                      <a:headEnd type="none" w="med" len="med"/>
                      <a:tailEnd type="none" w="med" len="med"/>
                    </a:lnT>
                    <a:lnB w="3175" cap="flat" cmpd="sng" algn="ctr">
                      <a:solidFill>
                        <a:srgbClr val="CED0D2"/>
                      </a:solidFill>
                      <a:prstDash val="solid"/>
                      <a:round/>
                      <a:headEnd type="none" w="med" len="med"/>
                      <a:tailEnd type="none" w="med" len="med"/>
                    </a:lnB>
                    <a:lnTlToBr w="12700" cmpd="sng">
                      <a:noFill/>
                      <a:prstDash val="solid"/>
                    </a:lnTlToBr>
                    <a:lnBlToTr w="12700" cmpd="sng">
                      <a:noFill/>
                      <a:prstDash val="solid"/>
                    </a:lnBlToTr>
                    <a:solidFill>
                      <a:srgbClr val="667F40"/>
                    </a:solidFill>
                  </a:tcPr>
                </a:tc>
              </a:tr>
              <a:tr h="320833">
                <a:tc>
                  <a:txBody>
                    <a:bodyPr/>
                    <a:lstStyle/>
                    <a:p>
                      <a:r>
                        <a:rPr lang="en-US" sz="1400" dirty="0" smtClean="0">
                          <a:solidFill>
                            <a:schemeClr val="bg1"/>
                          </a:solidFill>
                          <a:effectLst>
                            <a:outerShdw blurRad="50800" dist="38100" dir="2700000" algn="tl" rotWithShape="0">
                              <a:srgbClr val="000000">
                                <a:alpha val="43000"/>
                              </a:srgbClr>
                            </a:outerShdw>
                          </a:effectLst>
                        </a:rPr>
                        <a:t>Federal tax rate on contributions</a:t>
                      </a:r>
                      <a:endParaRPr lang="en-US" sz="1400" dirty="0">
                        <a:solidFill>
                          <a:schemeClr val="bg1"/>
                        </a:solidFill>
                        <a:effectLst>
                          <a:outerShdw blurRad="50800" dist="38100" dir="2700000" algn="tl" rotWithShape="0">
                            <a:srgbClr val="000000">
                              <a:alpha val="43000"/>
                            </a:srgbClr>
                          </a:outerShdw>
                        </a:effectLst>
                      </a:endParaRPr>
                    </a:p>
                  </a:txBody>
                  <a:tcPr marL="90802" marR="90802" marT="54481" marB="54481" anchor="ctr">
                    <a:lnL>
                      <a:noFill/>
                    </a:lnL>
                    <a:lnR w="3175" cap="flat" cmpd="sng" algn="ctr">
                      <a:solidFill>
                        <a:srgbClr val="CED0D2"/>
                      </a:solidFill>
                      <a:prstDash val="solid"/>
                      <a:round/>
                      <a:headEnd type="none" w="med" len="med"/>
                      <a:tailEnd type="none" w="med" len="med"/>
                    </a:lnR>
                    <a:lnT w="3175" cap="flat" cmpd="sng" algn="ctr">
                      <a:solidFill>
                        <a:srgbClr val="CED0D2"/>
                      </a:solidFill>
                      <a:prstDash val="solid"/>
                      <a:round/>
                      <a:headEnd type="none" w="med" len="med"/>
                      <a:tailEnd type="none" w="med" len="med"/>
                    </a:lnT>
                    <a:lnB w="3175" cap="flat" cmpd="sng" algn="ctr">
                      <a:solidFill>
                        <a:srgbClr val="CED0D2"/>
                      </a:solidFill>
                      <a:prstDash val="solid"/>
                      <a:round/>
                      <a:headEnd type="none" w="med" len="med"/>
                      <a:tailEnd type="none" w="med" len="med"/>
                    </a:lnB>
                    <a:lnTlToBr w="12700" cmpd="sng">
                      <a:noFill/>
                      <a:prstDash val="solid"/>
                    </a:lnTlToBr>
                    <a:lnBlToTr w="12700" cmpd="sng">
                      <a:noFill/>
                      <a:prstDash val="solid"/>
                    </a:lnBlToTr>
                    <a:solidFill>
                      <a:schemeClr val="tx1">
                        <a:alpha val="60000"/>
                      </a:schemeClr>
                    </a:solidFill>
                  </a:tcPr>
                </a:tc>
                <a:tc>
                  <a:txBody>
                    <a:bodyPr/>
                    <a:lstStyle/>
                    <a:p>
                      <a:pPr algn="r"/>
                      <a:r>
                        <a:rPr lang="en-US" sz="1400" spc="-80" dirty="0" smtClean="0">
                          <a:solidFill>
                            <a:schemeClr val="bg1"/>
                          </a:solidFill>
                          <a:effectLst>
                            <a:outerShdw blurRad="50800" dist="38100" dir="2700000" algn="tl" rotWithShape="0">
                              <a:srgbClr val="000000">
                                <a:alpha val="43000"/>
                              </a:srgbClr>
                            </a:outerShdw>
                          </a:effectLst>
                        </a:rPr>
                        <a:t>0%</a:t>
                      </a:r>
                      <a:endParaRPr lang="en-US" sz="1400" spc="-80" dirty="0">
                        <a:solidFill>
                          <a:schemeClr val="bg1"/>
                        </a:solidFill>
                        <a:effectLst>
                          <a:outerShdw blurRad="50800" dist="38100" dir="2700000" algn="tl" rotWithShape="0">
                            <a:srgbClr val="000000">
                              <a:alpha val="43000"/>
                            </a:srgbClr>
                          </a:outerShdw>
                        </a:effectLst>
                      </a:endParaRPr>
                    </a:p>
                  </a:txBody>
                  <a:tcPr marL="90802" marR="90802" marT="54481" marB="54481" anchor="ctr">
                    <a:lnL w="3175" cap="flat" cmpd="sng" algn="ctr">
                      <a:solidFill>
                        <a:srgbClr val="CED0D2"/>
                      </a:solidFill>
                      <a:prstDash val="solid"/>
                      <a:round/>
                      <a:headEnd type="none" w="med" len="med"/>
                      <a:tailEnd type="none" w="med" len="med"/>
                    </a:lnL>
                    <a:lnR w="3175" cap="flat" cmpd="sng" algn="ctr">
                      <a:solidFill>
                        <a:srgbClr val="CED0D2"/>
                      </a:solidFill>
                      <a:prstDash val="solid"/>
                      <a:round/>
                      <a:headEnd type="none" w="med" len="med"/>
                      <a:tailEnd type="none" w="med" len="med"/>
                    </a:lnR>
                    <a:lnT w="3175" cap="flat" cmpd="sng" algn="ctr">
                      <a:solidFill>
                        <a:srgbClr val="CED0D2"/>
                      </a:solidFill>
                      <a:prstDash val="solid"/>
                      <a:round/>
                      <a:headEnd type="none" w="med" len="med"/>
                      <a:tailEnd type="none" w="med" len="med"/>
                    </a:lnT>
                    <a:lnB w="3175" cap="flat" cmpd="sng" algn="ctr">
                      <a:solidFill>
                        <a:srgbClr val="CED0D2"/>
                      </a:solidFill>
                      <a:prstDash val="solid"/>
                      <a:round/>
                      <a:headEnd type="none" w="med" len="med"/>
                      <a:tailEnd type="none" w="med" len="med"/>
                    </a:lnB>
                    <a:lnTlToBr w="12700" cmpd="sng">
                      <a:noFill/>
                      <a:prstDash val="solid"/>
                    </a:lnTlToBr>
                    <a:lnBlToTr w="12700" cmpd="sng">
                      <a:noFill/>
                      <a:prstDash val="solid"/>
                    </a:lnBlToTr>
                    <a:solidFill>
                      <a:schemeClr val="tx1">
                        <a:alpha val="60000"/>
                      </a:schemeClr>
                    </a:solidFill>
                  </a:tcPr>
                </a:tc>
                <a:tc>
                  <a:txBody>
                    <a:bodyPr/>
                    <a:lstStyle/>
                    <a:p>
                      <a:pPr algn="r"/>
                      <a:r>
                        <a:rPr lang="en-US" sz="1400" spc="-80" dirty="0" smtClean="0">
                          <a:solidFill>
                            <a:schemeClr val="bg1"/>
                          </a:solidFill>
                          <a:effectLst>
                            <a:outerShdw blurRad="50800" dist="38100" dir="2700000" algn="tl" rotWithShape="0">
                              <a:srgbClr val="000000">
                                <a:alpha val="43000"/>
                              </a:srgbClr>
                            </a:outerShdw>
                          </a:effectLst>
                        </a:rPr>
                        <a:t>15%</a:t>
                      </a:r>
                      <a:endParaRPr lang="en-US" sz="1400" spc="-80" dirty="0">
                        <a:solidFill>
                          <a:schemeClr val="bg1"/>
                        </a:solidFill>
                        <a:effectLst>
                          <a:outerShdw blurRad="50800" dist="38100" dir="2700000" algn="tl" rotWithShape="0">
                            <a:srgbClr val="000000">
                              <a:alpha val="43000"/>
                            </a:srgbClr>
                          </a:outerShdw>
                        </a:effectLst>
                      </a:endParaRPr>
                    </a:p>
                  </a:txBody>
                  <a:tcPr marL="90802" marR="90802" marT="54481" marB="54481" anchor="ctr">
                    <a:lnL w="3175" cap="flat" cmpd="sng" algn="ctr">
                      <a:solidFill>
                        <a:srgbClr val="CED0D2"/>
                      </a:solidFill>
                      <a:prstDash val="solid"/>
                      <a:round/>
                      <a:headEnd type="none" w="med" len="med"/>
                      <a:tailEnd type="none" w="med" len="med"/>
                    </a:lnL>
                    <a:lnR w="6350" cap="flat" cmpd="sng" algn="ctr">
                      <a:solidFill>
                        <a:srgbClr val="BFBFBF"/>
                      </a:solidFill>
                      <a:prstDash val="solid"/>
                      <a:round/>
                      <a:headEnd type="none" w="med" len="med"/>
                      <a:tailEnd type="none" w="med" len="med"/>
                    </a:lnR>
                    <a:lnT w="3175" cap="flat" cmpd="sng" algn="ctr">
                      <a:solidFill>
                        <a:srgbClr val="CED0D2"/>
                      </a:solidFill>
                      <a:prstDash val="solid"/>
                      <a:round/>
                      <a:headEnd type="none" w="med" len="med"/>
                      <a:tailEnd type="none" w="med" len="med"/>
                    </a:lnT>
                    <a:lnB w="3175" cap="flat" cmpd="sng" algn="ctr">
                      <a:solidFill>
                        <a:srgbClr val="CED0D2"/>
                      </a:solidFill>
                      <a:prstDash val="solid"/>
                      <a:round/>
                      <a:headEnd type="none" w="med" len="med"/>
                      <a:tailEnd type="none" w="med" len="med"/>
                    </a:lnB>
                    <a:lnTlToBr w="12700" cmpd="sng">
                      <a:noFill/>
                      <a:prstDash val="solid"/>
                    </a:lnTlToBr>
                    <a:lnBlToTr w="12700" cmpd="sng">
                      <a:noFill/>
                      <a:prstDash val="solid"/>
                    </a:lnBlToTr>
                    <a:solidFill>
                      <a:schemeClr val="tx1">
                        <a:alpha val="60000"/>
                      </a:schemeClr>
                    </a:solidFill>
                  </a:tcPr>
                </a:tc>
                <a:tc>
                  <a:txBody>
                    <a:bodyPr/>
                    <a:lstStyle/>
                    <a:p>
                      <a:pPr algn="r"/>
                      <a:r>
                        <a:rPr lang="en-US" sz="1400" spc="-80" dirty="0" smtClean="0">
                          <a:solidFill>
                            <a:schemeClr val="bg1"/>
                          </a:solidFill>
                          <a:effectLst>
                            <a:outerShdw blurRad="50800" dist="38100" dir="2700000" algn="tl" rotWithShape="0">
                              <a:srgbClr val="000000">
                                <a:alpha val="43000"/>
                              </a:srgbClr>
                            </a:outerShdw>
                          </a:effectLst>
                        </a:rPr>
                        <a:t>35%</a:t>
                      </a:r>
                      <a:endParaRPr lang="en-US" sz="1400" spc="-80" dirty="0">
                        <a:solidFill>
                          <a:schemeClr val="bg1"/>
                        </a:solidFill>
                        <a:effectLst>
                          <a:outerShdw blurRad="50800" dist="38100" dir="2700000" algn="tl" rotWithShape="0">
                            <a:srgbClr val="000000">
                              <a:alpha val="43000"/>
                            </a:srgbClr>
                          </a:outerShdw>
                        </a:effectLst>
                      </a:endParaRPr>
                    </a:p>
                  </a:txBody>
                  <a:tcPr marL="90802" marR="90802" marT="54481" marB="54481"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3175" cap="flat" cmpd="sng" algn="ctr">
                      <a:solidFill>
                        <a:srgbClr val="CED0D2"/>
                      </a:solidFill>
                      <a:prstDash val="solid"/>
                      <a:round/>
                      <a:headEnd type="none" w="med" len="med"/>
                      <a:tailEnd type="none" w="med" len="med"/>
                    </a:lnT>
                    <a:lnB w="3175" cap="flat" cmpd="sng" algn="ctr">
                      <a:solidFill>
                        <a:srgbClr val="CED0D2"/>
                      </a:solidFill>
                      <a:prstDash val="solid"/>
                      <a:round/>
                      <a:headEnd type="none" w="med" len="med"/>
                      <a:tailEnd type="none" w="med" len="med"/>
                    </a:lnB>
                    <a:lnTlToBr w="12700" cmpd="sng">
                      <a:noFill/>
                      <a:prstDash val="solid"/>
                    </a:lnTlToBr>
                    <a:lnBlToTr w="12700" cmpd="sng">
                      <a:noFill/>
                      <a:prstDash val="solid"/>
                    </a:lnBlToTr>
                    <a:solidFill>
                      <a:schemeClr val="tx1">
                        <a:alpha val="60000"/>
                      </a:schemeClr>
                    </a:solidFill>
                  </a:tcPr>
                </a:tc>
                <a:tc>
                  <a:txBody>
                    <a:bodyPr/>
                    <a:lstStyle/>
                    <a:p>
                      <a:pPr algn="r"/>
                      <a:r>
                        <a:rPr lang="en-US" sz="1400" spc="-80" dirty="0" smtClean="0">
                          <a:solidFill>
                            <a:schemeClr val="bg1"/>
                          </a:solidFill>
                          <a:effectLst>
                            <a:outerShdw blurRad="50800" dist="38100" dir="2700000" algn="tl" rotWithShape="0">
                              <a:srgbClr val="000000">
                                <a:alpha val="43000"/>
                              </a:srgbClr>
                            </a:outerShdw>
                          </a:effectLst>
                        </a:rPr>
                        <a:t>25%</a:t>
                      </a:r>
                      <a:endParaRPr lang="en-US" sz="1400" spc="-80" dirty="0">
                        <a:solidFill>
                          <a:schemeClr val="bg1"/>
                        </a:solidFill>
                        <a:effectLst>
                          <a:outerShdw blurRad="50800" dist="38100" dir="2700000" algn="tl" rotWithShape="0">
                            <a:srgbClr val="000000">
                              <a:alpha val="43000"/>
                            </a:srgbClr>
                          </a:outerShdw>
                        </a:effectLst>
                      </a:endParaRPr>
                    </a:p>
                  </a:txBody>
                  <a:tcPr marL="90802" marR="90802" marT="54481" marB="54481"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3175" cap="flat" cmpd="sng" algn="ctr">
                      <a:solidFill>
                        <a:srgbClr val="CED0D2"/>
                      </a:solidFill>
                      <a:prstDash val="solid"/>
                      <a:round/>
                      <a:headEnd type="none" w="med" len="med"/>
                      <a:tailEnd type="none" w="med" len="med"/>
                    </a:lnT>
                    <a:lnB w="3175" cap="flat" cmpd="sng" algn="ctr">
                      <a:solidFill>
                        <a:srgbClr val="CED0D2"/>
                      </a:solidFill>
                      <a:prstDash val="solid"/>
                      <a:round/>
                      <a:headEnd type="none" w="med" len="med"/>
                      <a:tailEnd type="none" w="med" len="med"/>
                    </a:lnB>
                    <a:lnTlToBr w="12700" cmpd="sng">
                      <a:noFill/>
                      <a:prstDash val="solid"/>
                    </a:lnTlToBr>
                    <a:lnBlToTr w="12700" cmpd="sng">
                      <a:noFill/>
                      <a:prstDash val="solid"/>
                    </a:lnBlToTr>
                    <a:solidFill>
                      <a:schemeClr val="tx1">
                        <a:alpha val="60000"/>
                      </a:schemeClr>
                    </a:solidFill>
                  </a:tcPr>
                </a:tc>
              </a:tr>
              <a:tr h="320833">
                <a:tc>
                  <a:txBody>
                    <a:bodyPr/>
                    <a:lstStyle/>
                    <a:p>
                      <a:r>
                        <a:rPr lang="en-US" sz="1400" dirty="0" smtClean="0">
                          <a:solidFill>
                            <a:schemeClr val="bg1"/>
                          </a:solidFill>
                          <a:effectLst>
                            <a:outerShdw blurRad="50800" dist="38100" dir="2700000" algn="tl" rotWithShape="0">
                              <a:srgbClr val="000000">
                                <a:alpha val="43000"/>
                              </a:srgbClr>
                            </a:outerShdw>
                          </a:effectLst>
                        </a:rPr>
                        <a:t>Contribution amount</a:t>
                      </a:r>
                      <a:endParaRPr lang="en-US" sz="1400" dirty="0">
                        <a:solidFill>
                          <a:schemeClr val="bg1"/>
                        </a:solidFill>
                        <a:effectLst>
                          <a:outerShdw blurRad="50800" dist="38100" dir="2700000" algn="tl" rotWithShape="0">
                            <a:srgbClr val="000000">
                              <a:alpha val="43000"/>
                            </a:srgbClr>
                          </a:outerShdw>
                        </a:effectLst>
                      </a:endParaRPr>
                    </a:p>
                  </a:txBody>
                  <a:tcPr marL="90802" marR="90802" marT="54481" marB="54481" anchor="ctr">
                    <a:lnL>
                      <a:noFill/>
                    </a:lnL>
                    <a:lnR w="3175" cap="flat" cmpd="sng" algn="ctr">
                      <a:solidFill>
                        <a:srgbClr val="CED0D2"/>
                      </a:solidFill>
                      <a:prstDash val="solid"/>
                      <a:round/>
                      <a:headEnd type="none" w="med" len="med"/>
                      <a:tailEnd type="none" w="med" len="med"/>
                    </a:lnR>
                    <a:lnT w="3175" cap="flat" cmpd="sng" algn="ctr">
                      <a:solidFill>
                        <a:srgbClr val="CED0D2"/>
                      </a:solidFill>
                      <a:prstDash val="solid"/>
                      <a:round/>
                      <a:headEnd type="none" w="med" len="med"/>
                      <a:tailEnd type="none" w="med" len="med"/>
                    </a:lnT>
                    <a:lnB w="3175" cap="flat" cmpd="sng" algn="ctr">
                      <a:solidFill>
                        <a:srgbClr val="CED0D2"/>
                      </a:solidFill>
                      <a:prstDash val="solid"/>
                      <a:round/>
                      <a:headEnd type="none" w="med" len="med"/>
                      <a:tailEnd type="none" w="med" len="med"/>
                    </a:lnB>
                    <a:lnTlToBr w="12700" cmpd="sng">
                      <a:noFill/>
                      <a:prstDash val="solid"/>
                    </a:lnTlToBr>
                    <a:lnBlToTr w="12700" cmpd="sng">
                      <a:noFill/>
                      <a:prstDash val="solid"/>
                    </a:lnBlToTr>
                    <a:solidFill>
                      <a:schemeClr val="tx1">
                        <a:alpha val="60000"/>
                      </a:schemeClr>
                    </a:solidFill>
                  </a:tcPr>
                </a:tc>
                <a:tc>
                  <a:txBody>
                    <a:bodyPr/>
                    <a:lstStyle/>
                    <a:p>
                      <a:pPr algn="r"/>
                      <a:r>
                        <a:rPr lang="en-US" sz="1400" spc="-80" dirty="0" smtClean="0">
                          <a:solidFill>
                            <a:schemeClr val="bg1"/>
                          </a:solidFill>
                          <a:effectLst>
                            <a:outerShdw blurRad="50800" dist="38100" dir="2700000" algn="tl" rotWithShape="0">
                              <a:srgbClr val="000000">
                                <a:alpha val="43000"/>
                              </a:srgbClr>
                            </a:outerShdw>
                          </a:effectLst>
                        </a:rPr>
                        <a:t>$10,000</a:t>
                      </a:r>
                      <a:endParaRPr lang="en-US" sz="1400" spc="-80" dirty="0">
                        <a:solidFill>
                          <a:schemeClr val="bg1"/>
                        </a:solidFill>
                        <a:effectLst>
                          <a:outerShdw blurRad="50800" dist="38100" dir="2700000" algn="tl" rotWithShape="0">
                            <a:srgbClr val="000000">
                              <a:alpha val="43000"/>
                            </a:srgbClr>
                          </a:outerShdw>
                        </a:effectLst>
                      </a:endParaRPr>
                    </a:p>
                  </a:txBody>
                  <a:tcPr marL="90802" marR="90802" marT="54481" marB="54481" anchor="ctr">
                    <a:lnL w="3175" cap="flat" cmpd="sng" algn="ctr">
                      <a:solidFill>
                        <a:srgbClr val="CED0D2"/>
                      </a:solidFill>
                      <a:prstDash val="solid"/>
                      <a:round/>
                      <a:headEnd type="none" w="med" len="med"/>
                      <a:tailEnd type="none" w="med" len="med"/>
                    </a:lnL>
                    <a:lnR w="3175" cap="flat" cmpd="sng" algn="ctr">
                      <a:solidFill>
                        <a:srgbClr val="CED0D2"/>
                      </a:solidFill>
                      <a:prstDash val="solid"/>
                      <a:round/>
                      <a:headEnd type="none" w="med" len="med"/>
                      <a:tailEnd type="none" w="med" len="med"/>
                    </a:lnR>
                    <a:lnT w="3175" cap="flat" cmpd="sng" algn="ctr">
                      <a:solidFill>
                        <a:srgbClr val="CED0D2"/>
                      </a:solidFill>
                      <a:prstDash val="solid"/>
                      <a:round/>
                      <a:headEnd type="none" w="med" len="med"/>
                      <a:tailEnd type="none" w="med" len="med"/>
                    </a:lnT>
                    <a:lnB w="3175" cap="flat" cmpd="sng" algn="ctr">
                      <a:solidFill>
                        <a:srgbClr val="CED0D2"/>
                      </a:solidFill>
                      <a:prstDash val="solid"/>
                      <a:round/>
                      <a:headEnd type="none" w="med" len="med"/>
                      <a:tailEnd type="none" w="med" len="med"/>
                    </a:lnB>
                    <a:lnTlToBr w="12700" cmpd="sng">
                      <a:noFill/>
                      <a:prstDash val="solid"/>
                    </a:lnTlToBr>
                    <a:lnBlToTr w="12700" cmpd="sng">
                      <a:noFill/>
                      <a:prstDash val="solid"/>
                    </a:lnBlToTr>
                    <a:solidFill>
                      <a:schemeClr val="tx1">
                        <a:alpha val="60000"/>
                      </a:schemeClr>
                    </a:solidFill>
                  </a:tcPr>
                </a:tc>
                <a:tc>
                  <a:txBody>
                    <a:bodyPr/>
                    <a:lstStyle/>
                    <a:p>
                      <a:pPr algn="r"/>
                      <a:r>
                        <a:rPr lang="en-US" sz="1400" spc="-80" dirty="0" smtClean="0">
                          <a:solidFill>
                            <a:schemeClr val="bg1"/>
                          </a:solidFill>
                          <a:effectLst>
                            <a:outerShdw blurRad="50800" dist="38100" dir="2700000" algn="tl" rotWithShape="0">
                              <a:srgbClr val="000000">
                                <a:alpha val="43000"/>
                              </a:srgbClr>
                            </a:outerShdw>
                          </a:effectLst>
                        </a:rPr>
                        <a:t>$10,000</a:t>
                      </a:r>
                      <a:endParaRPr lang="en-US" sz="1400" spc="-80" dirty="0">
                        <a:solidFill>
                          <a:schemeClr val="bg1"/>
                        </a:solidFill>
                        <a:effectLst>
                          <a:outerShdw blurRad="50800" dist="38100" dir="2700000" algn="tl" rotWithShape="0">
                            <a:srgbClr val="000000">
                              <a:alpha val="43000"/>
                            </a:srgbClr>
                          </a:outerShdw>
                        </a:effectLst>
                      </a:endParaRPr>
                    </a:p>
                  </a:txBody>
                  <a:tcPr marL="90802" marR="90802" marT="54481" marB="54481" anchor="ctr">
                    <a:lnL w="3175" cap="flat" cmpd="sng" algn="ctr">
                      <a:solidFill>
                        <a:srgbClr val="CED0D2"/>
                      </a:solidFill>
                      <a:prstDash val="solid"/>
                      <a:round/>
                      <a:headEnd type="none" w="med" len="med"/>
                      <a:tailEnd type="none" w="med" len="med"/>
                    </a:lnL>
                    <a:lnR w="6350" cap="flat" cmpd="sng" algn="ctr">
                      <a:solidFill>
                        <a:srgbClr val="BFBFBF"/>
                      </a:solidFill>
                      <a:prstDash val="solid"/>
                      <a:round/>
                      <a:headEnd type="none" w="med" len="med"/>
                      <a:tailEnd type="none" w="med" len="med"/>
                    </a:lnR>
                    <a:lnT w="3175" cap="flat" cmpd="sng" algn="ctr">
                      <a:solidFill>
                        <a:srgbClr val="CED0D2"/>
                      </a:solidFill>
                      <a:prstDash val="solid"/>
                      <a:round/>
                      <a:headEnd type="none" w="med" len="med"/>
                      <a:tailEnd type="none" w="med" len="med"/>
                    </a:lnT>
                    <a:lnB w="3175" cap="flat" cmpd="sng" algn="ctr">
                      <a:solidFill>
                        <a:srgbClr val="CED0D2"/>
                      </a:solidFill>
                      <a:prstDash val="solid"/>
                      <a:round/>
                      <a:headEnd type="none" w="med" len="med"/>
                      <a:tailEnd type="none" w="med" len="med"/>
                    </a:lnB>
                    <a:lnTlToBr w="12700" cmpd="sng">
                      <a:noFill/>
                      <a:prstDash val="solid"/>
                    </a:lnTlToBr>
                    <a:lnBlToTr w="12700" cmpd="sng">
                      <a:noFill/>
                      <a:prstDash val="solid"/>
                    </a:lnBlToTr>
                    <a:solidFill>
                      <a:schemeClr val="tx1">
                        <a:alpha val="60000"/>
                      </a:schemeClr>
                    </a:solidFill>
                  </a:tcPr>
                </a:tc>
                <a:tc>
                  <a:txBody>
                    <a:bodyPr/>
                    <a:lstStyle/>
                    <a:p>
                      <a:pPr algn="r"/>
                      <a:r>
                        <a:rPr lang="en-US" sz="1400" spc="-80" dirty="0" smtClean="0">
                          <a:solidFill>
                            <a:schemeClr val="bg1"/>
                          </a:solidFill>
                          <a:effectLst>
                            <a:outerShdw blurRad="50800" dist="38100" dir="2700000" algn="tl" rotWithShape="0">
                              <a:srgbClr val="000000">
                                <a:alpha val="43000"/>
                              </a:srgbClr>
                            </a:outerShdw>
                          </a:effectLst>
                        </a:rPr>
                        <a:t>$10,000</a:t>
                      </a:r>
                      <a:endParaRPr lang="en-US" sz="1400" spc="-80" dirty="0">
                        <a:solidFill>
                          <a:schemeClr val="bg1"/>
                        </a:solidFill>
                        <a:effectLst>
                          <a:outerShdw blurRad="50800" dist="38100" dir="2700000" algn="tl" rotWithShape="0">
                            <a:srgbClr val="000000">
                              <a:alpha val="43000"/>
                            </a:srgbClr>
                          </a:outerShdw>
                        </a:effectLst>
                      </a:endParaRPr>
                    </a:p>
                  </a:txBody>
                  <a:tcPr marL="90802" marR="90802" marT="54481" marB="54481"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3175" cap="flat" cmpd="sng" algn="ctr">
                      <a:solidFill>
                        <a:srgbClr val="CED0D2"/>
                      </a:solidFill>
                      <a:prstDash val="solid"/>
                      <a:round/>
                      <a:headEnd type="none" w="med" len="med"/>
                      <a:tailEnd type="none" w="med" len="med"/>
                    </a:lnT>
                    <a:lnB w="3175" cap="flat" cmpd="sng" algn="ctr">
                      <a:solidFill>
                        <a:srgbClr val="CED0D2"/>
                      </a:solidFill>
                      <a:prstDash val="solid"/>
                      <a:round/>
                      <a:headEnd type="none" w="med" len="med"/>
                      <a:tailEnd type="none" w="med" len="med"/>
                    </a:lnB>
                    <a:lnTlToBr w="12700" cmpd="sng">
                      <a:noFill/>
                      <a:prstDash val="solid"/>
                    </a:lnTlToBr>
                    <a:lnBlToTr w="12700" cmpd="sng">
                      <a:noFill/>
                      <a:prstDash val="solid"/>
                    </a:lnBlToTr>
                    <a:solidFill>
                      <a:schemeClr val="tx1">
                        <a:alpha val="60000"/>
                      </a:schemeClr>
                    </a:solidFill>
                  </a:tcPr>
                </a:tc>
                <a:tc>
                  <a:txBody>
                    <a:bodyPr/>
                    <a:lstStyle/>
                    <a:p>
                      <a:pPr algn="r"/>
                      <a:r>
                        <a:rPr lang="en-US" sz="1400" spc="-80" dirty="0" smtClean="0">
                          <a:solidFill>
                            <a:schemeClr val="bg1"/>
                          </a:solidFill>
                          <a:effectLst>
                            <a:outerShdw blurRad="50800" dist="38100" dir="2700000" algn="tl" rotWithShape="0">
                              <a:srgbClr val="000000">
                                <a:alpha val="43000"/>
                              </a:srgbClr>
                            </a:outerShdw>
                          </a:effectLst>
                        </a:rPr>
                        <a:t>$10,000</a:t>
                      </a:r>
                      <a:endParaRPr lang="en-US" sz="1400" spc="-80" dirty="0">
                        <a:solidFill>
                          <a:schemeClr val="bg1"/>
                        </a:solidFill>
                        <a:effectLst>
                          <a:outerShdw blurRad="50800" dist="38100" dir="2700000" algn="tl" rotWithShape="0">
                            <a:srgbClr val="000000">
                              <a:alpha val="43000"/>
                            </a:srgbClr>
                          </a:outerShdw>
                        </a:effectLst>
                      </a:endParaRPr>
                    </a:p>
                  </a:txBody>
                  <a:tcPr marL="90802" marR="90802" marT="54481" marB="54481"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3175" cap="flat" cmpd="sng" algn="ctr">
                      <a:solidFill>
                        <a:srgbClr val="CED0D2"/>
                      </a:solidFill>
                      <a:prstDash val="solid"/>
                      <a:round/>
                      <a:headEnd type="none" w="med" len="med"/>
                      <a:tailEnd type="none" w="med" len="med"/>
                    </a:lnT>
                    <a:lnB w="3175" cap="flat" cmpd="sng" algn="ctr">
                      <a:solidFill>
                        <a:srgbClr val="CED0D2"/>
                      </a:solidFill>
                      <a:prstDash val="solid"/>
                      <a:round/>
                      <a:headEnd type="none" w="med" len="med"/>
                      <a:tailEnd type="none" w="med" len="med"/>
                    </a:lnB>
                    <a:lnTlToBr w="12700" cmpd="sng">
                      <a:noFill/>
                      <a:prstDash val="solid"/>
                    </a:lnTlToBr>
                    <a:lnBlToTr w="12700" cmpd="sng">
                      <a:noFill/>
                      <a:prstDash val="solid"/>
                    </a:lnBlToTr>
                    <a:solidFill>
                      <a:schemeClr val="tx1">
                        <a:alpha val="60000"/>
                      </a:schemeClr>
                    </a:solidFill>
                  </a:tcPr>
                </a:tc>
              </a:tr>
              <a:tr h="320833">
                <a:tc>
                  <a:txBody>
                    <a:bodyPr/>
                    <a:lstStyle/>
                    <a:p>
                      <a:r>
                        <a:rPr lang="en-US" sz="1400" dirty="0" smtClean="0">
                          <a:solidFill>
                            <a:schemeClr val="bg1"/>
                          </a:solidFill>
                          <a:effectLst>
                            <a:outerShdw blurRad="50800" dist="38100" dir="2700000" algn="tl" rotWithShape="0">
                              <a:srgbClr val="000000">
                                <a:alpha val="43000"/>
                              </a:srgbClr>
                            </a:outerShdw>
                          </a:effectLst>
                        </a:rPr>
                        <a:t>Less taxes paid at contribution</a:t>
                      </a:r>
                      <a:endParaRPr lang="en-US" sz="1400" dirty="0">
                        <a:solidFill>
                          <a:schemeClr val="bg1"/>
                        </a:solidFill>
                        <a:effectLst>
                          <a:outerShdw blurRad="50800" dist="38100" dir="2700000" algn="tl" rotWithShape="0">
                            <a:srgbClr val="000000">
                              <a:alpha val="43000"/>
                            </a:srgbClr>
                          </a:outerShdw>
                        </a:effectLst>
                      </a:endParaRPr>
                    </a:p>
                  </a:txBody>
                  <a:tcPr marL="90802" marR="90802" marT="54481" marB="54481" anchor="ctr">
                    <a:lnL>
                      <a:noFill/>
                    </a:lnL>
                    <a:lnR w="3175" cap="flat" cmpd="sng" algn="ctr">
                      <a:solidFill>
                        <a:srgbClr val="CED0D2"/>
                      </a:solidFill>
                      <a:prstDash val="solid"/>
                      <a:round/>
                      <a:headEnd type="none" w="med" len="med"/>
                      <a:tailEnd type="none" w="med" len="med"/>
                    </a:lnR>
                    <a:lnT w="3175" cap="flat" cmpd="sng" algn="ctr">
                      <a:solidFill>
                        <a:srgbClr val="CED0D2"/>
                      </a:solidFill>
                      <a:prstDash val="solid"/>
                      <a:round/>
                      <a:headEnd type="none" w="med" len="med"/>
                      <a:tailEnd type="none" w="med" len="med"/>
                    </a:lnT>
                    <a:lnB w="3175" cap="flat" cmpd="sng" algn="ctr">
                      <a:solidFill>
                        <a:srgbClr val="CED0D2"/>
                      </a:solidFill>
                      <a:prstDash val="solid"/>
                      <a:round/>
                      <a:headEnd type="none" w="med" len="med"/>
                      <a:tailEnd type="none" w="med" len="med"/>
                    </a:lnB>
                    <a:lnTlToBr w="12700" cmpd="sng">
                      <a:noFill/>
                      <a:prstDash val="solid"/>
                    </a:lnTlToBr>
                    <a:lnBlToTr w="12700" cmpd="sng">
                      <a:noFill/>
                      <a:prstDash val="solid"/>
                    </a:lnBlToTr>
                    <a:solidFill>
                      <a:schemeClr val="tx1">
                        <a:alpha val="60000"/>
                      </a:schemeClr>
                    </a:solidFill>
                  </a:tcPr>
                </a:tc>
                <a:tc>
                  <a:txBody>
                    <a:bodyPr/>
                    <a:lstStyle/>
                    <a:p>
                      <a:pPr algn="r"/>
                      <a:r>
                        <a:rPr lang="en-US" sz="1400" spc="-80" dirty="0" smtClean="0">
                          <a:solidFill>
                            <a:schemeClr val="bg1"/>
                          </a:solidFill>
                          <a:effectLst>
                            <a:outerShdw blurRad="50800" dist="38100" dir="2700000" algn="tl" rotWithShape="0">
                              <a:srgbClr val="000000">
                                <a:alpha val="43000"/>
                              </a:srgbClr>
                            </a:outerShdw>
                          </a:effectLst>
                        </a:rPr>
                        <a:t>$0</a:t>
                      </a:r>
                      <a:endParaRPr lang="en-US" sz="1400" spc="-80" dirty="0">
                        <a:solidFill>
                          <a:schemeClr val="bg1"/>
                        </a:solidFill>
                        <a:effectLst>
                          <a:outerShdw blurRad="50800" dist="38100" dir="2700000" algn="tl" rotWithShape="0">
                            <a:srgbClr val="000000">
                              <a:alpha val="43000"/>
                            </a:srgbClr>
                          </a:outerShdw>
                        </a:effectLst>
                      </a:endParaRPr>
                    </a:p>
                  </a:txBody>
                  <a:tcPr marL="90802" marR="90802" marT="54481" marB="54481" anchor="ctr">
                    <a:lnL w="3175" cap="flat" cmpd="sng" algn="ctr">
                      <a:solidFill>
                        <a:srgbClr val="CED0D2"/>
                      </a:solidFill>
                      <a:prstDash val="solid"/>
                      <a:round/>
                      <a:headEnd type="none" w="med" len="med"/>
                      <a:tailEnd type="none" w="med" len="med"/>
                    </a:lnL>
                    <a:lnR w="3175" cap="flat" cmpd="sng" algn="ctr">
                      <a:solidFill>
                        <a:srgbClr val="CED0D2"/>
                      </a:solidFill>
                      <a:prstDash val="solid"/>
                      <a:round/>
                      <a:headEnd type="none" w="med" len="med"/>
                      <a:tailEnd type="none" w="med" len="med"/>
                    </a:lnR>
                    <a:lnT w="3175" cap="flat" cmpd="sng" algn="ctr">
                      <a:solidFill>
                        <a:srgbClr val="CED0D2"/>
                      </a:solidFill>
                      <a:prstDash val="solid"/>
                      <a:round/>
                      <a:headEnd type="none" w="med" len="med"/>
                      <a:tailEnd type="none" w="med" len="med"/>
                    </a:lnT>
                    <a:lnB w="3175" cap="flat" cmpd="sng" algn="ctr">
                      <a:solidFill>
                        <a:srgbClr val="CED0D2"/>
                      </a:solidFill>
                      <a:prstDash val="solid"/>
                      <a:round/>
                      <a:headEnd type="none" w="med" len="med"/>
                      <a:tailEnd type="none" w="med" len="med"/>
                    </a:lnB>
                    <a:lnTlToBr w="12700" cmpd="sng">
                      <a:noFill/>
                      <a:prstDash val="solid"/>
                    </a:lnTlToBr>
                    <a:lnBlToTr w="12700" cmpd="sng">
                      <a:noFill/>
                      <a:prstDash val="solid"/>
                    </a:lnBlToTr>
                    <a:solidFill>
                      <a:schemeClr val="tx1">
                        <a:alpha val="60000"/>
                      </a:schemeClr>
                    </a:solidFill>
                  </a:tcPr>
                </a:tc>
                <a:tc>
                  <a:txBody>
                    <a:bodyPr/>
                    <a:lstStyle/>
                    <a:p>
                      <a:pPr algn="r"/>
                      <a:r>
                        <a:rPr lang="en-US" sz="1400" spc="-80" dirty="0" smtClean="0">
                          <a:solidFill>
                            <a:schemeClr val="bg1"/>
                          </a:solidFill>
                          <a:effectLst>
                            <a:outerShdw blurRad="50800" dist="38100" dir="2700000" algn="tl" rotWithShape="0">
                              <a:srgbClr val="000000">
                                <a:alpha val="43000"/>
                              </a:srgbClr>
                            </a:outerShdw>
                          </a:effectLst>
                        </a:rPr>
                        <a:t>$1,500</a:t>
                      </a:r>
                      <a:endParaRPr lang="en-US" sz="1400" spc="-80" dirty="0">
                        <a:solidFill>
                          <a:schemeClr val="bg1"/>
                        </a:solidFill>
                        <a:effectLst>
                          <a:outerShdw blurRad="50800" dist="38100" dir="2700000" algn="tl" rotWithShape="0">
                            <a:srgbClr val="000000">
                              <a:alpha val="43000"/>
                            </a:srgbClr>
                          </a:outerShdw>
                        </a:effectLst>
                      </a:endParaRPr>
                    </a:p>
                  </a:txBody>
                  <a:tcPr marL="90802" marR="90802" marT="54481" marB="54481" anchor="ctr">
                    <a:lnL w="3175" cap="flat" cmpd="sng" algn="ctr">
                      <a:solidFill>
                        <a:srgbClr val="CED0D2"/>
                      </a:solidFill>
                      <a:prstDash val="solid"/>
                      <a:round/>
                      <a:headEnd type="none" w="med" len="med"/>
                      <a:tailEnd type="none" w="med" len="med"/>
                    </a:lnL>
                    <a:lnR w="6350" cap="flat" cmpd="sng" algn="ctr">
                      <a:solidFill>
                        <a:srgbClr val="BFBFBF"/>
                      </a:solidFill>
                      <a:prstDash val="solid"/>
                      <a:round/>
                      <a:headEnd type="none" w="med" len="med"/>
                      <a:tailEnd type="none" w="med" len="med"/>
                    </a:lnR>
                    <a:lnT w="3175" cap="flat" cmpd="sng" algn="ctr">
                      <a:solidFill>
                        <a:srgbClr val="CED0D2"/>
                      </a:solidFill>
                      <a:prstDash val="solid"/>
                      <a:round/>
                      <a:headEnd type="none" w="med" len="med"/>
                      <a:tailEnd type="none" w="med" len="med"/>
                    </a:lnT>
                    <a:lnB w="3175" cap="flat" cmpd="sng" algn="ctr">
                      <a:solidFill>
                        <a:srgbClr val="CED0D2"/>
                      </a:solidFill>
                      <a:prstDash val="solid"/>
                      <a:round/>
                      <a:headEnd type="none" w="med" len="med"/>
                      <a:tailEnd type="none" w="med" len="med"/>
                    </a:lnB>
                    <a:lnTlToBr w="12700" cmpd="sng">
                      <a:noFill/>
                      <a:prstDash val="solid"/>
                    </a:lnTlToBr>
                    <a:lnBlToTr w="12700" cmpd="sng">
                      <a:noFill/>
                      <a:prstDash val="solid"/>
                    </a:lnBlToTr>
                    <a:solidFill>
                      <a:schemeClr val="tx1">
                        <a:alpha val="60000"/>
                      </a:schemeClr>
                    </a:solidFill>
                  </a:tcPr>
                </a:tc>
                <a:tc>
                  <a:txBody>
                    <a:bodyPr/>
                    <a:lstStyle/>
                    <a:p>
                      <a:pPr algn="r"/>
                      <a:r>
                        <a:rPr lang="en-US" sz="1400" spc="-80" dirty="0" smtClean="0">
                          <a:solidFill>
                            <a:schemeClr val="bg1"/>
                          </a:solidFill>
                          <a:effectLst>
                            <a:outerShdw blurRad="50800" dist="38100" dir="2700000" algn="tl" rotWithShape="0">
                              <a:srgbClr val="000000">
                                <a:alpha val="43000"/>
                              </a:srgbClr>
                            </a:outerShdw>
                          </a:effectLst>
                        </a:rPr>
                        <a:t>$3,500</a:t>
                      </a:r>
                      <a:endParaRPr lang="en-US" sz="1400" spc="-80" dirty="0">
                        <a:solidFill>
                          <a:schemeClr val="bg1"/>
                        </a:solidFill>
                        <a:effectLst>
                          <a:outerShdw blurRad="50800" dist="38100" dir="2700000" algn="tl" rotWithShape="0">
                            <a:srgbClr val="000000">
                              <a:alpha val="43000"/>
                            </a:srgbClr>
                          </a:outerShdw>
                        </a:effectLst>
                      </a:endParaRPr>
                    </a:p>
                  </a:txBody>
                  <a:tcPr marL="90802" marR="90802" marT="54481" marB="54481"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3175" cap="flat" cmpd="sng" algn="ctr">
                      <a:solidFill>
                        <a:srgbClr val="CED0D2"/>
                      </a:solidFill>
                      <a:prstDash val="solid"/>
                      <a:round/>
                      <a:headEnd type="none" w="med" len="med"/>
                      <a:tailEnd type="none" w="med" len="med"/>
                    </a:lnT>
                    <a:lnB w="3175" cap="flat" cmpd="sng" algn="ctr">
                      <a:solidFill>
                        <a:srgbClr val="CED0D2"/>
                      </a:solidFill>
                      <a:prstDash val="solid"/>
                      <a:round/>
                      <a:headEnd type="none" w="med" len="med"/>
                      <a:tailEnd type="none" w="med" len="med"/>
                    </a:lnB>
                    <a:lnTlToBr w="12700" cmpd="sng">
                      <a:noFill/>
                      <a:prstDash val="solid"/>
                    </a:lnTlToBr>
                    <a:lnBlToTr w="12700" cmpd="sng">
                      <a:noFill/>
                      <a:prstDash val="solid"/>
                    </a:lnBlToTr>
                    <a:solidFill>
                      <a:schemeClr val="tx1">
                        <a:alpha val="60000"/>
                      </a:schemeClr>
                    </a:solidFill>
                  </a:tcPr>
                </a:tc>
                <a:tc>
                  <a:txBody>
                    <a:bodyPr/>
                    <a:lstStyle/>
                    <a:p>
                      <a:pPr algn="r"/>
                      <a:r>
                        <a:rPr lang="en-US" sz="1400" spc="-80" dirty="0" smtClean="0">
                          <a:solidFill>
                            <a:schemeClr val="bg1"/>
                          </a:solidFill>
                          <a:effectLst>
                            <a:outerShdw blurRad="50800" dist="38100" dir="2700000" algn="tl" rotWithShape="0">
                              <a:srgbClr val="000000">
                                <a:alpha val="43000"/>
                              </a:srgbClr>
                            </a:outerShdw>
                          </a:effectLst>
                        </a:rPr>
                        <a:t>$2,500</a:t>
                      </a:r>
                      <a:endParaRPr lang="en-US" sz="1400" spc="-80" dirty="0">
                        <a:solidFill>
                          <a:schemeClr val="bg1"/>
                        </a:solidFill>
                        <a:effectLst>
                          <a:outerShdw blurRad="50800" dist="38100" dir="2700000" algn="tl" rotWithShape="0">
                            <a:srgbClr val="000000">
                              <a:alpha val="43000"/>
                            </a:srgbClr>
                          </a:outerShdw>
                        </a:effectLst>
                      </a:endParaRPr>
                    </a:p>
                  </a:txBody>
                  <a:tcPr marL="90802" marR="90802" marT="54481" marB="54481"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3175" cap="flat" cmpd="sng" algn="ctr">
                      <a:solidFill>
                        <a:srgbClr val="CED0D2"/>
                      </a:solidFill>
                      <a:prstDash val="solid"/>
                      <a:round/>
                      <a:headEnd type="none" w="med" len="med"/>
                      <a:tailEnd type="none" w="med" len="med"/>
                    </a:lnT>
                    <a:lnB w="3175" cap="flat" cmpd="sng" algn="ctr">
                      <a:solidFill>
                        <a:srgbClr val="CED0D2"/>
                      </a:solidFill>
                      <a:prstDash val="solid"/>
                      <a:round/>
                      <a:headEnd type="none" w="med" len="med"/>
                      <a:tailEnd type="none" w="med" len="med"/>
                    </a:lnB>
                    <a:lnTlToBr w="12700" cmpd="sng">
                      <a:noFill/>
                      <a:prstDash val="solid"/>
                    </a:lnTlToBr>
                    <a:lnBlToTr w="12700" cmpd="sng">
                      <a:noFill/>
                      <a:prstDash val="solid"/>
                    </a:lnBlToTr>
                    <a:solidFill>
                      <a:schemeClr val="tx1">
                        <a:alpha val="60000"/>
                      </a:schemeClr>
                    </a:solidFill>
                  </a:tcPr>
                </a:tc>
              </a:tr>
              <a:tr h="335966">
                <a:tc>
                  <a:txBody>
                    <a:bodyPr/>
                    <a:lstStyle/>
                    <a:p>
                      <a:r>
                        <a:rPr lang="en-US" sz="1500" b="1" dirty="0" smtClean="0">
                          <a:solidFill>
                            <a:schemeClr val="bg1"/>
                          </a:solidFill>
                          <a:effectLst>
                            <a:outerShdw blurRad="50800" dist="38100" dir="2700000" algn="tl" rotWithShape="0">
                              <a:srgbClr val="000000">
                                <a:alpha val="43000"/>
                              </a:srgbClr>
                            </a:outerShdw>
                          </a:effectLst>
                        </a:rPr>
                        <a:t>Net Contribution</a:t>
                      </a:r>
                      <a:endParaRPr lang="en-US" sz="1500" b="1" dirty="0">
                        <a:solidFill>
                          <a:schemeClr val="bg1"/>
                        </a:solidFill>
                        <a:effectLst>
                          <a:outerShdw blurRad="50800" dist="38100" dir="2700000" algn="tl" rotWithShape="0">
                            <a:srgbClr val="000000">
                              <a:alpha val="43000"/>
                            </a:srgbClr>
                          </a:outerShdw>
                        </a:effectLst>
                      </a:endParaRPr>
                    </a:p>
                  </a:txBody>
                  <a:tcPr marL="90802" marR="90802" marT="54481" marB="54481" anchor="ctr">
                    <a:lnL>
                      <a:noFill/>
                    </a:lnL>
                    <a:lnR w="3175" cap="flat" cmpd="sng" algn="ctr">
                      <a:solidFill>
                        <a:srgbClr val="CED0D2"/>
                      </a:solidFill>
                      <a:prstDash val="solid"/>
                      <a:round/>
                      <a:headEnd type="none" w="med" len="med"/>
                      <a:tailEnd type="none" w="med" len="med"/>
                    </a:lnR>
                    <a:lnT w="3175" cap="flat" cmpd="sng" algn="ctr">
                      <a:solidFill>
                        <a:srgbClr val="CED0D2"/>
                      </a:solidFill>
                      <a:prstDash val="solid"/>
                      <a:round/>
                      <a:headEnd type="none" w="med" len="med"/>
                      <a:tailEnd type="none" w="med" len="med"/>
                    </a:lnT>
                    <a:lnB w="3175" cap="flat" cmpd="sng" algn="ctr">
                      <a:solidFill>
                        <a:srgbClr val="CED0D2"/>
                      </a:solidFill>
                      <a:prstDash val="solid"/>
                      <a:round/>
                      <a:headEnd type="none" w="med" len="med"/>
                      <a:tailEnd type="none" w="med" len="med"/>
                    </a:lnB>
                    <a:lnTlToBr w="12700" cmpd="sng">
                      <a:noFill/>
                      <a:prstDash val="solid"/>
                    </a:lnTlToBr>
                    <a:lnBlToTr w="12700" cmpd="sng">
                      <a:noFill/>
                      <a:prstDash val="solid"/>
                    </a:lnBlToTr>
                    <a:solidFill>
                      <a:srgbClr val="5E5C60">
                        <a:alpha val="80000"/>
                      </a:srgbClr>
                    </a:solidFill>
                  </a:tcPr>
                </a:tc>
                <a:tc>
                  <a:txBody>
                    <a:bodyPr/>
                    <a:lstStyle/>
                    <a:p>
                      <a:pPr algn="r"/>
                      <a:r>
                        <a:rPr lang="en-US" sz="1500" b="1" spc="-80" dirty="0" smtClean="0">
                          <a:solidFill>
                            <a:schemeClr val="bg1"/>
                          </a:solidFill>
                          <a:effectLst>
                            <a:outerShdw blurRad="50800" dist="38100" dir="2700000" algn="tl" rotWithShape="0">
                              <a:srgbClr val="000000">
                                <a:alpha val="43000"/>
                              </a:srgbClr>
                            </a:outerShdw>
                          </a:effectLst>
                        </a:rPr>
                        <a:t>$10,000</a:t>
                      </a:r>
                      <a:endParaRPr lang="en-US" sz="1500" b="1" spc="-80" dirty="0">
                        <a:solidFill>
                          <a:schemeClr val="bg1"/>
                        </a:solidFill>
                        <a:effectLst>
                          <a:outerShdw blurRad="50800" dist="38100" dir="2700000" algn="tl" rotWithShape="0">
                            <a:srgbClr val="000000">
                              <a:alpha val="43000"/>
                            </a:srgbClr>
                          </a:outerShdw>
                        </a:effectLst>
                      </a:endParaRPr>
                    </a:p>
                  </a:txBody>
                  <a:tcPr marL="90802" marR="90802" marT="54481" marB="54481" anchor="ctr">
                    <a:lnL w="3175" cap="flat" cmpd="sng" algn="ctr">
                      <a:solidFill>
                        <a:srgbClr val="CED0D2"/>
                      </a:solidFill>
                      <a:prstDash val="solid"/>
                      <a:round/>
                      <a:headEnd type="none" w="med" len="med"/>
                      <a:tailEnd type="none" w="med" len="med"/>
                    </a:lnL>
                    <a:lnR w="3175" cap="flat" cmpd="sng" algn="ctr">
                      <a:solidFill>
                        <a:srgbClr val="CED0D2"/>
                      </a:solidFill>
                      <a:prstDash val="solid"/>
                      <a:round/>
                      <a:headEnd type="none" w="med" len="med"/>
                      <a:tailEnd type="none" w="med" len="med"/>
                    </a:lnR>
                    <a:lnT w="3175" cap="flat" cmpd="sng" algn="ctr">
                      <a:solidFill>
                        <a:srgbClr val="CED0D2"/>
                      </a:solidFill>
                      <a:prstDash val="solid"/>
                      <a:round/>
                      <a:headEnd type="none" w="med" len="med"/>
                      <a:tailEnd type="none" w="med" len="med"/>
                    </a:lnT>
                    <a:lnB w="3175" cap="flat" cmpd="sng" algn="ctr">
                      <a:solidFill>
                        <a:srgbClr val="CED0D2"/>
                      </a:solidFill>
                      <a:prstDash val="solid"/>
                      <a:round/>
                      <a:headEnd type="none" w="med" len="med"/>
                      <a:tailEnd type="none" w="med" len="med"/>
                    </a:lnB>
                    <a:lnTlToBr w="12700" cmpd="sng">
                      <a:noFill/>
                      <a:prstDash val="solid"/>
                    </a:lnTlToBr>
                    <a:lnBlToTr w="12700" cmpd="sng">
                      <a:noFill/>
                      <a:prstDash val="solid"/>
                    </a:lnBlToTr>
                    <a:solidFill>
                      <a:srgbClr val="5E5C60">
                        <a:alpha val="80000"/>
                      </a:srgbClr>
                    </a:solidFill>
                  </a:tcPr>
                </a:tc>
                <a:tc>
                  <a:txBody>
                    <a:bodyPr/>
                    <a:lstStyle/>
                    <a:p>
                      <a:pPr algn="r"/>
                      <a:r>
                        <a:rPr lang="en-US" sz="1500" b="1" spc="-80" dirty="0" smtClean="0">
                          <a:solidFill>
                            <a:schemeClr val="bg1"/>
                          </a:solidFill>
                          <a:effectLst>
                            <a:outerShdw blurRad="50800" dist="38100" dir="2700000" algn="tl" rotWithShape="0">
                              <a:srgbClr val="000000">
                                <a:alpha val="43000"/>
                              </a:srgbClr>
                            </a:outerShdw>
                          </a:effectLst>
                        </a:rPr>
                        <a:t>$8,500</a:t>
                      </a:r>
                      <a:endParaRPr lang="en-US" sz="1500" b="1" spc="-80" dirty="0">
                        <a:solidFill>
                          <a:schemeClr val="bg1"/>
                        </a:solidFill>
                        <a:effectLst>
                          <a:outerShdw blurRad="50800" dist="38100" dir="2700000" algn="tl" rotWithShape="0">
                            <a:srgbClr val="000000">
                              <a:alpha val="43000"/>
                            </a:srgbClr>
                          </a:outerShdw>
                        </a:effectLst>
                      </a:endParaRPr>
                    </a:p>
                  </a:txBody>
                  <a:tcPr marL="90802" marR="90802" marT="54481" marB="54481" anchor="ctr">
                    <a:lnL w="3175" cap="flat" cmpd="sng" algn="ctr">
                      <a:solidFill>
                        <a:srgbClr val="CED0D2"/>
                      </a:solidFill>
                      <a:prstDash val="solid"/>
                      <a:round/>
                      <a:headEnd type="none" w="med" len="med"/>
                      <a:tailEnd type="none" w="med" len="med"/>
                    </a:lnL>
                    <a:lnR w="6350" cap="flat" cmpd="sng" algn="ctr">
                      <a:solidFill>
                        <a:srgbClr val="BFBFBF"/>
                      </a:solidFill>
                      <a:prstDash val="solid"/>
                      <a:round/>
                      <a:headEnd type="none" w="med" len="med"/>
                      <a:tailEnd type="none" w="med" len="med"/>
                    </a:lnR>
                    <a:lnT w="3175" cap="flat" cmpd="sng" algn="ctr">
                      <a:solidFill>
                        <a:srgbClr val="CED0D2"/>
                      </a:solidFill>
                      <a:prstDash val="solid"/>
                      <a:round/>
                      <a:headEnd type="none" w="med" len="med"/>
                      <a:tailEnd type="none" w="med" len="med"/>
                    </a:lnT>
                    <a:lnB w="3175" cap="flat" cmpd="sng" algn="ctr">
                      <a:solidFill>
                        <a:srgbClr val="CED0D2"/>
                      </a:solidFill>
                      <a:prstDash val="solid"/>
                      <a:round/>
                      <a:headEnd type="none" w="med" len="med"/>
                      <a:tailEnd type="none" w="med" len="med"/>
                    </a:lnB>
                    <a:lnTlToBr w="12700" cmpd="sng">
                      <a:noFill/>
                      <a:prstDash val="solid"/>
                    </a:lnTlToBr>
                    <a:lnBlToTr w="12700" cmpd="sng">
                      <a:noFill/>
                      <a:prstDash val="solid"/>
                    </a:lnBlToTr>
                    <a:solidFill>
                      <a:srgbClr val="667F40"/>
                    </a:solidFill>
                  </a:tcPr>
                </a:tc>
                <a:tc>
                  <a:txBody>
                    <a:bodyPr/>
                    <a:lstStyle/>
                    <a:p>
                      <a:pPr algn="r"/>
                      <a:r>
                        <a:rPr lang="en-US" sz="1500" b="1" spc="-80" dirty="0" smtClean="0">
                          <a:solidFill>
                            <a:schemeClr val="bg1"/>
                          </a:solidFill>
                          <a:effectLst>
                            <a:outerShdw blurRad="50800" dist="38100" dir="2700000" algn="tl" rotWithShape="0">
                              <a:srgbClr val="000000">
                                <a:alpha val="43000"/>
                              </a:srgbClr>
                            </a:outerShdw>
                          </a:effectLst>
                        </a:rPr>
                        <a:t>$6,500</a:t>
                      </a:r>
                      <a:endParaRPr lang="en-US" sz="1500" b="1" spc="-80" dirty="0">
                        <a:solidFill>
                          <a:schemeClr val="bg1"/>
                        </a:solidFill>
                        <a:effectLst>
                          <a:outerShdw blurRad="50800" dist="38100" dir="2700000" algn="tl" rotWithShape="0">
                            <a:srgbClr val="000000">
                              <a:alpha val="43000"/>
                            </a:srgbClr>
                          </a:outerShdw>
                        </a:effectLst>
                      </a:endParaRPr>
                    </a:p>
                  </a:txBody>
                  <a:tcPr marL="90802" marR="90802" marT="54481" marB="54481"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3175" cap="flat" cmpd="sng" algn="ctr">
                      <a:solidFill>
                        <a:srgbClr val="CED0D2"/>
                      </a:solidFill>
                      <a:prstDash val="solid"/>
                      <a:round/>
                      <a:headEnd type="none" w="med" len="med"/>
                      <a:tailEnd type="none" w="med" len="med"/>
                    </a:lnT>
                    <a:lnB w="3175" cap="flat" cmpd="sng" algn="ctr">
                      <a:solidFill>
                        <a:srgbClr val="CED0D2"/>
                      </a:solidFill>
                      <a:prstDash val="solid"/>
                      <a:round/>
                      <a:headEnd type="none" w="med" len="med"/>
                      <a:tailEnd type="none" w="med" len="med"/>
                    </a:lnB>
                    <a:lnTlToBr w="12700" cmpd="sng">
                      <a:noFill/>
                      <a:prstDash val="solid"/>
                    </a:lnTlToBr>
                    <a:lnBlToTr w="12700" cmpd="sng">
                      <a:noFill/>
                      <a:prstDash val="solid"/>
                    </a:lnBlToTr>
                    <a:solidFill>
                      <a:srgbClr val="667F40"/>
                    </a:solidFill>
                  </a:tcPr>
                </a:tc>
                <a:tc>
                  <a:txBody>
                    <a:bodyPr/>
                    <a:lstStyle/>
                    <a:p>
                      <a:pPr algn="r"/>
                      <a:r>
                        <a:rPr lang="en-US" sz="1500" b="1" spc="-80" dirty="0" smtClean="0">
                          <a:solidFill>
                            <a:schemeClr val="bg1"/>
                          </a:solidFill>
                          <a:effectLst>
                            <a:outerShdw blurRad="50800" dist="38100" dir="2700000" algn="tl" rotWithShape="0">
                              <a:srgbClr val="000000">
                                <a:alpha val="43000"/>
                              </a:srgbClr>
                            </a:outerShdw>
                          </a:effectLst>
                        </a:rPr>
                        <a:t>$7,500</a:t>
                      </a:r>
                      <a:endParaRPr lang="en-US" sz="1500" b="1" spc="-80" dirty="0">
                        <a:solidFill>
                          <a:schemeClr val="bg1"/>
                        </a:solidFill>
                        <a:effectLst>
                          <a:outerShdw blurRad="50800" dist="38100" dir="2700000" algn="tl" rotWithShape="0">
                            <a:srgbClr val="000000">
                              <a:alpha val="43000"/>
                            </a:srgbClr>
                          </a:outerShdw>
                        </a:effectLst>
                      </a:endParaRPr>
                    </a:p>
                  </a:txBody>
                  <a:tcPr marL="90802" marR="90802" marT="54481" marB="54481"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3175" cap="flat" cmpd="sng" algn="ctr">
                      <a:solidFill>
                        <a:srgbClr val="CED0D2"/>
                      </a:solidFill>
                      <a:prstDash val="solid"/>
                      <a:round/>
                      <a:headEnd type="none" w="med" len="med"/>
                      <a:tailEnd type="none" w="med" len="med"/>
                    </a:lnT>
                    <a:lnB w="3175" cap="flat" cmpd="sng" algn="ctr">
                      <a:solidFill>
                        <a:srgbClr val="CED0D2"/>
                      </a:solidFill>
                      <a:prstDash val="solid"/>
                      <a:round/>
                      <a:headEnd type="none" w="med" len="med"/>
                      <a:tailEnd type="none" w="med" len="med"/>
                    </a:lnB>
                    <a:lnTlToBr w="12700" cmpd="sng">
                      <a:noFill/>
                      <a:prstDash val="solid"/>
                    </a:lnTlToBr>
                    <a:lnBlToTr w="12700" cmpd="sng">
                      <a:noFill/>
                      <a:prstDash val="solid"/>
                    </a:lnBlToTr>
                    <a:solidFill>
                      <a:srgbClr val="667F40"/>
                    </a:solidFill>
                  </a:tcPr>
                </a:tc>
              </a:tr>
              <a:tr h="320833">
                <a:tc>
                  <a:txBody>
                    <a:bodyPr/>
                    <a:lstStyle/>
                    <a:p>
                      <a:r>
                        <a:rPr lang="en-US" sz="1400" dirty="0" smtClean="0">
                          <a:solidFill>
                            <a:schemeClr val="bg1"/>
                          </a:solidFill>
                          <a:effectLst>
                            <a:outerShdw blurRad="50800" dist="38100" dir="2700000" algn="tl" rotWithShape="0">
                              <a:srgbClr val="000000">
                                <a:alpha val="43000"/>
                              </a:srgbClr>
                            </a:outerShdw>
                          </a:effectLst>
                        </a:rPr>
                        <a:t>Value in 20 years </a:t>
                      </a:r>
                      <a:endParaRPr lang="en-US" sz="1400" dirty="0">
                        <a:solidFill>
                          <a:schemeClr val="bg1"/>
                        </a:solidFill>
                        <a:effectLst>
                          <a:outerShdw blurRad="50800" dist="38100" dir="2700000" algn="tl" rotWithShape="0">
                            <a:srgbClr val="000000">
                              <a:alpha val="43000"/>
                            </a:srgbClr>
                          </a:outerShdw>
                        </a:effectLst>
                      </a:endParaRPr>
                    </a:p>
                  </a:txBody>
                  <a:tcPr marL="90802" marR="90802" marT="54481" marB="54481" anchor="ctr">
                    <a:lnL>
                      <a:noFill/>
                    </a:lnL>
                    <a:lnR w="3175" cap="flat" cmpd="sng" algn="ctr">
                      <a:solidFill>
                        <a:srgbClr val="CED0D2"/>
                      </a:solidFill>
                      <a:prstDash val="solid"/>
                      <a:round/>
                      <a:headEnd type="none" w="med" len="med"/>
                      <a:tailEnd type="none" w="med" len="med"/>
                    </a:lnR>
                    <a:lnT w="3175" cap="flat" cmpd="sng" algn="ctr">
                      <a:solidFill>
                        <a:srgbClr val="CED0D2"/>
                      </a:solidFill>
                      <a:prstDash val="solid"/>
                      <a:round/>
                      <a:headEnd type="none" w="med" len="med"/>
                      <a:tailEnd type="none" w="med" len="med"/>
                    </a:lnT>
                    <a:lnB w="3175" cap="flat" cmpd="sng" algn="ctr">
                      <a:solidFill>
                        <a:srgbClr val="CED0D2"/>
                      </a:solidFill>
                      <a:prstDash val="solid"/>
                      <a:round/>
                      <a:headEnd type="none" w="med" len="med"/>
                      <a:tailEnd type="none" w="med" len="med"/>
                    </a:lnB>
                    <a:lnTlToBr w="12700" cmpd="sng">
                      <a:noFill/>
                      <a:prstDash val="solid"/>
                    </a:lnTlToBr>
                    <a:lnBlToTr w="12700" cmpd="sng">
                      <a:noFill/>
                      <a:prstDash val="solid"/>
                    </a:lnBlToTr>
                    <a:solidFill>
                      <a:srgbClr val="5E5C60">
                        <a:alpha val="60000"/>
                      </a:srgbClr>
                    </a:solidFill>
                  </a:tcPr>
                </a:tc>
                <a:tc>
                  <a:txBody>
                    <a:bodyPr/>
                    <a:lstStyle/>
                    <a:p>
                      <a:pPr algn="r"/>
                      <a:r>
                        <a:rPr lang="en-US" sz="1400" spc="-80" dirty="0" smtClean="0">
                          <a:solidFill>
                            <a:schemeClr val="bg1"/>
                          </a:solidFill>
                          <a:effectLst>
                            <a:outerShdw blurRad="50800" dist="38100" dir="2700000" algn="tl" rotWithShape="0">
                              <a:srgbClr val="000000">
                                <a:alpha val="43000"/>
                              </a:srgbClr>
                            </a:outerShdw>
                          </a:effectLst>
                        </a:rPr>
                        <a:t>$46,610</a:t>
                      </a:r>
                      <a:endParaRPr lang="en-US" sz="1400" spc="-80" dirty="0">
                        <a:solidFill>
                          <a:schemeClr val="bg1"/>
                        </a:solidFill>
                        <a:effectLst>
                          <a:outerShdw blurRad="50800" dist="38100" dir="2700000" algn="tl" rotWithShape="0">
                            <a:srgbClr val="000000">
                              <a:alpha val="43000"/>
                            </a:srgbClr>
                          </a:outerShdw>
                        </a:effectLst>
                      </a:endParaRPr>
                    </a:p>
                  </a:txBody>
                  <a:tcPr marL="90802" marR="90802" marT="54481" marB="54481" anchor="ctr">
                    <a:lnL w="3175" cap="flat" cmpd="sng" algn="ctr">
                      <a:solidFill>
                        <a:srgbClr val="CED0D2"/>
                      </a:solidFill>
                      <a:prstDash val="solid"/>
                      <a:round/>
                      <a:headEnd type="none" w="med" len="med"/>
                      <a:tailEnd type="none" w="med" len="med"/>
                    </a:lnL>
                    <a:lnR w="3175" cap="flat" cmpd="sng" algn="ctr">
                      <a:solidFill>
                        <a:srgbClr val="CED0D2"/>
                      </a:solidFill>
                      <a:prstDash val="solid"/>
                      <a:round/>
                      <a:headEnd type="none" w="med" len="med"/>
                      <a:tailEnd type="none" w="med" len="med"/>
                    </a:lnR>
                    <a:lnT w="3175" cap="flat" cmpd="sng" algn="ctr">
                      <a:solidFill>
                        <a:srgbClr val="CED0D2"/>
                      </a:solidFill>
                      <a:prstDash val="solid"/>
                      <a:round/>
                      <a:headEnd type="none" w="med" len="med"/>
                      <a:tailEnd type="none" w="med" len="med"/>
                    </a:lnT>
                    <a:lnB w="3175" cap="flat" cmpd="sng" algn="ctr">
                      <a:solidFill>
                        <a:srgbClr val="CED0D2"/>
                      </a:solidFill>
                      <a:prstDash val="solid"/>
                      <a:round/>
                      <a:headEnd type="none" w="med" len="med"/>
                      <a:tailEnd type="none" w="med" len="med"/>
                    </a:lnB>
                    <a:lnTlToBr w="12700" cmpd="sng">
                      <a:noFill/>
                      <a:prstDash val="solid"/>
                    </a:lnTlToBr>
                    <a:lnBlToTr w="12700" cmpd="sng">
                      <a:noFill/>
                      <a:prstDash val="solid"/>
                    </a:lnBlToTr>
                    <a:solidFill>
                      <a:srgbClr val="5E5C60">
                        <a:alpha val="60000"/>
                      </a:srgbClr>
                    </a:solidFill>
                  </a:tcPr>
                </a:tc>
                <a:tc>
                  <a:txBody>
                    <a:bodyPr/>
                    <a:lstStyle/>
                    <a:p>
                      <a:pPr algn="r"/>
                      <a:r>
                        <a:rPr lang="en-US" sz="1400" spc="-80" dirty="0" smtClean="0">
                          <a:solidFill>
                            <a:schemeClr val="bg1"/>
                          </a:solidFill>
                          <a:effectLst>
                            <a:outerShdw blurRad="50800" dist="38100" dir="2700000" algn="tl" rotWithShape="0">
                              <a:srgbClr val="000000">
                                <a:alpha val="43000"/>
                              </a:srgbClr>
                            </a:outerShdw>
                          </a:effectLst>
                        </a:rPr>
                        <a:t>$39,618</a:t>
                      </a:r>
                      <a:endParaRPr lang="en-US" sz="1400" spc="-80" dirty="0">
                        <a:solidFill>
                          <a:schemeClr val="bg1"/>
                        </a:solidFill>
                        <a:effectLst>
                          <a:outerShdw blurRad="50800" dist="38100" dir="2700000" algn="tl" rotWithShape="0">
                            <a:srgbClr val="000000">
                              <a:alpha val="43000"/>
                            </a:srgbClr>
                          </a:outerShdw>
                        </a:effectLst>
                      </a:endParaRPr>
                    </a:p>
                  </a:txBody>
                  <a:tcPr marL="90802" marR="90802" marT="54481" marB="54481" anchor="ctr">
                    <a:lnL w="3175" cap="flat" cmpd="sng" algn="ctr">
                      <a:solidFill>
                        <a:srgbClr val="CED0D2"/>
                      </a:solidFill>
                      <a:prstDash val="solid"/>
                      <a:round/>
                      <a:headEnd type="none" w="med" len="med"/>
                      <a:tailEnd type="none" w="med" len="med"/>
                    </a:lnL>
                    <a:lnR w="6350" cap="flat" cmpd="sng" algn="ctr">
                      <a:solidFill>
                        <a:srgbClr val="BFBFBF"/>
                      </a:solidFill>
                      <a:prstDash val="solid"/>
                      <a:round/>
                      <a:headEnd type="none" w="med" len="med"/>
                      <a:tailEnd type="none" w="med" len="med"/>
                    </a:lnR>
                    <a:lnT w="3175" cap="flat" cmpd="sng" algn="ctr">
                      <a:solidFill>
                        <a:srgbClr val="CED0D2"/>
                      </a:solidFill>
                      <a:prstDash val="solid"/>
                      <a:round/>
                      <a:headEnd type="none" w="med" len="med"/>
                      <a:tailEnd type="none" w="med" len="med"/>
                    </a:lnT>
                    <a:lnB w="3175" cap="flat" cmpd="sng" algn="ctr">
                      <a:solidFill>
                        <a:srgbClr val="CED0D2"/>
                      </a:solidFill>
                      <a:prstDash val="solid"/>
                      <a:round/>
                      <a:headEnd type="none" w="med" len="med"/>
                      <a:tailEnd type="none" w="med" len="med"/>
                    </a:lnB>
                    <a:lnTlToBr w="12700" cmpd="sng">
                      <a:noFill/>
                      <a:prstDash val="solid"/>
                    </a:lnTlToBr>
                    <a:lnBlToTr w="12700" cmpd="sng">
                      <a:noFill/>
                      <a:prstDash val="solid"/>
                    </a:lnBlToTr>
                    <a:solidFill>
                      <a:srgbClr val="5E5C60">
                        <a:alpha val="60000"/>
                      </a:srgbClr>
                    </a:solidFill>
                  </a:tcPr>
                </a:tc>
                <a:tc>
                  <a:txBody>
                    <a:bodyPr/>
                    <a:lstStyle/>
                    <a:p>
                      <a:pPr algn="r"/>
                      <a:r>
                        <a:rPr lang="en-US" sz="1400" spc="-80" dirty="0" smtClean="0">
                          <a:solidFill>
                            <a:schemeClr val="bg1"/>
                          </a:solidFill>
                          <a:effectLst>
                            <a:outerShdw blurRad="50800" dist="38100" dir="2700000" algn="tl" rotWithShape="0">
                              <a:srgbClr val="000000">
                                <a:alpha val="43000"/>
                              </a:srgbClr>
                            </a:outerShdw>
                          </a:effectLst>
                        </a:rPr>
                        <a:t>$30,296</a:t>
                      </a:r>
                      <a:endParaRPr lang="en-US" sz="1400" spc="-80" dirty="0">
                        <a:solidFill>
                          <a:schemeClr val="bg1"/>
                        </a:solidFill>
                        <a:effectLst>
                          <a:outerShdw blurRad="50800" dist="38100" dir="2700000" algn="tl" rotWithShape="0">
                            <a:srgbClr val="000000">
                              <a:alpha val="43000"/>
                            </a:srgbClr>
                          </a:outerShdw>
                        </a:effectLst>
                      </a:endParaRPr>
                    </a:p>
                  </a:txBody>
                  <a:tcPr marL="90802" marR="90802" marT="54481" marB="54481"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3175" cap="flat" cmpd="sng" algn="ctr">
                      <a:solidFill>
                        <a:srgbClr val="CED0D2"/>
                      </a:solidFill>
                      <a:prstDash val="solid"/>
                      <a:round/>
                      <a:headEnd type="none" w="med" len="med"/>
                      <a:tailEnd type="none" w="med" len="med"/>
                    </a:lnT>
                    <a:lnB w="3175" cap="flat" cmpd="sng" algn="ctr">
                      <a:solidFill>
                        <a:srgbClr val="CED0D2"/>
                      </a:solidFill>
                      <a:prstDash val="solid"/>
                      <a:round/>
                      <a:headEnd type="none" w="med" len="med"/>
                      <a:tailEnd type="none" w="med" len="med"/>
                    </a:lnB>
                    <a:lnTlToBr w="12700" cmpd="sng">
                      <a:noFill/>
                      <a:prstDash val="solid"/>
                    </a:lnTlToBr>
                    <a:lnBlToTr w="12700" cmpd="sng">
                      <a:noFill/>
                      <a:prstDash val="solid"/>
                    </a:lnBlToTr>
                    <a:solidFill>
                      <a:srgbClr val="5E5C60">
                        <a:alpha val="60000"/>
                      </a:srgbClr>
                    </a:solidFill>
                  </a:tcPr>
                </a:tc>
                <a:tc>
                  <a:txBody>
                    <a:bodyPr/>
                    <a:lstStyle/>
                    <a:p>
                      <a:pPr algn="r"/>
                      <a:r>
                        <a:rPr lang="en-US" sz="1400" spc="-80" dirty="0" smtClean="0">
                          <a:solidFill>
                            <a:schemeClr val="bg1"/>
                          </a:solidFill>
                          <a:effectLst>
                            <a:outerShdw blurRad="50800" dist="38100" dir="2700000" algn="tl" rotWithShape="0">
                              <a:srgbClr val="000000">
                                <a:alpha val="43000"/>
                              </a:srgbClr>
                            </a:outerShdw>
                          </a:effectLst>
                        </a:rPr>
                        <a:t>$34,957</a:t>
                      </a:r>
                      <a:endParaRPr lang="en-US" sz="1400" spc="-80" dirty="0">
                        <a:solidFill>
                          <a:schemeClr val="bg1"/>
                        </a:solidFill>
                        <a:effectLst>
                          <a:outerShdw blurRad="50800" dist="38100" dir="2700000" algn="tl" rotWithShape="0">
                            <a:srgbClr val="000000">
                              <a:alpha val="43000"/>
                            </a:srgbClr>
                          </a:outerShdw>
                        </a:effectLst>
                      </a:endParaRPr>
                    </a:p>
                  </a:txBody>
                  <a:tcPr marL="90802" marR="90802" marT="54481" marB="54481"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3175" cap="flat" cmpd="sng" algn="ctr">
                      <a:solidFill>
                        <a:srgbClr val="CED0D2"/>
                      </a:solidFill>
                      <a:prstDash val="solid"/>
                      <a:round/>
                      <a:headEnd type="none" w="med" len="med"/>
                      <a:tailEnd type="none" w="med" len="med"/>
                    </a:lnT>
                    <a:lnB w="3175" cap="flat" cmpd="sng" algn="ctr">
                      <a:solidFill>
                        <a:srgbClr val="CED0D2"/>
                      </a:solidFill>
                      <a:prstDash val="solid"/>
                      <a:round/>
                      <a:headEnd type="none" w="med" len="med"/>
                      <a:tailEnd type="none" w="med" len="med"/>
                    </a:lnB>
                    <a:lnTlToBr w="12700" cmpd="sng">
                      <a:noFill/>
                      <a:prstDash val="solid"/>
                    </a:lnTlToBr>
                    <a:lnBlToTr w="12700" cmpd="sng">
                      <a:noFill/>
                      <a:prstDash val="solid"/>
                    </a:lnBlToTr>
                    <a:solidFill>
                      <a:srgbClr val="5E5C60">
                        <a:alpha val="60000"/>
                      </a:srgbClr>
                    </a:solidFill>
                  </a:tcPr>
                </a:tc>
              </a:tr>
              <a:tr h="320833">
                <a:tc>
                  <a:txBody>
                    <a:bodyPr/>
                    <a:lstStyle/>
                    <a:p>
                      <a:r>
                        <a:rPr lang="en-US" sz="1400" dirty="0" smtClean="0">
                          <a:solidFill>
                            <a:schemeClr val="bg1"/>
                          </a:solidFill>
                          <a:effectLst>
                            <a:outerShdw blurRad="50800" dist="38100" dir="2700000" algn="tl" rotWithShape="0">
                              <a:srgbClr val="000000">
                                <a:alpha val="43000"/>
                              </a:srgbClr>
                            </a:outerShdw>
                          </a:effectLst>
                        </a:rPr>
                        <a:t>Less taxes paid at distribution</a:t>
                      </a:r>
                      <a:endParaRPr lang="en-US" sz="1400" dirty="0">
                        <a:solidFill>
                          <a:schemeClr val="bg1"/>
                        </a:solidFill>
                        <a:effectLst>
                          <a:outerShdw blurRad="50800" dist="38100" dir="2700000" algn="tl" rotWithShape="0">
                            <a:srgbClr val="000000">
                              <a:alpha val="43000"/>
                            </a:srgbClr>
                          </a:outerShdw>
                        </a:effectLst>
                      </a:endParaRPr>
                    </a:p>
                  </a:txBody>
                  <a:tcPr marL="90802" marR="90802" marT="54481" marB="54481" anchor="ctr">
                    <a:lnL>
                      <a:noFill/>
                    </a:lnL>
                    <a:lnR w="3175" cap="flat" cmpd="sng" algn="ctr">
                      <a:solidFill>
                        <a:srgbClr val="CED0D2"/>
                      </a:solidFill>
                      <a:prstDash val="solid"/>
                      <a:round/>
                      <a:headEnd type="none" w="med" len="med"/>
                      <a:tailEnd type="none" w="med" len="med"/>
                    </a:lnR>
                    <a:lnT w="3175" cap="flat" cmpd="sng" algn="ctr">
                      <a:solidFill>
                        <a:srgbClr val="CED0D2"/>
                      </a:solidFill>
                      <a:prstDash val="solid"/>
                      <a:round/>
                      <a:headEnd type="none" w="med" len="med"/>
                      <a:tailEnd type="none" w="med" len="med"/>
                    </a:lnT>
                    <a:lnB w="3175" cap="flat" cmpd="sng" algn="ctr">
                      <a:solidFill>
                        <a:srgbClr val="CED0D2"/>
                      </a:solidFill>
                      <a:prstDash val="solid"/>
                      <a:round/>
                      <a:headEnd type="none" w="med" len="med"/>
                      <a:tailEnd type="none" w="med" len="med"/>
                    </a:lnB>
                    <a:lnTlToBr w="12700" cmpd="sng">
                      <a:noFill/>
                      <a:prstDash val="solid"/>
                    </a:lnTlToBr>
                    <a:lnBlToTr w="12700" cmpd="sng">
                      <a:noFill/>
                      <a:prstDash val="solid"/>
                    </a:lnBlToTr>
                    <a:solidFill>
                      <a:srgbClr val="5E5C60">
                        <a:alpha val="60000"/>
                      </a:srgbClr>
                    </a:solidFill>
                  </a:tcPr>
                </a:tc>
                <a:tc>
                  <a:txBody>
                    <a:bodyPr/>
                    <a:lstStyle/>
                    <a:p>
                      <a:pPr algn="r"/>
                      <a:r>
                        <a:rPr lang="en-US" sz="1400" spc="-80" dirty="0" smtClean="0">
                          <a:solidFill>
                            <a:schemeClr val="bg1"/>
                          </a:solidFill>
                          <a:effectLst>
                            <a:outerShdw blurRad="50800" dist="38100" dir="2700000" algn="tl" rotWithShape="0">
                              <a:srgbClr val="000000">
                                <a:alpha val="43000"/>
                              </a:srgbClr>
                            </a:outerShdw>
                          </a:effectLst>
                        </a:rPr>
                        <a:t>(25%)   $11,652</a:t>
                      </a:r>
                      <a:endParaRPr lang="en-US" sz="1400" spc="-80" dirty="0">
                        <a:solidFill>
                          <a:schemeClr val="bg1"/>
                        </a:solidFill>
                        <a:effectLst>
                          <a:outerShdw blurRad="50800" dist="38100" dir="2700000" algn="tl" rotWithShape="0">
                            <a:srgbClr val="000000">
                              <a:alpha val="43000"/>
                            </a:srgbClr>
                          </a:outerShdw>
                        </a:effectLst>
                      </a:endParaRPr>
                    </a:p>
                  </a:txBody>
                  <a:tcPr marL="90802" marR="90802" marT="54481" marB="54481" anchor="ctr">
                    <a:lnL w="3175" cap="flat" cmpd="sng" algn="ctr">
                      <a:solidFill>
                        <a:srgbClr val="CED0D2"/>
                      </a:solidFill>
                      <a:prstDash val="solid"/>
                      <a:round/>
                      <a:headEnd type="none" w="med" len="med"/>
                      <a:tailEnd type="none" w="med" len="med"/>
                    </a:lnL>
                    <a:lnR w="3175" cap="flat" cmpd="sng" algn="ctr">
                      <a:solidFill>
                        <a:srgbClr val="CED0D2"/>
                      </a:solidFill>
                      <a:prstDash val="solid"/>
                      <a:round/>
                      <a:headEnd type="none" w="med" len="med"/>
                      <a:tailEnd type="none" w="med" len="med"/>
                    </a:lnR>
                    <a:lnT w="3175" cap="flat" cmpd="sng" algn="ctr">
                      <a:solidFill>
                        <a:srgbClr val="CED0D2"/>
                      </a:solidFill>
                      <a:prstDash val="solid"/>
                      <a:round/>
                      <a:headEnd type="none" w="med" len="med"/>
                      <a:tailEnd type="none" w="med" len="med"/>
                    </a:lnT>
                    <a:lnB w="3175" cap="flat" cmpd="sng" algn="ctr">
                      <a:solidFill>
                        <a:srgbClr val="CED0D2"/>
                      </a:solidFill>
                      <a:prstDash val="solid"/>
                      <a:round/>
                      <a:headEnd type="none" w="med" len="med"/>
                      <a:tailEnd type="none" w="med" len="med"/>
                    </a:lnB>
                    <a:lnTlToBr w="12700" cmpd="sng">
                      <a:noFill/>
                      <a:prstDash val="solid"/>
                    </a:lnTlToBr>
                    <a:lnBlToTr w="12700" cmpd="sng">
                      <a:noFill/>
                      <a:prstDash val="solid"/>
                    </a:lnBlToTr>
                    <a:solidFill>
                      <a:srgbClr val="5E5C60">
                        <a:alpha val="60000"/>
                      </a:srgbClr>
                    </a:solidFill>
                  </a:tcPr>
                </a:tc>
                <a:tc>
                  <a:txBody>
                    <a:bodyPr/>
                    <a:lstStyle/>
                    <a:p>
                      <a:pPr algn="r"/>
                      <a:r>
                        <a:rPr lang="en-US" sz="1400" spc="-80" dirty="0" smtClean="0">
                          <a:solidFill>
                            <a:schemeClr val="bg1"/>
                          </a:solidFill>
                          <a:effectLst>
                            <a:outerShdw blurRad="50800" dist="38100" dir="2700000" algn="tl" rotWithShape="0">
                              <a:srgbClr val="000000">
                                <a:alpha val="43000"/>
                              </a:srgbClr>
                            </a:outerShdw>
                          </a:effectLst>
                        </a:rPr>
                        <a:t>$0</a:t>
                      </a:r>
                      <a:endParaRPr lang="en-US" sz="1400" spc="-80" dirty="0">
                        <a:solidFill>
                          <a:schemeClr val="bg1"/>
                        </a:solidFill>
                        <a:effectLst>
                          <a:outerShdw blurRad="50800" dist="38100" dir="2700000" algn="tl" rotWithShape="0">
                            <a:srgbClr val="000000">
                              <a:alpha val="43000"/>
                            </a:srgbClr>
                          </a:outerShdw>
                        </a:effectLst>
                      </a:endParaRPr>
                    </a:p>
                  </a:txBody>
                  <a:tcPr marL="90802" marR="90802" marT="54481" marB="54481" anchor="ctr">
                    <a:lnL w="3175" cap="flat" cmpd="sng" algn="ctr">
                      <a:solidFill>
                        <a:srgbClr val="CED0D2"/>
                      </a:solidFill>
                      <a:prstDash val="solid"/>
                      <a:round/>
                      <a:headEnd type="none" w="med" len="med"/>
                      <a:tailEnd type="none" w="med" len="med"/>
                    </a:lnL>
                    <a:lnR w="6350" cap="flat" cmpd="sng" algn="ctr">
                      <a:solidFill>
                        <a:srgbClr val="BFBFBF"/>
                      </a:solidFill>
                      <a:prstDash val="solid"/>
                      <a:round/>
                      <a:headEnd type="none" w="med" len="med"/>
                      <a:tailEnd type="none" w="med" len="med"/>
                    </a:lnR>
                    <a:lnT w="3175" cap="flat" cmpd="sng" algn="ctr">
                      <a:solidFill>
                        <a:srgbClr val="CED0D2"/>
                      </a:solidFill>
                      <a:prstDash val="solid"/>
                      <a:round/>
                      <a:headEnd type="none" w="med" len="med"/>
                      <a:tailEnd type="none" w="med" len="med"/>
                    </a:lnT>
                    <a:lnB w="3175" cap="flat" cmpd="sng" algn="ctr">
                      <a:solidFill>
                        <a:srgbClr val="CED0D2"/>
                      </a:solidFill>
                      <a:prstDash val="solid"/>
                      <a:round/>
                      <a:headEnd type="none" w="med" len="med"/>
                      <a:tailEnd type="none" w="med" len="med"/>
                    </a:lnB>
                    <a:lnTlToBr w="12700" cmpd="sng">
                      <a:noFill/>
                      <a:prstDash val="solid"/>
                    </a:lnTlToBr>
                    <a:lnBlToTr w="12700" cmpd="sng">
                      <a:noFill/>
                      <a:prstDash val="solid"/>
                    </a:lnBlToTr>
                    <a:solidFill>
                      <a:srgbClr val="5E5C60">
                        <a:alpha val="60000"/>
                      </a:srgbClr>
                    </a:solidFill>
                  </a:tcPr>
                </a:tc>
                <a:tc>
                  <a:txBody>
                    <a:bodyPr/>
                    <a:lstStyle/>
                    <a:p>
                      <a:pPr algn="r"/>
                      <a:r>
                        <a:rPr lang="en-US" sz="1400" spc="-80" dirty="0" smtClean="0">
                          <a:solidFill>
                            <a:schemeClr val="bg1"/>
                          </a:solidFill>
                          <a:effectLst>
                            <a:outerShdw blurRad="50800" dist="38100" dir="2700000" algn="tl" rotWithShape="0">
                              <a:srgbClr val="000000">
                                <a:alpha val="43000"/>
                              </a:srgbClr>
                            </a:outerShdw>
                          </a:effectLst>
                        </a:rPr>
                        <a:t>$0</a:t>
                      </a:r>
                      <a:endParaRPr lang="en-US" sz="1400" spc="-80" dirty="0">
                        <a:solidFill>
                          <a:schemeClr val="bg1"/>
                        </a:solidFill>
                        <a:effectLst>
                          <a:outerShdw blurRad="50800" dist="38100" dir="2700000" algn="tl" rotWithShape="0">
                            <a:srgbClr val="000000">
                              <a:alpha val="43000"/>
                            </a:srgbClr>
                          </a:outerShdw>
                        </a:effectLst>
                      </a:endParaRPr>
                    </a:p>
                  </a:txBody>
                  <a:tcPr marL="90802" marR="90802" marT="54481" marB="54481"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3175" cap="flat" cmpd="sng" algn="ctr">
                      <a:solidFill>
                        <a:srgbClr val="CED0D2"/>
                      </a:solidFill>
                      <a:prstDash val="solid"/>
                      <a:round/>
                      <a:headEnd type="none" w="med" len="med"/>
                      <a:tailEnd type="none" w="med" len="med"/>
                    </a:lnT>
                    <a:lnB w="3175" cap="flat" cmpd="sng" algn="ctr">
                      <a:solidFill>
                        <a:srgbClr val="CED0D2"/>
                      </a:solidFill>
                      <a:prstDash val="solid"/>
                      <a:round/>
                      <a:headEnd type="none" w="med" len="med"/>
                      <a:tailEnd type="none" w="med" len="med"/>
                    </a:lnB>
                    <a:lnTlToBr w="12700" cmpd="sng">
                      <a:noFill/>
                      <a:prstDash val="solid"/>
                    </a:lnTlToBr>
                    <a:lnBlToTr w="12700" cmpd="sng">
                      <a:noFill/>
                      <a:prstDash val="solid"/>
                    </a:lnBlToTr>
                    <a:solidFill>
                      <a:srgbClr val="5E5C60">
                        <a:alpha val="60000"/>
                      </a:srgbClr>
                    </a:solidFill>
                  </a:tcPr>
                </a:tc>
                <a:tc>
                  <a:txBody>
                    <a:bodyPr/>
                    <a:lstStyle/>
                    <a:p>
                      <a:pPr algn="r"/>
                      <a:r>
                        <a:rPr lang="en-US" sz="1400" spc="-80" dirty="0" smtClean="0">
                          <a:solidFill>
                            <a:schemeClr val="bg1"/>
                          </a:solidFill>
                          <a:effectLst>
                            <a:outerShdw blurRad="50800" dist="38100" dir="2700000" algn="tl" rotWithShape="0">
                              <a:srgbClr val="000000">
                                <a:alpha val="43000"/>
                              </a:srgbClr>
                            </a:outerShdw>
                          </a:effectLst>
                        </a:rPr>
                        <a:t>$0</a:t>
                      </a:r>
                      <a:endParaRPr lang="en-US" sz="1400" spc="-80" dirty="0">
                        <a:solidFill>
                          <a:schemeClr val="bg1"/>
                        </a:solidFill>
                        <a:effectLst>
                          <a:outerShdw blurRad="50800" dist="38100" dir="2700000" algn="tl" rotWithShape="0">
                            <a:srgbClr val="000000">
                              <a:alpha val="43000"/>
                            </a:srgbClr>
                          </a:outerShdw>
                        </a:effectLst>
                      </a:endParaRPr>
                    </a:p>
                  </a:txBody>
                  <a:tcPr marL="90802" marR="90802" marT="54481" marB="54481"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3175" cap="flat" cmpd="sng" algn="ctr">
                      <a:solidFill>
                        <a:srgbClr val="CED0D2"/>
                      </a:solidFill>
                      <a:prstDash val="solid"/>
                      <a:round/>
                      <a:headEnd type="none" w="med" len="med"/>
                      <a:tailEnd type="none" w="med" len="med"/>
                    </a:lnT>
                    <a:lnB w="3175" cap="flat" cmpd="sng" algn="ctr">
                      <a:solidFill>
                        <a:srgbClr val="CED0D2"/>
                      </a:solidFill>
                      <a:prstDash val="solid"/>
                      <a:round/>
                      <a:headEnd type="none" w="med" len="med"/>
                      <a:tailEnd type="none" w="med" len="med"/>
                    </a:lnB>
                    <a:lnTlToBr w="12700" cmpd="sng">
                      <a:noFill/>
                      <a:prstDash val="solid"/>
                    </a:lnTlToBr>
                    <a:lnBlToTr w="12700" cmpd="sng">
                      <a:noFill/>
                      <a:prstDash val="solid"/>
                    </a:lnBlToTr>
                    <a:solidFill>
                      <a:srgbClr val="5E5C60">
                        <a:alpha val="60000"/>
                      </a:srgbClr>
                    </a:solidFill>
                  </a:tcPr>
                </a:tc>
              </a:tr>
              <a:tr h="335966">
                <a:tc>
                  <a:txBody>
                    <a:bodyPr/>
                    <a:lstStyle/>
                    <a:p>
                      <a:r>
                        <a:rPr lang="en-US" sz="1500" b="1" dirty="0" smtClean="0">
                          <a:solidFill>
                            <a:schemeClr val="bg1"/>
                          </a:solidFill>
                          <a:effectLst>
                            <a:outerShdw blurRad="50800" dist="38100" dir="2700000" algn="tl" rotWithShape="0">
                              <a:srgbClr val="000000">
                                <a:alpha val="43000"/>
                              </a:srgbClr>
                            </a:outerShdw>
                          </a:effectLst>
                        </a:rPr>
                        <a:t>Net Distribution</a:t>
                      </a:r>
                      <a:endParaRPr lang="en-US" sz="1500" b="1" dirty="0">
                        <a:solidFill>
                          <a:schemeClr val="bg1"/>
                        </a:solidFill>
                        <a:effectLst>
                          <a:outerShdw blurRad="50800" dist="38100" dir="2700000" algn="tl" rotWithShape="0">
                            <a:srgbClr val="000000">
                              <a:alpha val="43000"/>
                            </a:srgbClr>
                          </a:outerShdw>
                        </a:effectLst>
                      </a:endParaRPr>
                    </a:p>
                  </a:txBody>
                  <a:tcPr marL="90802" marR="90802" marT="54481" marB="54481" anchor="ctr">
                    <a:lnL>
                      <a:noFill/>
                    </a:lnL>
                    <a:lnR w="3175" cap="flat" cmpd="sng" algn="ctr">
                      <a:solidFill>
                        <a:srgbClr val="CED0D2"/>
                      </a:solidFill>
                      <a:prstDash val="solid"/>
                      <a:round/>
                      <a:headEnd type="none" w="med" len="med"/>
                      <a:tailEnd type="none" w="med" len="med"/>
                    </a:lnR>
                    <a:lnT w="3175" cap="flat" cmpd="sng" algn="ctr">
                      <a:solidFill>
                        <a:srgbClr val="CED0D2"/>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5E5C60">
                        <a:alpha val="80000"/>
                      </a:srgbClr>
                    </a:solidFill>
                  </a:tcPr>
                </a:tc>
                <a:tc>
                  <a:txBody>
                    <a:bodyPr/>
                    <a:lstStyle/>
                    <a:p>
                      <a:pPr algn="r"/>
                      <a:r>
                        <a:rPr lang="en-US" sz="1500" b="1" spc="-80" dirty="0" smtClean="0">
                          <a:solidFill>
                            <a:schemeClr val="bg1"/>
                          </a:solidFill>
                          <a:effectLst>
                            <a:outerShdw blurRad="50800" dist="38100" dir="2700000" algn="tl" rotWithShape="0">
                              <a:srgbClr val="000000">
                                <a:alpha val="43000"/>
                              </a:srgbClr>
                            </a:outerShdw>
                          </a:effectLst>
                        </a:rPr>
                        <a:t>$34,957 </a:t>
                      </a:r>
                      <a:endParaRPr lang="en-US" sz="1500" b="1" spc="-80" dirty="0">
                        <a:solidFill>
                          <a:schemeClr val="bg1"/>
                        </a:solidFill>
                        <a:effectLst>
                          <a:outerShdw blurRad="50800" dist="38100" dir="2700000" algn="tl" rotWithShape="0">
                            <a:srgbClr val="000000">
                              <a:alpha val="43000"/>
                            </a:srgbClr>
                          </a:outerShdw>
                        </a:effectLst>
                      </a:endParaRPr>
                    </a:p>
                  </a:txBody>
                  <a:tcPr marL="90802" marR="90802" marT="54481" marB="54481" anchor="ctr">
                    <a:lnL w="3175" cap="flat" cmpd="sng" algn="ctr">
                      <a:solidFill>
                        <a:srgbClr val="CED0D2"/>
                      </a:solidFill>
                      <a:prstDash val="solid"/>
                      <a:round/>
                      <a:headEnd type="none" w="med" len="med"/>
                      <a:tailEnd type="none" w="med" len="med"/>
                    </a:lnL>
                    <a:lnR w="3175" cap="flat" cmpd="sng" algn="ctr">
                      <a:solidFill>
                        <a:srgbClr val="CED0D2"/>
                      </a:solidFill>
                      <a:prstDash val="solid"/>
                      <a:round/>
                      <a:headEnd type="none" w="med" len="med"/>
                      <a:tailEnd type="none" w="med" len="med"/>
                    </a:lnR>
                    <a:lnT w="3175" cap="flat" cmpd="sng" algn="ctr">
                      <a:solidFill>
                        <a:srgbClr val="CED0D2"/>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5E5C60">
                        <a:alpha val="80000"/>
                      </a:srgbClr>
                    </a:solidFill>
                  </a:tcPr>
                </a:tc>
                <a:tc>
                  <a:txBody>
                    <a:bodyPr/>
                    <a:lstStyle/>
                    <a:p>
                      <a:pPr algn="r"/>
                      <a:r>
                        <a:rPr lang="en-US" sz="1500" b="1" spc="-80" dirty="0" smtClean="0">
                          <a:solidFill>
                            <a:schemeClr val="bg1"/>
                          </a:solidFill>
                          <a:effectLst>
                            <a:outerShdw blurRad="50800" dist="38100" dir="2700000" algn="tl" rotWithShape="0">
                              <a:srgbClr val="000000">
                                <a:alpha val="43000"/>
                              </a:srgbClr>
                            </a:outerShdw>
                          </a:effectLst>
                        </a:rPr>
                        <a:t>$39,618</a:t>
                      </a:r>
                      <a:endParaRPr lang="en-US" sz="1500" b="1" spc="-80" dirty="0">
                        <a:solidFill>
                          <a:schemeClr val="bg1"/>
                        </a:solidFill>
                        <a:effectLst>
                          <a:outerShdw blurRad="50800" dist="38100" dir="2700000" algn="tl" rotWithShape="0">
                            <a:srgbClr val="000000">
                              <a:alpha val="43000"/>
                            </a:srgbClr>
                          </a:outerShdw>
                        </a:effectLst>
                      </a:endParaRPr>
                    </a:p>
                  </a:txBody>
                  <a:tcPr marL="90802" marR="90802" marT="54481" marB="54481" anchor="ctr">
                    <a:lnL w="3175" cap="flat" cmpd="sng" algn="ctr">
                      <a:solidFill>
                        <a:srgbClr val="CED0D2"/>
                      </a:solidFill>
                      <a:prstDash val="solid"/>
                      <a:round/>
                      <a:headEnd type="none" w="med" len="med"/>
                      <a:tailEnd type="none" w="med" len="med"/>
                    </a:lnL>
                    <a:lnR w="6350" cap="flat" cmpd="sng" algn="ctr">
                      <a:solidFill>
                        <a:srgbClr val="BFBFBF"/>
                      </a:solidFill>
                      <a:prstDash val="solid"/>
                      <a:round/>
                      <a:headEnd type="none" w="med" len="med"/>
                      <a:tailEnd type="none" w="med" len="med"/>
                    </a:lnR>
                    <a:lnT w="3175" cap="flat" cmpd="sng" algn="ctr">
                      <a:solidFill>
                        <a:srgbClr val="CED0D2"/>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667F40"/>
                    </a:solidFill>
                  </a:tcPr>
                </a:tc>
                <a:tc>
                  <a:txBody>
                    <a:bodyPr/>
                    <a:lstStyle/>
                    <a:p>
                      <a:pPr algn="r"/>
                      <a:r>
                        <a:rPr lang="en-US" sz="1500" b="1" spc="-80" dirty="0" smtClean="0">
                          <a:solidFill>
                            <a:schemeClr val="bg1"/>
                          </a:solidFill>
                          <a:effectLst>
                            <a:outerShdw blurRad="50800" dist="38100" dir="2700000" algn="tl" rotWithShape="0">
                              <a:srgbClr val="000000">
                                <a:alpha val="43000"/>
                              </a:srgbClr>
                            </a:outerShdw>
                          </a:effectLst>
                        </a:rPr>
                        <a:t>$30,296</a:t>
                      </a:r>
                      <a:endParaRPr lang="en-US" sz="1500" b="1" spc="-80" dirty="0">
                        <a:solidFill>
                          <a:schemeClr val="bg1"/>
                        </a:solidFill>
                        <a:effectLst>
                          <a:outerShdw blurRad="50800" dist="38100" dir="2700000" algn="tl" rotWithShape="0">
                            <a:srgbClr val="000000">
                              <a:alpha val="43000"/>
                            </a:srgbClr>
                          </a:outerShdw>
                        </a:effectLst>
                      </a:endParaRPr>
                    </a:p>
                  </a:txBody>
                  <a:tcPr marL="90802" marR="90802" marT="54481" marB="54481"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3175" cap="flat" cmpd="sng" algn="ctr">
                      <a:solidFill>
                        <a:srgbClr val="CED0D2"/>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667F40"/>
                    </a:solidFill>
                  </a:tcPr>
                </a:tc>
                <a:tc>
                  <a:txBody>
                    <a:bodyPr/>
                    <a:lstStyle/>
                    <a:p>
                      <a:pPr algn="r"/>
                      <a:r>
                        <a:rPr lang="en-US" sz="1500" b="1" spc="-80" dirty="0" smtClean="0">
                          <a:solidFill>
                            <a:schemeClr val="bg1"/>
                          </a:solidFill>
                          <a:effectLst>
                            <a:outerShdw blurRad="50800" dist="38100" dir="2700000" algn="tl" rotWithShape="0">
                              <a:srgbClr val="000000">
                                <a:alpha val="43000"/>
                              </a:srgbClr>
                            </a:outerShdw>
                          </a:effectLst>
                        </a:rPr>
                        <a:t>$34,957</a:t>
                      </a:r>
                      <a:endParaRPr lang="en-US" sz="1500" b="1" spc="-80" dirty="0">
                        <a:solidFill>
                          <a:schemeClr val="bg1"/>
                        </a:solidFill>
                        <a:effectLst>
                          <a:outerShdw blurRad="50800" dist="38100" dir="2700000" algn="tl" rotWithShape="0">
                            <a:srgbClr val="000000">
                              <a:alpha val="43000"/>
                            </a:srgbClr>
                          </a:outerShdw>
                        </a:effectLst>
                      </a:endParaRPr>
                    </a:p>
                  </a:txBody>
                  <a:tcPr marL="90802" marR="90802" marT="54481" marB="54481"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3175" cap="flat" cmpd="sng" algn="ctr">
                      <a:solidFill>
                        <a:srgbClr val="CED0D2"/>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667F40"/>
                    </a:solidFill>
                  </a:tcPr>
                </a:tc>
              </a:tr>
            </a:tbl>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58367" y="989112"/>
            <a:ext cx="8108401" cy="1143000"/>
          </a:xfrm>
        </p:spPr>
        <p:txBody>
          <a:bodyPr/>
          <a:lstStyle/>
          <a:p>
            <a:pPr fontAlgn="auto">
              <a:spcAft>
                <a:spcPts val="0"/>
              </a:spcAft>
              <a:defRPr/>
            </a:pPr>
            <a:r>
              <a:rPr lang="en-US" spc="-150" dirty="0" smtClean="0">
                <a:solidFill>
                  <a:schemeClr val="tx1">
                    <a:alpha val="80000"/>
                  </a:schemeClr>
                </a:solidFill>
              </a:rPr>
              <a:t>Choosing the </a:t>
            </a:r>
            <a:r>
              <a:rPr lang="en-US" b="1" spc="-150" dirty="0" smtClean="0">
                <a:solidFill>
                  <a:schemeClr val="tx1">
                    <a:alpha val="80000"/>
                  </a:schemeClr>
                </a:solidFill>
              </a:rPr>
              <a:t>best route for you</a:t>
            </a:r>
            <a:endParaRPr lang="en-US" b="1" spc="-150" dirty="0">
              <a:solidFill>
                <a:schemeClr val="tx1">
                  <a:alpha val="80000"/>
                </a:schemeClr>
              </a:solidFill>
            </a:endParaRPr>
          </a:p>
        </p:txBody>
      </p:sp>
      <p:sp>
        <p:nvSpPr>
          <p:cNvPr id="4" name="Content Placeholder 3"/>
          <p:cNvSpPr>
            <a:spLocks noGrp="1"/>
          </p:cNvSpPr>
          <p:nvPr>
            <p:ph idx="1"/>
          </p:nvPr>
        </p:nvSpPr>
        <p:spPr>
          <a:xfrm>
            <a:off x="684824" y="2305848"/>
            <a:ext cx="7772400" cy="930281"/>
          </a:xfrm>
        </p:spPr>
        <p:txBody>
          <a:bodyPr/>
          <a:lstStyle/>
          <a:p>
            <a:pPr marL="36576" fontAlgn="auto">
              <a:defRPr/>
            </a:pPr>
            <a:r>
              <a:rPr lang="en-US" spc="-50" dirty="0" smtClean="0">
                <a:solidFill>
                  <a:schemeClr val="tx1">
                    <a:alpha val="80000"/>
                  </a:schemeClr>
                </a:solidFill>
              </a:rPr>
              <a:t>You may want to consider </a:t>
            </a:r>
            <a:br>
              <a:rPr lang="en-US" spc="-50" dirty="0" smtClean="0">
                <a:solidFill>
                  <a:schemeClr val="tx1">
                    <a:alpha val="80000"/>
                  </a:schemeClr>
                </a:solidFill>
              </a:rPr>
            </a:br>
            <a:r>
              <a:rPr lang="en-US" spc="-50" dirty="0" smtClean="0">
                <a:solidFill>
                  <a:schemeClr val="tx1">
                    <a:alpha val="80000"/>
                  </a:schemeClr>
                </a:solidFill>
              </a:rPr>
              <a:t>Roth 457 contributions if you:   </a:t>
            </a:r>
          </a:p>
        </p:txBody>
      </p:sp>
      <p:sp>
        <p:nvSpPr>
          <p:cNvPr id="6" name="Oval 5"/>
          <p:cNvSpPr>
            <a:spLocks noChangeAspect="1"/>
          </p:cNvSpPr>
          <p:nvPr/>
        </p:nvSpPr>
        <p:spPr>
          <a:xfrm>
            <a:off x="2520874" y="3518209"/>
            <a:ext cx="2145642" cy="2145640"/>
          </a:xfrm>
          <a:prstGeom prst="ellipse">
            <a:avLst/>
          </a:prstGeom>
          <a:solidFill>
            <a:schemeClr val="tx2">
              <a:alpha val="80000"/>
            </a:schemeClr>
          </a:solidFill>
          <a:ln w="6350" cap="flat" cmpd="sng" algn="ctr">
            <a:noFill/>
            <a:prstDash val="solid"/>
            <a:round/>
            <a:headEnd type="none" w="med" len="med"/>
            <a:tailEnd type="none" w="med" len="med"/>
          </a:ln>
          <a:effectLst>
            <a:outerShdw blurRad="127000" dist="76200" dir="2700000" algn="br">
              <a:srgbClr val="000000">
                <a:alpha val="30000"/>
              </a:srgbClr>
            </a:outerShdw>
            <a:reflection stA="30000" endPos="30000" dir="5400000" sy="-100000" algn="bl" rotWithShape="0"/>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fontAlgn="auto">
              <a:spcBef>
                <a:spcPts val="0"/>
              </a:spcBef>
              <a:spcAft>
                <a:spcPts val="0"/>
              </a:spcAft>
              <a:defRPr/>
            </a:pPr>
            <a:r>
              <a:rPr lang="en-US" spc="-50" dirty="0">
                <a:solidFill>
                  <a:srgbClr val="FFFFFF"/>
                </a:solidFill>
                <a:effectLst>
                  <a:outerShdw blurRad="50800" dist="38100" dir="2700000" algn="tl" rotWithShape="0">
                    <a:schemeClr val="tx1">
                      <a:alpha val="75000"/>
                    </a:schemeClr>
                  </a:outerShdw>
                </a:effectLst>
              </a:rPr>
              <a:t>Want to take advantage </a:t>
            </a:r>
            <a:br>
              <a:rPr lang="en-US" spc="-50" dirty="0">
                <a:solidFill>
                  <a:srgbClr val="FFFFFF"/>
                </a:solidFill>
                <a:effectLst>
                  <a:outerShdw blurRad="50800" dist="38100" dir="2700000" algn="tl" rotWithShape="0">
                    <a:schemeClr val="tx1">
                      <a:alpha val="75000"/>
                    </a:schemeClr>
                  </a:outerShdw>
                </a:effectLst>
              </a:rPr>
            </a:br>
            <a:r>
              <a:rPr lang="en-US" spc="-50" dirty="0">
                <a:solidFill>
                  <a:srgbClr val="FFFFFF"/>
                </a:solidFill>
                <a:effectLst>
                  <a:outerShdw blurRad="50800" dist="38100" dir="2700000" algn="tl" rotWithShape="0">
                    <a:schemeClr val="tx1">
                      <a:alpha val="75000"/>
                    </a:schemeClr>
                  </a:outerShdw>
                </a:effectLst>
              </a:rPr>
              <a:t>of potentially </a:t>
            </a:r>
            <a:br>
              <a:rPr lang="en-US" spc="-50" dirty="0">
                <a:solidFill>
                  <a:srgbClr val="FFFFFF"/>
                </a:solidFill>
                <a:effectLst>
                  <a:outerShdw blurRad="50800" dist="38100" dir="2700000" algn="tl" rotWithShape="0">
                    <a:schemeClr val="tx1">
                      <a:alpha val="75000"/>
                    </a:schemeClr>
                  </a:outerShdw>
                </a:effectLst>
              </a:rPr>
            </a:br>
            <a:r>
              <a:rPr lang="en-US" spc="-50" dirty="0">
                <a:solidFill>
                  <a:srgbClr val="FFFFFF"/>
                </a:solidFill>
                <a:effectLst>
                  <a:outerShdw blurRad="50800" dist="38100" dir="2700000" algn="tl" rotWithShape="0">
                    <a:schemeClr val="tx1">
                      <a:alpha val="75000"/>
                    </a:schemeClr>
                  </a:outerShdw>
                </a:effectLst>
              </a:rPr>
              <a:t>tax-free withdrawals</a:t>
            </a:r>
          </a:p>
        </p:txBody>
      </p:sp>
      <p:sp>
        <p:nvSpPr>
          <p:cNvPr id="8" name="Oval 7"/>
          <p:cNvSpPr>
            <a:spLocks noChangeAspect="1"/>
          </p:cNvSpPr>
          <p:nvPr/>
        </p:nvSpPr>
        <p:spPr>
          <a:xfrm>
            <a:off x="4477490" y="3518209"/>
            <a:ext cx="2145640" cy="2145640"/>
          </a:xfrm>
          <a:prstGeom prst="ellipse">
            <a:avLst/>
          </a:prstGeom>
          <a:solidFill>
            <a:srgbClr val="667F40">
              <a:alpha val="70000"/>
            </a:srgbClr>
          </a:solidFill>
          <a:ln w="6350" cap="flat" cmpd="sng" algn="ctr">
            <a:noFill/>
            <a:prstDash val="solid"/>
            <a:round/>
            <a:headEnd type="none" w="med" len="med"/>
            <a:tailEnd type="none" w="med" len="med"/>
          </a:ln>
          <a:effectLst>
            <a:outerShdw blurRad="127000" dist="76200" dir="2700000" algn="br">
              <a:srgbClr val="000000">
                <a:alpha val="30000"/>
              </a:srgbClr>
            </a:outerShdw>
            <a:reflection stA="30000" endPos="30000" dir="5400000" sy="-100000" algn="bl" rotWithShape="0"/>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fontAlgn="auto">
              <a:spcBef>
                <a:spcPts val="0"/>
              </a:spcBef>
              <a:spcAft>
                <a:spcPts val="0"/>
              </a:spcAft>
              <a:defRPr/>
            </a:pPr>
            <a:r>
              <a:rPr lang="en-US" spc="-50" dirty="0">
                <a:effectLst>
                  <a:outerShdw blurRad="50800" dist="38100" dir="2700000" algn="tl" rotWithShape="0">
                    <a:schemeClr val="tx1">
                      <a:alpha val="75000"/>
                    </a:schemeClr>
                  </a:outerShdw>
                </a:effectLst>
              </a:rPr>
              <a:t>Are younger, with many working years ahead of you </a:t>
            </a:r>
          </a:p>
        </p:txBody>
      </p:sp>
      <p:sp>
        <p:nvSpPr>
          <p:cNvPr id="7" name="Oval 6"/>
          <p:cNvSpPr>
            <a:spLocks noChangeAspect="1"/>
          </p:cNvSpPr>
          <p:nvPr/>
        </p:nvSpPr>
        <p:spPr>
          <a:xfrm>
            <a:off x="6434104" y="3518209"/>
            <a:ext cx="2145640" cy="2145640"/>
          </a:xfrm>
          <a:prstGeom prst="ellipse">
            <a:avLst/>
          </a:prstGeom>
          <a:solidFill>
            <a:schemeClr val="tx1">
              <a:alpha val="70000"/>
            </a:schemeClr>
          </a:solidFill>
          <a:ln w="6350" cap="flat" cmpd="sng" algn="ctr">
            <a:noFill/>
            <a:prstDash val="solid"/>
            <a:round/>
            <a:headEnd type="none" w="med" len="med"/>
            <a:tailEnd type="none" w="med" len="med"/>
          </a:ln>
          <a:effectLst>
            <a:outerShdw blurRad="127000" dist="76200" dir="2700000" algn="br">
              <a:srgbClr val="000000">
                <a:alpha val="30000"/>
              </a:srgbClr>
            </a:outerShdw>
            <a:reflection stA="30000" endPos="30000" dir="5400000" sy="-100000" algn="bl" rotWithShape="0"/>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fontAlgn="auto">
              <a:spcBef>
                <a:spcPts val="0"/>
              </a:spcBef>
              <a:spcAft>
                <a:spcPts val="0"/>
              </a:spcAft>
              <a:defRPr/>
            </a:pPr>
            <a:r>
              <a:rPr lang="en-US" spc="-50" dirty="0">
                <a:solidFill>
                  <a:schemeClr val="bg1"/>
                </a:solidFill>
                <a:effectLst>
                  <a:outerShdw blurRad="50800" dist="38100" dir="2700000" algn="tl" rotWithShape="0">
                    <a:schemeClr val="tx1">
                      <a:alpha val="75000"/>
                    </a:schemeClr>
                  </a:outerShdw>
                </a:effectLst>
              </a:rPr>
              <a:t>Are unable </a:t>
            </a:r>
            <a:br>
              <a:rPr lang="en-US" spc="-50" dirty="0">
                <a:solidFill>
                  <a:schemeClr val="bg1"/>
                </a:solidFill>
                <a:effectLst>
                  <a:outerShdw blurRad="50800" dist="38100" dir="2700000" algn="tl" rotWithShape="0">
                    <a:schemeClr val="tx1">
                      <a:alpha val="75000"/>
                    </a:schemeClr>
                  </a:outerShdw>
                </a:effectLst>
              </a:rPr>
            </a:br>
            <a:r>
              <a:rPr lang="en-US" spc="-50" dirty="0">
                <a:solidFill>
                  <a:schemeClr val="bg1"/>
                </a:solidFill>
                <a:effectLst>
                  <a:outerShdw blurRad="50800" dist="38100" dir="2700000" algn="tl" rotWithShape="0">
                    <a:schemeClr val="tx1">
                      <a:alpha val="75000"/>
                    </a:schemeClr>
                  </a:outerShdw>
                </a:effectLst>
              </a:rPr>
              <a:t>to contribute </a:t>
            </a:r>
            <a:br>
              <a:rPr lang="en-US" spc="-50" dirty="0">
                <a:solidFill>
                  <a:schemeClr val="bg1"/>
                </a:solidFill>
                <a:effectLst>
                  <a:outerShdw blurRad="50800" dist="38100" dir="2700000" algn="tl" rotWithShape="0">
                    <a:schemeClr val="tx1">
                      <a:alpha val="75000"/>
                    </a:schemeClr>
                  </a:outerShdw>
                </a:effectLst>
              </a:rPr>
            </a:br>
            <a:r>
              <a:rPr lang="en-US" spc="-50" dirty="0">
                <a:solidFill>
                  <a:schemeClr val="bg1"/>
                </a:solidFill>
                <a:effectLst>
                  <a:outerShdw blurRad="50800" dist="38100" dir="2700000" algn="tl" rotWithShape="0">
                    <a:schemeClr val="tx1">
                      <a:alpha val="75000"/>
                    </a:schemeClr>
                  </a:outerShdw>
                </a:effectLst>
              </a:rPr>
              <a:t>to a Roth IRA</a:t>
            </a:r>
          </a:p>
        </p:txBody>
      </p:sp>
      <p:sp>
        <p:nvSpPr>
          <p:cNvPr id="9" name="Oval 8"/>
          <p:cNvSpPr>
            <a:spLocks noChangeAspect="1"/>
          </p:cNvSpPr>
          <p:nvPr/>
        </p:nvSpPr>
        <p:spPr>
          <a:xfrm>
            <a:off x="564257" y="3518209"/>
            <a:ext cx="2145643" cy="2145640"/>
          </a:xfrm>
          <a:prstGeom prst="ellipse">
            <a:avLst/>
          </a:prstGeom>
          <a:solidFill>
            <a:srgbClr val="2F411E">
              <a:alpha val="65000"/>
            </a:srgbClr>
          </a:solidFill>
          <a:ln w="6350" cap="flat" cmpd="sng" algn="ctr">
            <a:solidFill>
              <a:srgbClr val="476324"/>
            </a:solidFill>
            <a:prstDash val="solid"/>
            <a:round/>
            <a:headEnd type="none" w="med" len="med"/>
            <a:tailEnd type="none" w="med" len="med"/>
          </a:ln>
          <a:effectLst>
            <a:outerShdw blurRad="127000" dist="76200" dir="2700000" algn="br">
              <a:srgbClr val="000000">
                <a:alpha val="30000"/>
              </a:srgbClr>
            </a:outerShdw>
            <a:reflection stA="30000" endPos="30000" dir="5400000" sy="-100000" algn="bl" rotWithShape="0"/>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fontAlgn="auto">
              <a:spcBef>
                <a:spcPts val="0"/>
              </a:spcBef>
              <a:spcAft>
                <a:spcPts val="0"/>
              </a:spcAft>
              <a:defRPr/>
            </a:pPr>
            <a:r>
              <a:rPr lang="en-US" spc="-50" dirty="0">
                <a:effectLst>
                  <a:outerShdw blurRad="50800" dist="38100" dir="2700000" algn="tl" rotWithShape="0">
                    <a:schemeClr val="tx1">
                      <a:alpha val="75000"/>
                    </a:schemeClr>
                  </a:outerShdw>
                </a:effectLst>
              </a:rPr>
              <a:t>Expect to be </a:t>
            </a:r>
            <a:br>
              <a:rPr lang="en-US" spc="-50" dirty="0">
                <a:effectLst>
                  <a:outerShdw blurRad="50800" dist="38100" dir="2700000" algn="tl" rotWithShape="0">
                    <a:schemeClr val="tx1">
                      <a:alpha val="75000"/>
                    </a:schemeClr>
                  </a:outerShdw>
                </a:effectLst>
              </a:rPr>
            </a:br>
            <a:r>
              <a:rPr lang="en-US" spc="-50" dirty="0">
                <a:effectLst>
                  <a:outerShdw blurRad="50800" dist="38100" dir="2700000" algn="tl" rotWithShape="0">
                    <a:schemeClr val="tx1">
                      <a:alpha val="75000"/>
                    </a:schemeClr>
                  </a:outerShdw>
                </a:effectLst>
              </a:rPr>
              <a:t>in a higher </a:t>
            </a:r>
            <a:br>
              <a:rPr lang="en-US" spc="-50" dirty="0">
                <a:effectLst>
                  <a:outerShdw blurRad="50800" dist="38100" dir="2700000" algn="tl" rotWithShape="0">
                    <a:schemeClr val="tx1">
                      <a:alpha val="75000"/>
                    </a:schemeClr>
                  </a:outerShdw>
                </a:effectLst>
              </a:rPr>
            </a:br>
            <a:r>
              <a:rPr lang="en-US" spc="-50" dirty="0">
                <a:effectLst>
                  <a:outerShdw blurRad="50800" dist="38100" dir="2700000" algn="tl" rotWithShape="0">
                    <a:schemeClr val="tx1">
                      <a:alpha val="75000"/>
                    </a:schemeClr>
                  </a:outerShdw>
                </a:effectLst>
              </a:rPr>
              <a:t>tax bracket upon retirement</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13" descr="background1.pdf"/>
          <p:cNvPicPr>
            <a:picLocks noChangeAspect="1"/>
          </p:cNvPicPr>
          <p:nvPr/>
        </p:nvPicPr>
        <p:blipFill>
          <a:blip r:embed="rId3" cstate="print"/>
          <a:srcRect/>
          <a:stretch>
            <a:fillRect/>
          </a:stretch>
        </p:blipFill>
        <p:spPr bwMode="auto">
          <a:xfrm>
            <a:off x="671513" y="0"/>
            <a:ext cx="8572500" cy="6858000"/>
          </a:xfrm>
          <a:prstGeom prst="rect">
            <a:avLst/>
          </a:prstGeom>
          <a:noFill/>
          <a:ln w="9525">
            <a:noFill/>
            <a:miter lim="800000"/>
            <a:headEnd/>
            <a:tailEnd/>
          </a:ln>
        </p:spPr>
      </p:pic>
      <p:sp>
        <p:nvSpPr>
          <p:cNvPr id="15" name="Rectangle 14"/>
          <p:cNvSpPr/>
          <p:nvPr/>
        </p:nvSpPr>
        <p:spPr>
          <a:xfrm>
            <a:off x="100013" y="1806575"/>
            <a:ext cx="9144000" cy="1498600"/>
          </a:xfrm>
          <a:prstGeom prst="rect">
            <a:avLst/>
          </a:prstGeom>
          <a:solidFill>
            <a:schemeClr val="bg1"/>
          </a:solidFill>
          <a:ln>
            <a:noFill/>
          </a:ln>
          <a:effectLst>
            <a:outerShdw blurRad="190500" dist="23000" dir="16200000" rotWithShape="0">
              <a:srgbClr val="000000">
                <a:alpha val="59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cxnSp>
        <p:nvCxnSpPr>
          <p:cNvPr id="16" name="Straight Connector 15"/>
          <p:cNvCxnSpPr/>
          <p:nvPr/>
        </p:nvCxnSpPr>
        <p:spPr>
          <a:xfrm>
            <a:off x="2419350" y="6243638"/>
            <a:ext cx="6724650" cy="1587"/>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2053" name="Picture 17" descr="Nationwide Framemark OYS-RGB.png"/>
          <p:cNvPicPr>
            <a:picLocks noChangeAspect="1"/>
          </p:cNvPicPr>
          <p:nvPr/>
        </p:nvPicPr>
        <p:blipFill>
          <a:blip r:embed="rId4" cstate="print"/>
          <a:srcRect/>
          <a:stretch>
            <a:fillRect/>
          </a:stretch>
        </p:blipFill>
        <p:spPr bwMode="auto">
          <a:xfrm>
            <a:off x="8035925" y="5526088"/>
            <a:ext cx="860425" cy="1143000"/>
          </a:xfrm>
          <a:prstGeom prst="rect">
            <a:avLst/>
          </a:prstGeom>
          <a:noFill/>
          <a:ln w="9525">
            <a:noFill/>
            <a:miter lim="800000"/>
            <a:headEnd/>
            <a:tailEnd/>
          </a:ln>
        </p:spPr>
      </p:pic>
      <p:pic>
        <p:nvPicPr>
          <p:cNvPr id="2054" name="Picture 8" descr="redcase-copy.png"/>
          <p:cNvPicPr>
            <a:picLocks noChangeAspect="1"/>
          </p:cNvPicPr>
          <p:nvPr/>
        </p:nvPicPr>
        <p:blipFill>
          <a:blip r:embed="rId5" cstate="print"/>
          <a:srcRect b="6258"/>
          <a:stretch>
            <a:fillRect/>
          </a:stretch>
        </p:blipFill>
        <p:spPr bwMode="auto">
          <a:xfrm>
            <a:off x="0" y="0"/>
            <a:ext cx="3190875" cy="6858000"/>
          </a:xfrm>
          <a:prstGeom prst="rect">
            <a:avLst/>
          </a:prstGeom>
          <a:noFill/>
          <a:ln w="9525">
            <a:noFill/>
            <a:miter lim="800000"/>
            <a:headEnd/>
            <a:tailEnd/>
          </a:ln>
        </p:spPr>
      </p:pic>
      <p:sp>
        <p:nvSpPr>
          <p:cNvPr id="10" name="TextBox 9"/>
          <p:cNvSpPr txBox="1"/>
          <p:nvPr/>
        </p:nvSpPr>
        <p:spPr>
          <a:xfrm>
            <a:off x="2509838" y="2157413"/>
            <a:ext cx="6719887" cy="825500"/>
          </a:xfrm>
          <a:prstGeom prst="rect">
            <a:avLst/>
          </a:prstGeom>
          <a:noFill/>
        </p:spPr>
        <p:txBody>
          <a:bodyPr>
            <a:spAutoFit/>
          </a:bodyPr>
          <a:lstStyle/>
          <a:p>
            <a:pPr fontAlgn="auto">
              <a:lnSpc>
                <a:spcPts val="2800"/>
              </a:lnSpc>
              <a:spcBef>
                <a:spcPts val="0"/>
              </a:spcBef>
              <a:spcAft>
                <a:spcPts val="0"/>
              </a:spcAft>
              <a:defRPr/>
            </a:pPr>
            <a:r>
              <a:rPr lang="en-US" sz="3300" b="1" dirty="0">
                <a:solidFill>
                  <a:srgbClr val="8B1B0B"/>
                </a:solidFill>
                <a:latin typeface="Arial"/>
                <a:cs typeface="Arial"/>
              </a:rPr>
              <a:t>Raise the bar </a:t>
            </a:r>
            <a:r>
              <a:rPr lang="en-US" sz="2850" dirty="0">
                <a:solidFill>
                  <a:srgbClr val="8B1B0B"/>
                </a:solidFill>
                <a:latin typeface="Arial"/>
                <a:cs typeface="Arial"/>
              </a:rPr>
              <a:t>on retirement benefits offerings without raising your costs</a:t>
            </a:r>
            <a:r>
              <a:rPr lang="en-US" sz="2800" dirty="0">
                <a:solidFill>
                  <a:srgbClr val="8B1B0B"/>
                </a:solidFill>
                <a:latin typeface="Arial"/>
                <a:cs typeface="Arial"/>
              </a:rPr>
              <a:t>.</a:t>
            </a:r>
          </a:p>
        </p:txBody>
      </p:sp>
      <p:pic>
        <p:nvPicPr>
          <p:cNvPr id="2056" name="Picture 12" descr="raise the bar-01.eps"/>
          <p:cNvPicPr>
            <a:picLocks noChangeAspect="1"/>
          </p:cNvPicPr>
          <p:nvPr/>
        </p:nvPicPr>
        <p:blipFill>
          <a:blip r:embed="rId6" cstate="print"/>
          <a:srcRect l="3329" t="17860" r="50002" b="72820"/>
          <a:stretch>
            <a:fillRect/>
          </a:stretch>
        </p:blipFill>
        <p:spPr bwMode="auto">
          <a:xfrm>
            <a:off x="2570163" y="3395663"/>
            <a:ext cx="4002087" cy="638175"/>
          </a:xfrm>
          <a:prstGeom prst="rect">
            <a:avLst/>
          </a:prstGeom>
          <a:noFill/>
          <a:ln w="9525">
            <a:noFill/>
            <a:miter lim="800000"/>
            <a:headEnd/>
            <a:tailEnd/>
          </a:ln>
        </p:spPr>
      </p:pic>
      <p:sp>
        <p:nvSpPr>
          <p:cNvPr id="11" name="TextBox 10"/>
          <p:cNvSpPr txBox="1"/>
          <p:nvPr/>
        </p:nvSpPr>
        <p:spPr>
          <a:xfrm>
            <a:off x="3082925" y="5495925"/>
            <a:ext cx="5027613" cy="706438"/>
          </a:xfrm>
          <a:prstGeom prst="rect">
            <a:avLst/>
          </a:prstGeom>
          <a:noFill/>
        </p:spPr>
        <p:txBody>
          <a:bodyPr>
            <a:spAutoFit/>
          </a:bodyPr>
          <a:lstStyle/>
          <a:p>
            <a:pPr fontAlgn="auto">
              <a:spcBef>
                <a:spcPts val="0"/>
              </a:spcBef>
              <a:spcAft>
                <a:spcPts val="0"/>
              </a:spcAft>
              <a:defRPr/>
            </a:pPr>
            <a:r>
              <a:rPr lang="en-US" sz="800" dirty="0">
                <a:solidFill>
                  <a:schemeClr val="bg1">
                    <a:lumMod val="75000"/>
                  </a:schemeClr>
                </a:solidFill>
                <a:latin typeface="+mn-lt"/>
              </a:rPr>
              <a:t>Investment advice for Nationwide ProAccount is provided to plan participants by Nationwide Investment Advisors, LLC, an SEC-registered investment adviser. All material presented is compiled from sources believed to be reliable and current, but accuracy cannot be guaranteed. This is not to be construed as an offer to buy or sell any financial instruments and should not be relied upon as the sole factor in your investment-making decision.  This does not constitute a recommendation of the suitability of any investment strategy for a particular investor.</a:t>
            </a:r>
            <a:endParaRPr lang="en-US" sz="800" i="1" dirty="0">
              <a:solidFill>
                <a:schemeClr val="bg1">
                  <a:lumMod val="75000"/>
                </a:schemeClr>
              </a:solidFill>
              <a:latin typeface="Arial"/>
              <a:cs typeface="Arial"/>
            </a:endParaRPr>
          </a:p>
        </p:txBody>
      </p:sp>
      <p:sp>
        <p:nvSpPr>
          <p:cNvPr id="2058" name="TextBox 11"/>
          <p:cNvSpPr txBox="1">
            <a:spLocks noChangeArrowheads="1"/>
          </p:cNvSpPr>
          <p:nvPr/>
        </p:nvSpPr>
        <p:spPr bwMode="auto">
          <a:xfrm>
            <a:off x="3063875" y="6270625"/>
            <a:ext cx="4676775" cy="581025"/>
          </a:xfrm>
          <a:prstGeom prst="rect">
            <a:avLst/>
          </a:prstGeom>
          <a:noFill/>
          <a:ln w="9525">
            <a:noFill/>
            <a:miter lim="800000"/>
            <a:headEnd/>
            <a:tailEnd/>
          </a:ln>
        </p:spPr>
        <p:txBody>
          <a:bodyPr>
            <a:spAutoFit/>
          </a:bodyPr>
          <a:lstStyle/>
          <a:p>
            <a:r>
              <a:rPr lang="en-US" sz="800">
                <a:solidFill>
                  <a:srgbClr val="F2F2F2"/>
                </a:solidFill>
                <a:latin typeface="Calibri" pitchFamily="34" charset="0"/>
              </a:rPr>
              <a:t>For Plan Sponsor/Participant Use Only.</a:t>
            </a:r>
          </a:p>
          <a:p>
            <a:r>
              <a:rPr lang="en-US" sz="800">
                <a:solidFill>
                  <a:schemeClr val="bg1"/>
                </a:solidFill>
                <a:latin typeface="Calibri" pitchFamily="34" charset="0"/>
              </a:rPr>
              <a:t>© 2011 Nationwide Financial Services, Inc. All rights reserved. Nationwide, Nationwide Financial, the Nationwide frame mark, Nationwide ProAccount and On Your Side are service marks of Nationwide Mutual Insurance Company. NRM-8950AO (03/12)</a:t>
            </a:r>
          </a:p>
        </p:txBody>
      </p:sp>
      <p:sp>
        <p:nvSpPr>
          <p:cNvPr id="13" name="Footer Placeholder 12"/>
          <p:cNvSpPr>
            <a:spLocks noGrp="1"/>
          </p:cNvSpPr>
          <p:nvPr>
            <p:ph type="ftr" sz="quarter" idx="11"/>
          </p:nvPr>
        </p:nvSpPr>
        <p:spPr/>
        <p:txBody>
          <a:bodyPr/>
          <a:lstStyle/>
          <a:p>
            <a:pPr>
              <a:defRPr/>
            </a:pPr>
            <a:r>
              <a:rPr lang="en-US" dirty="0"/>
              <a:t>NRM-8950AO (03/12)</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292100" y="1133475"/>
            <a:ext cx="8851900" cy="44450"/>
          </a:xfrm>
          <a:prstGeom prst="rect">
            <a:avLst/>
          </a:prstGeom>
          <a:solidFill>
            <a:srgbClr val="5F503D"/>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9" name="Rectangle 8"/>
          <p:cNvSpPr/>
          <p:nvPr/>
        </p:nvSpPr>
        <p:spPr>
          <a:xfrm>
            <a:off x="0" y="6169025"/>
            <a:ext cx="9144000" cy="82550"/>
          </a:xfrm>
          <a:prstGeom prst="rect">
            <a:avLst/>
          </a:prstGeom>
          <a:solidFill>
            <a:srgbClr val="61131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7" name="Rectangle 6"/>
          <p:cNvSpPr/>
          <p:nvPr/>
        </p:nvSpPr>
        <p:spPr>
          <a:xfrm>
            <a:off x="0" y="6245225"/>
            <a:ext cx="9144000" cy="612775"/>
          </a:xfrm>
          <a:prstGeom prst="rect">
            <a:avLst/>
          </a:prstGeom>
          <a:solidFill>
            <a:srgbClr val="5F503D"/>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cxnSp>
        <p:nvCxnSpPr>
          <p:cNvPr id="16" name="Straight Connector 15"/>
          <p:cNvCxnSpPr/>
          <p:nvPr/>
        </p:nvCxnSpPr>
        <p:spPr>
          <a:xfrm>
            <a:off x="0" y="6245225"/>
            <a:ext cx="9144000" cy="1588"/>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3078" name="Picture 17" descr="Nationwide Framemark OYS-RGB.png"/>
          <p:cNvPicPr>
            <a:picLocks noChangeAspect="1"/>
          </p:cNvPicPr>
          <p:nvPr/>
        </p:nvPicPr>
        <p:blipFill>
          <a:blip r:embed="rId3" cstate="print"/>
          <a:srcRect/>
          <a:stretch>
            <a:fillRect/>
          </a:stretch>
        </p:blipFill>
        <p:spPr bwMode="auto">
          <a:xfrm>
            <a:off x="8035925" y="5526088"/>
            <a:ext cx="860425" cy="1143000"/>
          </a:xfrm>
          <a:prstGeom prst="rect">
            <a:avLst/>
          </a:prstGeom>
          <a:noFill/>
          <a:ln w="9525">
            <a:noFill/>
            <a:miter lim="800000"/>
            <a:headEnd/>
            <a:tailEnd/>
          </a:ln>
        </p:spPr>
      </p:pic>
      <p:sp>
        <p:nvSpPr>
          <p:cNvPr id="3079" name="TextBox 7"/>
          <p:cNvSpPr txBox="1">
            <a:spLocks noChangeArrowheads="1"/>
          </p:cNvSpPr>
          <p:nvPr/>
        </p:nvSpPr>
        <p:spPr bwMode="auto">
          <a:xfrm>
            <a:off x="231775" y="390525"/>
            <a:ext cx="8424863" cy="554038"/>
          </a:xfrm>
          <a:prstGeom prst="rect">
            <a:avLst/>
          </a:prstGeom>
          <a:noFill/>
          <a:ln w="9525">
            <a:noFill/>
            <a:miter lim="800000"/>
            <a:headEnd/>
            <a:tailEnd/>
          </a:ln>
        </p:spPr>
        <p:txBody>
          <a:bodyPr>
            <a:spAutoFit/>
          </a:bodyPr>
          <a:lstStyle/>
          <a:p>
            <a:r>
              <a:rPr lang="en-US" sz="2900" b="1">
                <a:solidFill>
                  <a:srgbClr val="8B1B0B"/>
                </a:solidFill>
                <a:cs typeface="Arial" pitchFamily="34" charset="0"/>
              </a:rPr>
              <a:t>Participant Uncertainties</a:t>
            </a:r>
          </a:p>
        </p:txBody>
      </p:sp>
      <p:sp>
        <p:nvSpPr>
          <p:cNvPr id="3080" name="TextBox 11"/>
          <p:cNvSpPr txBox="1">
            <a:spLocks noChangeArrowheads="1"/>
          </p:cNvSpPr>
          <p:nvPr/>
        </p:nvSpPr>
        <p:spPr bwMode="auto">
          <a:xfrm>
            <a:off x="168275" y="5851525"/>
            <a:ext cx="5716588" cy="461963"/>
          </a:xfrm>
          <a:prstGeom prst="rect">
            <a:avLst/>
          </a:prstGeom>
          <a:noFill/>
          <a:ln w="9525">
            <a:noFill/>
            <a:miter lim="800000"/>
            <a:headEnd/>
            <a:tailEnd/>
          </a:ln>
        </p:spPr>
        <p:txBody>
          <a:bodyPr>
            <a:spAutoFit/>
          </a:bodyPr>
          <a:lstStyle/>
          <a:p>
            <a:r>
              <a:rPr lang="en-US" sz="800" baseline="30000">
                <a:solidFill>
                  <a:srgbClr val="726351"/>
                </a:solidFill>
                <a:cs typeface="Arial" pitchFamily="34" charset="0"/>
              </a:rPr>
              <a:t>1</a:t>
            </a:r>
            <a:r>
              <a:rPr lang="en-US" sz="800">
                <a:solidFill>
                  <a:srgbClr val="726351"/>
                </a:solidFill>
                <a:ea typeface="Consolas" pitchFamily="49" charset="0"/>
                <a:cs typeface="Arial" pitchFamily="34" charset="0"/>
              </a:rPr>
              <a:t>2011 Retirement Confidence Survey, Employee Benefit Research Institute, ebri.org.  99% of responses were reported.</a:t>
            </a:r>
            <a:endParaRPr lang="en-US" sz="800">
              <a:latin typeface="Calibri" pitchFamily="34" charset="0"/>
            </a:endParaRPr>
          </a:p>
          <a:p>
            <a:endParaRPr lang="en-US" sz="800">
              <a:solidFill>
                <a:srgbClr val="726351"/>
              </a:solidFill>
              <a:cs typeface="Arial" pitchFamily="34" charset="0"/>
            </a:endParaRPr>
          </a:p>
          <a:p>
            <a:endParaRPr lang="en-US" sz="800">
              <a:solidFill>
                <a:srgbClr val="726351"/>
              </a:solidFill>
              <a:cs typeface="Arial" pitchFamily="34" charset="0"/>
            </a:endParaRPr>
          </a:p>
        </p:txBody>
      </p:sp>
      <p:sp>
        <p:nvSpPr>
          <p:cNvPr id="3081" name="TextBox 10"/>
          <p:cNvSpPr txBox="1">
            <a:spLocks noChangeArrowheads="1"/>
          </p:cNvSpPr>
          <p:nvPr/>
        </p:nvSpPr>
        <p:spPr bwMode="auto">
          <a:xfrm>
            <a:off x="-60325" y="1406525"/>
            <a:ext cx="5030788" cy="3748088"/>
          </a:xfrm>
          <a:prstGeom prst="rect">
            <a:avLst/>
          </a:prstGeom>
          <a:noFill/>
          <a:ln w="9525">
            <a:noFill/>
            <a:miter lim="800000"/>
            <a:headEnd/>
            <a:tailEnd/>
          </a:ln>
        </p:spPr>
        <p:txBody>
          <a:bodyPr>
            <a:spAutoFit/>
          </a:bodyPr>
          <a:lstStyle/>
          <a:p>
            <a:pPr lvl="1" indent="-182563">
              <a:lnSpc>
                <a:spcPts val="2000"/>
              </a:lnSpc>
              <a:spcAft>
                <a:spcPts val="1500"/>
              </a:spcAft>
              <a:buFont typeface="Arial" pitchFamily="34" charset="0"/>
              <a:buChar char="•"/>
            </a:pPr>
            <a:r>
              <a:rPr lang="en-US">
                <a:solidFill>
                  <a:srgbClr val="726351"/>
                </a:solidFill>
                <a:cs typeface="Arial" pitchFamily="34" charset="0"/>
              </a:rPr>
              <a:t>In 2011, half of American workers surveyed said they were not at all or not too confident about having enough money to live comfortably in their retirement years.</a:t>
            </a:r>
            <a:r>
              <a:rPr lang="en-US" baseline="30000">
                <a:solidFill>
                  <a:srgbClr val="726351"/>
                </a:solidFill>
                <a:cs typeface="Arial" pitchFamily="34" charset="0"/>
              </a:rPr>
              <a:t>1</a:t>
            </a:r>
            <a:r>
              <a:rPr lang="en-US">
                <a:solidFill>
                  <a:srgbClr val="726351"/>
                </a:solidFill>
                <a:cs typeface="Arial" pitchFamily="34" charset="0"/>
              </a:rPr>
              <a:t> </a:t>
            </a:r>
          </a:p>
          <a:p>
            <a:pPr lvl="1" indent="-182563">
              <a:lnSpc>
                <a:spcPts val="2000"/>
              </a:lnSpc>
              <a:spcAft>
                <a:spcPts val="1500"/>
              </a:spcAft>
              <a:buFont typeface="Arial" pitchFamily="34" charset="0"/>
              <a:buChar char="•"/>
            </a:pPr>
            <a:r>
              <a:rPr lang="en-US">
                <a:solidFill>
                  <a:srgbClr val="726351"/>
                </a:solidFill>
                <a:cs typeface="Arial" pitchFamily="34" charset="0"/>
              </a:rPr>
              <a:t>Participants often lack the knowledge, time or interest to take an active role in their retirement planning</a:t>
            </a:r>
          </a:p>
          <a:p>
            <a:pPr lvl="1" indent="-182563">
              <a:lnSpc>
                <a:spcPts val="2000"/>
              </a:lnSpc>
              <a:spcAft>
                <a:spcPts val="1500"/>
              </a:spcAft>
              <a:buFont typeface="Arial" pitchFamily="34" charset="0"/>
              <a:buChar char="•"/>
            </a:pPr>
            <a:r>
              <a:rPr lang="en-US">
                <a:solidFill>
                  <a:srgbClr val="726351"/>
                </a:solidFill>
                <a:cs typeface="Arial" pitchFamily="34" charset="0"/>
              </a:rPr>
              <a:t>The current economic climate and market fluctuations have created even greater uncertainty among participants striving to build a secure retirement </a:t>
            </a:r>
          </a:p>
          <a:p>
            <a:pPr lvl="1" indent="-182563">
              <a:lnSpc>
                <a:spcPts val="2000"/>
              </a:lnSpc>
              <a:spcAft>
                <a:spcPts val="1500"/>
              </a:spcAft>
              <a:buFont typeface="Arial" pitchFamily="34" charset="0"/>
              <a:buChar char="•"/>
            </a:pPr>
            <a:endParaRPr lang="en-US">
              <a:solidFill>
                <a:srgbClr val="726351"/>
              </a:solidFill>
              <a:cs typeface="Arial" pitchFamily="34" charset="0"/>
            </a:endParaRPr>
          </a:p>
        </p:txBody>
      </p:sp>
      <p:pic>
        <p:nvPicPr>
          <p:cNvPr id="3082" name="Picture 1" descr="PieChart.eps"/>
          <p:cNvPicPr>
            <a:picLocks noChangeAspect="1"/>
          </p:cNvPicPr>
          <p:nvPr/>
        </p:nvPicPr>
        <p:blipFill>
          <a:blip r:embed="rId4" cstate="print"/>
          <a:srcRect l="54332" t="10873" b="7906"/>
          <a:stretch>
            <a:fillRect/>
          </a:stretch>
        </p:blipFill>
        <p:spPr bwMode="auto">
          <a:xfrm>
            <a:off x="5281613" y="1568450"/>
            <a:ext cx="3522662" cy="3657600"/>
          </a:xfrm>
          <a:prstGeom prst="rect">
            <a:avLst/>
          </a:prstGeom>
          <a:noFill/>
          <a:ln w="9525">
            <a:noFill/>
            <a:miter lim="800000"/>
            <a:headEnd/>
            <a:tailEnd/>
          </a:ln>
        </p:spPr>
      </p:pic>
      <p:sp>
        <p:nvSpPr>
          <p:cNvPr id="12" name="Footer Placeholder 11"/>
          <p:cNvSpPr>
            <a:spLocks noGrp="1"/>
          </p:cNvSpPr>
          <p:nvPr>
            <p:ph type="ftr" sz="quarter" idx="11"/>
          </p:nvPr>
        </p:nvSpPr>
        <p:spPr/>
        <p:txBody>
          <a:bodyPr/>
          <a:lstStyle/>
          <a:p>
            <a:pPr>
              <a:defRPr/>
            </a:pPr>
            <a:r>
              <a:rPr lang="en-US"/>
              <a:t>NRM-8950AO (03/12)</a:t>
            </a:r>
          </a:p>
        </p:txBody>
      </p:sp>
    </p:spTree>
  </p:cSld>
  <p:clrMapOvr>
    <a:masterClrMapping/>
  </p:clrMapOvr>
  <p:transition spd="slow"/>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Documents and Settings\hbaggett\Desktop\images\yellow_draft.jpg"/>
          <p:cNvPicPr>
            <a:picLocks noChangeAspect="1" noChangeArrowheads="1"/>
          </p:cNvPicPr>
          <p:nvPr/>
        </p:nvPicPr>
        <p:blipFill>
          <a:blip r:embed="rId3" cstate="print"/>
          <a:srcRect/>
          <a:stretch>
            <a:fillRect/>
          </a:stretch>
        </p:blipFill>
        <p:spPr bwMode="auto">
          <a:xfrm>
            <a:off x="0" y="1177925"/>
            <a:ext cx="2743200" cy="5018088"/>
          </a:xfrm>
          <a:prstGeom prst="rect">
            <a:avLst/>
          </a:prstGeom>
          <a:noFill/>
          <a:ln w="9525">
            <a:noFill/>
            <a:miter lim="800000"/>
            <a:headEnd/>
            <a:tailEnd/>
          </a:ln>
        </p:spPr>
      </p:pic>
      <p:sp>
        <p:nvSpPr>
          <p:cNvPr id="9" name="Rectangle 8"/>
          <p:cNvSpPr/>
          <p:nvPr/>
        </p:nvSpPr>
        <p:spPr>
          <a:xfrm>
            <a:off x="0" y="6169025"/>
            <a:ext cx="9144000" cy="82550"/>
          </a:xfrm>
          <a:prstGeom prst="rect">
            <a:avLst/>
          </a:prstGeom>
          <a:solidFill>
            <a:srgbClr val="61131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7" name="Rectangle 6"/>
          <p:cNvSpPr/>
          <p:nvPr/>
        </p:nvSpPr>
        <p:spPr>
          <a:xfrm>
            <a:off x="0" y="6245225"/>
            <a:ext cx="9144000" cy="612775"/>
          </a:xfrm>
          <a:prstGeom prst="rect">
            <a:avLst/>
          </a:prstGeom>
          <a:solidFill>
            <a:srgbClr val="5F503D"/>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cxnSp>
        <p:nvCxnSpPr>
          <p:cNvPr id="16" name="Straight Connector 15"/>
          <p:cNvCxnSpPr/>
          <p:nvPr/>
        </p:nvCxnSpPr>
        <p:spPr>
          <a:xfrm>
            <a:off x="0" y="6245225"/>
            <a:ext cx="9144000" cy="1588"/>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4102" name="Picture 17" descr="Nationwide Framemark OYS-RGB.png"/>
          <p:cNvPicPr>
            <a:picLocks noChangeAspect="1"/>
          </p:cNvPicPr>
          <p:nvPr/>
        </p:nvPicPr>
        <p:blipFill>
          <a:blip r:embed="rId4" cstate="print"/>
          <a:srcRect/>
          <a:stretch>
            <a:fillRect/>
          </a:stretch>
        </p:blipFill>
        <p:spPr bwMode="auto">
          <a:xfrm>
            <a:off x="8035925" y="5526088"/>
            <a:ext cx="860425" cy="1143000"/>
          </a:xfrm>
          <a:prstGeom prst="rect">
            <a:avLst/>
          </a:prstGeom>
          <a:noFill/>
          <a:ln w="9525">
            <a:noFill/>
            <a:miter lim="800000"/>
            <a:headEnd/>
            <a:tailEnd/>
          </a:ln>
        </p:spPr>
      </p:pic>
      <p:sp>
        <p:nvSpPr>
          <p:cNvPr id="4103" name="TextBox 11"/>
          <p:cNvSpPr txBox="1">
            <a:spLocks noChangeArrowheads="1"/>
          </p:cNvSpPr>
          <p:nvPr/>
        </p:nvSpPr>
        <p:spPr bwMode="auto">
          <a:xfrm>
            <a:off x="3716338" y="5762625"/>
            <a:ext cx="4351337" cy="361950"/>
          </a:xfrm>
          <a:prstGeom prst="rect">
            <a:avLst/>
          </a:prstGeom>
          <a:noFill/>
          <a:ln w="9525">
            <a:noFill/>
            <a:miter lim="800000"/>
            <a:headEnd/>
            <a:tailEnd/>
          </a:ln>
        </p:spPr>
        <p:txBody>
          <a:bodyPr>
            <a:spAutoFit/>
          </a:bodyPr>
          <a:lstStyle/>
          <a:p>
            <a:pPr>
              <a:lnSpc>
                <a:spcPts val="900"/>
              </a:lnSpc>
            </a:pPr>
            <a:r>
              <a:rPr lang="en-US" sz="800" baseline="30000">
                <a:solidFill>
                  <a:srgbClr val="726351"/>
                </a:solidFill>
                <a:cs typeface="Arial" pitchFamily="34" charset="0"/>
              </a:rPr>
              <a:t>1 </a:t>
            </a:r>
            <a:r>
              <a:rPr lang="en-US" sz="800">
                <a:solidFill>
                  <a:srgbClr val="726351"/>
                </a:solidFill>
                <a:cs typeface="Arial" pitchFamily="34" charset="0"/>
              </a:rPr>
              <a:t>”Help in Defined Contribution Plans: 2006 Through 2010” Hewitt Associates</a:t>
            </a:r>
          </a:p>
          <a:p>
            <a:pPr>
              <a:lnSpc>
                <a:spcPts val="900"/>
              </a:lnSpc>
              <a:spcBef>
                <a:spcPts val="300"/>
              </a:spcBef>
            </a:pPr>
            <a:r>
              <a:rPr lang="en-US" sz="800" baseline="30000">
                <a:solidFill>
                  <a:srgbClr val="726351"/>
                </a:solidFill>
                <a:cs typeface="Arial" pitchFamily="34" charset="0"/>
              </a:rPr>
              <a:t>2</a:t>
            </a:r>
            <a:r>
              <a:rPr lang="en-US" sz="800">
                <a:solidFill>
                  <a:srgbClr val="726351"/>
                </a:solidFill>
                <a:cs typeface="Arial" pitchFamily="34" charset="0"/>
              </a:rPr>
              <a:t> ”Quantitative Analysis of Investor Behavior 2010” DALBAR, Inc.</a:t>
            </a:r>
          </a:p>
        </p:txBody>
      </p:sp>
      <p:sp>
        <p:nvSpPr>
          <p:cNvPr id="4104" name="TextBox 14"/>
          <p:cNvSpPr txBox="1">
            <a:spLocks noChangeArrowheads="1"/>
          </p:cNvSpPr>
          <p:nvPr/>
        </p:nvSpPr>
        <p:spPr bwMode="auto">
          <a:xfrm>
            <a:off x="3376613" y="1425575"/>
            <a:ext cx="5073650" cy="2720975"/>
          </a:xfrm>
          <a:prstGeom prst="rect">
            <a:avLst/>
          </a:prstGeom>
          <a:noFill/>
          <a:ln w="9525">
            <a:noFill/>
            <a:miter lim="800000"/>
            <a:headEnd/>
            <a:tailEnd/>
          </a:ln>
        </p:spPr>
        <p:txBody>
          <a:bodyPr>
            <a:spAutoFit/>
          </a:bodyPr>
          <a:lstStyle/>
          <a:p>
            <a:pPr marL="273050" lvl="1">
              <a:lnSpc>
                <a:spcPts val="2000"/>
              </a:lnSpc>
              <a:spcAft>
                <a:spcPts val="1500"/>
              </a:spcAft>
            </a:pPr>
            <a:r>
              <a:rPr lang="en-US">
                <a:solidFill>
                  <a:srgbClr val="726351"/>
                </a:solidFill>
                <a:cs typeface="Arial" pitchFamily="34" charset="0"/>
              </a:rPr>
              <a:t>Studies have shown the participants who use professional investment help outperform those who do not.</a:t>
            </a:r>
            <a:r>
              <a:rPr lang="en-US" baseline="30000">
                <a:solidFill>
                  <a:srgbClr val="726351"/>
                </a:solidFill>
                <a:cs typeface="Arial" pitchFamily="34" charset="0"/>
              </a:rPr>
              <a:t>1</a:t>
            </a:r>
            <a:r>
              <a:rPr lang="en-US">
                <a:solidFill>
                  <a:srgbClr val="726351"/>
                </a:solidFill>
                <a:cs typeface="Arial" pitchFamily="34" charset="0"/>
              </a:rPr>
              <a:t> These participants experienced:</a:t>
            </a:r>
          </a:p>
          <a:p>
            <a:pPr marL="1073150" lvl="2" indent="-342900">
              <a:lnSpc>
                <a:spcPts val="2000"/>
              </a:lnSpc>
              <a:spcAft>
                <a:spcPts val="1500"/>
              </a:spcAft>
              <a:buFont typeface="Arial" pitchFamily="34" charset="0"/>
              <a:buChar char="•"/>
            </a:pPr>
            <a:r>
              <a:rPr lang="en-US">
                <a:solidFill>
                  <a:srgbClr val="726351"/>
                </a:solidFill>
                <a:cs typeface="Arial" pitchFamily="34" charset="0"/>
              </a:rPr>
              <a:t>Higher returns with lower risks</a:t>
            </a:r>
          </a:p>
          <a:p>
            <a:pPr marL="1073150" lvl="2" indent="-342900">
              <a:lnSpc>
                <a:spcPts val="2000"/>
              </a:lnSpc>
              <a:spcAft>
                <a:spcPts val="1500"/>
              </a:spcAft>
              <a:buFont typeface="Arial" pitchFamily="34" charset="0"/>
              <a:buChar char="•"/>
            </a:pPr>
            <a:r>
              <a:rPr lang="en-US">
                <a:solidFill>
                  <a:srgbClr val="726351"/>
                </a:solidFill>
                <a:cs typeface="Arial" pitchFamily="34" charset="0"/>
              </a:rPr>
              <a:t>Better account performance</a:t>
            </a:r>
          </a:p>
          <a:p>
            <a:pPr marL="273050" lvl="1">
              <a:lnSpc>
                <a:spcPts val="2000"/>
              </a:lnSpc>
              <a:spcAft>
                <a:spcPts val="1500"/>
              </a:spcAft>
            </a:pPr>
            <a:r>
              <a:rPr lang="en-US">
                <a:solidFill>
                  <a:srgbClr val="726351"/>
                </a:solidFill>
                <a:cs typeface="Arial" pitchFamily="34" charset="0"/>
              </a:rPr>
              <a:t>Institutional investors outperform average investors.</a:t>
            </a:r>
            <a:r>
              <a:rPr lang="en-US" baseline="30000">
                <a:solidFill>
                  <a:srgbClr val="726351"/>
                </a:solidFill>
                <a:cs typeface="Arial" pitchFamily="34" charset="0"/>
              </a:rPr>
              <a:t>2</a:t>
            </a:r>
            <a:r>
              <a:rPr lang="en-US">
                <a:solidFill>
                  <a:srgbClr val="726351"/>
                </a:solidFill>
                <a:cs typeface="Arial" pitchFamily="34" charset="0"/>
              </a:rPr>
              <a:t> </a:t>
            </a:r>
          </a:p>
        </p:txBody>
      </p:sp>
      <p:sp>
        <p:nvSpPr>
          <p:cNvPr id="10" name="Rectangle 9"/>
          <p:cNvSpPr/>
          <p:nvPr/>
        </p:nvSpPr>
        <p:spPr>
          <a:xfrm>
            <a:off x="-17463" y="1133475"/>
            <a:ext cx="8851901" cy="44450"/>
          </a:xfrm>
          <a:prstGeom prst="rect">
            <a:avLst/>
          </a:prstGeom>
          <a:solidFill>
            <a:srgbClr val="5F503D"/>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4106" name="TextBox 12"/>
          <p:cNvSpPr txBox="1">
            <a:spLocks noChangeArrowheads="1"/>
          </p:cNvSpPr>
          <p:nvPr/>
        </p:nvSpPr>
        <p:spPr bwMode="auto">
          <a:xfrm>
            <a:off x="3662363" y="104775"/>
            <a:ext cx="5172075" cy="1016000"/>
          </a:xfrm>
          <a:prstGeom prst="rect">
            <a:avLst/>
          </a:prstGeom>
          <a:noFill/>
          <a:ln w="9525">
            <a:noFill/>
            <a:miter lim="800000"/>
            <a:headEnd/>
            <a:tailEnd/>
          </a:ln>
        </p:spPr>
        <p:txBody>
          <a:bodyPr>
            <a:spAutoFit/>
          </a:bodyPr>
          <a:lstStyle/>
          <a:p>
            <a:r>
              <a:rPr lang="en-US" sz="2900" b="1">
                <a:solidFill>
                  <a:srgbClr val="8B1B0B"/>
                </a:solidFill>
                <a:cs typeface="Arial" pitchFamily="34" charset="0"/>
              </a:rPr>
              <a:t>Investment Management Matters</a:t>
            </a:r>
          </a:p>
        </p:txBody>
      </p:sp>
      <p:sp>
        <p:nvSpPr>
          <p:cNvPr id="12" name="Footer Placeholder 11"/>
          <p:cNvSpPr>
            <a:spLocks noGrp="1"/>
          </p:cNvSpPr>
          <p:nvPr>
            <p:ph type="ftr" sz="quarter" idx="11"/>
          </p:nvPr>
        </p:nvSpPr>
        <p:spPr/>
        <p:txBody>
          <a:bodyPr/>
          <a:lstStyle/>
          <a:p>
            <a:pPr>
              <a:defRPr/>
            </a:pPr>
            <a:r>
              <a:rPr lang="en-US"/>
              <a:t>NRM-8950AO (03/12)</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6169025"/>
            <a:ext cx="9144000" cy="82550"/>
          </a:xfrm>
          <a:prstGeom prst="rect">
            <a:avLst/>
          </a:prstGeom>
          <a:solidFill>
            <a:srgbClr val="61131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7" name="Rectangle 6"/>
          <p:cNvSpPr/>
          <p:nvPr/>
        </p:nvSpPr>
        <p:spPr>
          <a:xfrm>
            <a:off x="0" y="6245225"/>
            <a:ext cx="9144000" cy="612775"/>
          </a:xfrm>
          <a:prstGeom prst="rect">
            <a:avLst/>
          </a:prstGeom>
          <a:solidFill>
            <a:srgbClr val="5F503D"/>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cxnSp>
        <p:nvCxnSpPr>
          <p:cNvPr id="16" name="Straight Connector 15"/>
          <p:cNvCxnSpPr/>
          <p:nvPr/>
        </p:nvCxnSpPr>
        <p:spPr>
          <a:xfrm>
            <a:off x="0" y="6245225"/>
            <a:ext cx="9144000" cy="1588"/>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5125" name="Picture 17" descr="Nationwide Framemark OYS-RGB.png"/>
          <p:cNvPicPr>
            <a:picLocks noChangeAspect="1"/>
          </p:cNvPicPr>
          <p:nvPr/>
        </p:nvPicPr>
        <p:blipFill>
          <a:blip r:embed="rId3" cstate="print"/>
          <a:srcRect/>
          <a:stretch>
            <a:fillRect/>
          </a:stretch>
        </p:blipFill>
        <p:spPr bwMode="auto">
          <a:xfrm>
            <a:off x="8035925" y="5526088"/>
            <a:ext cx="860425" cy="1143000"/>
          </a:xfrm>
          <a:prstGeom prst="rect">
            <a:avLst/>
          </a:prstGeom>
          <a:noFill/>
          <a:ln w="9525">
            <a:noFill/>
            <a:miter lim="800000"/>
            <a:headEnd/>
            <a:tailEnd/>
          </a:ln>
        </p:spPr>
      </p:pic>
      <p:sp>
        <p:nvSpPr>
          <p:cNvPr id="10" name="TextBox 9"/>
          <p:cNvSpPr txBox="1"/>
          <p:nvPr/>
        </p:nvSpPr>
        <p:spPr>
          <a:xfrm>
            <a:off x="342900" y="1368425"/>
            <a:ext cx="6997700" cy="4067175"/>
          </a:xfrm>
          <a:prstGeom prst="rect">
            <a:avLst/>
          </a:prstGeom>
          <a:noFill/>
        </p:spPr>
        <p:txBody>
          <a:bodyPr>
            <a:spAutoFit/>
          </a:bodyPr>
          <a:lstStyle/>
          <a:p>
            <a:pPr fontAlgn="auto">
              <a:lnSpc>
                <a:spcPts val="2000"/>
              </a:lnSpc>
              <a:spcBef>
                <a:spcPts val="0"/>
              </a:spcBef>
              <a:spcAft>
                <a:spcPts val="1500"/>
              </a:spcAft>
              <a:defRPr/>
            </a:pPr>
            <a:r>
              <a:rPr lang="en-US" dirty="0">
                <a:solidFill>
                  <a:srgbClr val="726351"/>
                </a:solidFill>
                <a:latin typeface="Arial"/>
                <a:cs typeface="Arial"/>
              </a:rPr>
              <a:t>Nationwide ProAccount</a:t>
            </a:r>
            <a:r>
              <a:rPr lang="en-US" baseline="30000" dirty="0">
                <a:solidFill>
                  <a:srgbClr val="726351"/>
                </a:solidFill>
                <a:latin typeface="Arial"/>
                <a:cs typeface="Arial"/>
              </a:rPr>
              <a:t>®</a:t>
            </a:r>
            <a:r>
              <a:rPr lang="en-US" dirty="0">
                <a:solidFill>
                  <a:srgbClr val="726351"/>
                </a:solidFill>
                <a:latin typeface="Arial"/>
                <a:cs typeface="Arial"/>
              </a:rPr>
              <a:t> is a managed account program:</a:t>
            </a:r>
          </a:p>
          <a:p>
            <a:pPr marL="617220" indent="-342900" fontAlgn="auto">
              <a:lnSpc>
                <a:spcPts val="2000"/>
              </a:lnSpc>
              <a:spcBef>
                <a:spcPts val="0"/>
              </a:spcBef>
              <a:spcAft>
                <a:spcPts val="1500"/>
              </a:spcAft>
              <a:buFont typeface="Arial" pitchFamily="34" charset="0"/>
              <a:buChar char="•"/>
              <a:defRPr/>
            </a:pPr>
            <a:r>
              <a:rPr lang="en-US" dirty="0">
                <a:solidFill>
                  <a:srgbClr val="726351"/>
                </a:solidFill>
                <a:latin typeface="Arial"/>
                <a:cs typeface="Arial"/>
              </a:rPr>
              <a:t>Sponsored by Nationwide Investment Advisors, LLC (NIA)</a:t>
            </a:r>
          </a:p>
          <a:p>
            <a:pPr marL="617220" indent="-342900" fontAlgn="auto">
              <a:lnSpc>
                <a:spcPts val="2000"/>
              </a:lnSpc>
              <a:spcBef>
                <a:spcPts val="0"/>
              </a:spcBef>
              <a:spcAft>
                <a:spcPts val="1500"/>
              </a:spcAft>
              <a:buFont typeface="Arial" pitchFamily="34" charset="0"/>
              <a:buChar char="•"/>
              <a:defRPr/>
            </a:pPr>
            <a:r>
              <a:rPr lang="en-US" dirty="0">
                <a:solidFill>
                  <a:srgbClr val="726351"/>
                </a:solidFill>
                <a:latin typeface="Arial"/>
                <a:cs typeface="Arial"/>
              </a:rPr>
              <a:t>Offers participants individualized investment advice</a:t>
            </a:r>
          </a:p>
          <a:p>
            <a:pPr marL="617220" indent="-342900" fontAlgn="auto">
              <a:lnSpc>
                <a:spcPts val="2000"/>
              </a:lnSpc>
              <a:spcBef>
                <a:spcPts val="0"/>
              </a:spcBef>
              <a:spcAft>
                <a:spcPts val="1500"/>
              </a:spcAft>
              <a:buFont typeface="Arial" pitchFamily="34" charset="0"/>
              <a:buChar char="•"/>
              <a:defRPr/>
            </a:pPr>
            <a:r>
              <a:rPr lang="en-US" dirty="0">
                <a:solidFill>
                  <a:srgbClr val="726351"/>
                </a:solidFill>
                <a:latin typeface="Arial"/>
                <a:cs typeface="Arial"/>
              </a:rPr>
              <a:t>Provides independent investment management decisions with an Independent Financial Expert (IFE)</a:t>
            </a:r>
          </a:p>
          <a:p>
            <a:pPr marL="617220" indent="-342900" fontAlgn="auto">
              <a:lnSpc>
                <a:spcPts val="2000"/>
              </a:lnSpc>
              <a:spcBef>
                <a:spcPts val="0"/>
              </a:spcBef>
              <a:spcAft>
                <a:spcPts val="1500"/>
              </a:spcAft>
              <a:buFont typeface="Arial" pitchFamily="34" charset="0"/>
              <a:buChar char="•"/>
              <a:defRPr/>
            </a:pPr>
            <a:r>
              <a:rPr lang="en-US" dirty="0">
                <a:solidFill>
                  <a:srgbClr val="726351"/>
                </a:solidFill>
                <a:latin typeface="Arial"/>
                <a:cs typeface="Arial"/>
              </a:rPr>
              <a:t>Outsources the investment decisions to Wilshire Associates, Inc. (“Wilshire®”)</a:t>
            </a:r>
          </a:p>
          <a:p>
            <a:pPr marL="617220" indent="-342900" fontAlgn="auto">
              <a:lnSpc>
                <a:spcPts val="2000"/>
              </a:lnSpc>
              <a:spcBef>
                <a:spcPts val="0"/>
              </a:spcBef>
              <a:spcAft>
                <a:spcPts val="1500"/>
              </a:spcAft>
              <a:buFont typeface="Arial" pitchFamily="34" charset="0"/>
              <a:buChar char="•"/>
              <a:defRPr/>
            </a:pPr>
            <a:r>
              <a:rPr lang="en-US" dirty="0">
                <a:solidFill>
                  <a:srgbClr val="726351"/>
                </a:solidFill>
                <a:latin typeface="Arial"/>
                <a:cs typeface="Arial"/>
              </a:rPr>
              <a:t>Designed to comply with the Department of Labor’s December 2001 Advisory Opinion to SunAmerica (“SunAmerica Opinion”)</a:t>
            </a:r>
          </a:p>
          <a:p>
            <a:pPr marL="617220" indent="-342900" fontAlgn="auto">
              <a:lnSpc>
                <a:spcPts val="2000"/>
              </a:lnSpc>
              <a:spcBef>
                <a:spcPts val="0"/>
              </a:spcBef>
              <a:spcAft>
                <a:spcPts val="1500"/>
              </a:spcAft>
              <a:buFont typeface="Arial" pitchFamily="34" charset="0"/>
              <a:buChar char="•"/>
              <a:defRPr/>
            </a:pPr>
            <a:r>
              <a:rPr lang="en-US" dirty="0">
                <a:solidFill>
                  <a:srgbClr val="726351"/>
                </a:solidFill>
                <a:latin typeface="Arial"/>
                <a:cs typeface="Arial"/>
              </a:rPr>
              <a:t>Acts in the best interest of the participants</a:t>
            </a:r>
          </a:p>
        </p:txBody>
      </p:sp>
      <p:sp>
        <p:nvSpPr>
          <p:cNvPr id="12" name="Rectangle 11"/>
          <p:cNvSpPr/>
          <p:nvPr/>
        </p:nvSpPr>
        <p:spPr>
          <a:xfrm>
            <a:off x="-12700" y="1133475"/>
            <a:ext cx="8851900" cy="44450"/>
          </a:xfrm>
          <a:prstGeom prst="rect">
            <a:avLst/>
          </a:prstGeom>
          <a:solidFill>
            <a:srgbClr val="5F503D"/>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5128" name="TextBox 13"/>
          <p:cNvSpPr txBox="1">
            <a:spLocks noChangeArrowheads="1"/>
          </p:cNvSpPr>
          <p:nvPr/>
        </p:nvSpPr>
        <p:spPr bwMode="auto">
          <a:xfrm>
            <a:off x="225425" y="390525"/>
            <a:ext cx="8443913" cy="554038"/>
          </a:xfrm>
          <a:prstGeom prst="rect">
            <a:avLst/>
          </a:prstGeom>
          <a:noFill/>
          <a:ln w="9525">
            <a:noFill/>
            <a:miter lim="800000"/>
            <a:headEnd/>
            <a:tailEnd/>
          </a:ln>
        </p:spPr>
        <p:txBody>
          <a:bodyPr>
            <a:spAutoFit/>
          </a:bodyPr>
          <a:lstStyle/>
          <a:p>
            <a:r>
              <a:rPr lang="en-US" sz="2900" b="1">
                <a:solidFill>
                  <a:srgbClr val="8B1B0B"/>
                </a:solidFill>
                <a:cs typeface="Arial" pitchFamily="34" charset="0"/>
              </a:rPr>
              <a:t>ProAccount</a:t>
            </a:r>
            <a:r>
              <a:rPr lang="en-US" sz="2900" b="1" baseline="30000">
                <a:solidFill>
                  <a:srgbClr val="8B1B0B"/>
                </a:solidFill>
                <a:cs typeface="Arial" pitchFamily="34" charset="0"/>
              </a:rPr>
              <a:t>®</a:t>
            </a:r>
            <a:r>
              <a:rPr lang="en-US" sz="2900" b="1">
                <a:solidFill>
                  <a:srgbClr val="8B1B0B"/>
                </a:solidFill>
                <a:cs typeface="Arial" pitchFamily="34" charset="0"/>
              </a:rPr>
              <a:t> – A Managed Solution</a:t>
            </a:r>
          </a:p>
        </p:txBody>
      </p:sp>
      <p:sp>
        <p:nvSpPr>
          <p:cNvPr id="13" name="Footer Placeholder 12"/>
          <p:cNvSpPr>
            <a:spLocks noGrp="1"/>
          </p:cNvSpPr>
          <p:nvPr>
            <p:ph type="ftr" sz="quarter" idx="11"/>
          </p:nvPr>
        </p:nvSpPr>
        <p:spPr/>
        <p:txBody>
          <a:bodyPr/>
          <a:lstStyle/>
          <a:p>
            <a:pPr>
              <a:defRPr/>
            </a:pPr>
            <a:r>
              <a:rPr lang="en-US"/>
              <a:t>NRM-8950AO (03/12)</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16" descr="08949_05773.tif"/>
          <p:cNvPicPr>
            <a:picLocks noChangeAspect="1"/>
          </p:cNvPicPr>
          <p:nvPr/>
        </p:nvPicPr>
        <p:blipFill>
          <a:blip r:embed="rId3" cstate="print"/>
          <a:srcRect/>
          <a:stretch>
            <a:fillRect/>
          </a:stretch>
        </p:blipFill>
        <p:spPr bwMode="auto">
          <a:xfrm>
            <a:off x="3149600" y="3652838"/>
            <a:ext cx="2881313" cy="2963862"/>
          </a:xfrm>
          <a:prstGeom prst="rect">
            <a:avLst/>
          </a:prstGeom>
          <a:noFill/>
          <a:ln w="9525">
            <a:noFill/>
            <a:miter lim="800000"/>
            <a:headEnd/>
            <a:tailEnd/>
          </a:ln>
        </p:spPr>
      </p:pic>
      <p:pic>
        <p:nvPicPr>
          <p:cNvPr id="6147" name="Picture 2" descr="C:\Documents and Settings\hbaggett\Desktop\08866_5586.jpg"/>
          <p:cNvPicPr>
            <a:picLocks noChangeAspect="1" noChangeArrowheads="1"/>
          </p:cNvPicPr>
          <p:nvPr/>
        </p:nvPicPr>
        <p:blipFill>
          <a:blip r:embed="rId4" cstate="print"/>
          <a:srcRect/>
          <a:stretch>
            <a:fillRect/>
          </a:stretch>
        </p:blipFill>
        <p:spPr bwMode="auto">
          <a:xfrm>
            <a:off x="6162675" y="3652838"/>
            <a:ext cx="2987675" cy="3205162"/>
          </a:xfrm>
          <a:prstGeom prst="rect">
            <a:avLst/>
          </a:prstGeom>
          <a:noFill/>
          <a:ln w="9525">
            <a:noFill/>
            <a:miter lim="800000"/>
            <a:headEnd/>
            <a:tailEnd/>
          </a:ln>
        </p:spPr>
      </p:pic>
      <p:pic>
        <p:nvPicPr>
          <p:cNvPr id="6148" name="Picture 27" descr="faces.jpg"/>
          <p:cNvPicPr>
            <a:picLocks noChangeAspect="1"/>
          </p:cNvPicPr>
          <p:nvPr/>
        </p:nvPicPr>
        <p:blipFill>
          <a:blip r:embed="rId5" cstate="print"/>
          <a:srcRect/>
          <a:stretch>
            <a:fillRect/>
          </a:stretch>
        </p:blipFill>
        <p:spPr bwMode="auto">
          <a:xfrm>
            <a:off x="-15875" y="3652838"/>
            <a:ext cx="3046413" cy="3128962"/>
          </a:xfrm>
          <a:prstGeom prst="rect">
            <a:avLst/>
          </a:prstGeom>
          <a:noFill/>
          <a:ln w="9525">
            <a:noFill/>
            <a:miter lim="800000"/>
            <a:headEnd/>
            <a:tailEnd/>
          </a:ln>
        </p:spPr>
      </p:pic>
      <p:sp>
        <p:nvSpPr>
          <p:cNvPr id="21" name="Rectangle 20"/>
          <p:cNvSpPr/>
          <p:nvPr/>
        </p:nvSpPr>
        <p:spPr>
          <a:xfrm>
            <a:off x="6030913" y="3652838"/>
            <a:ext cx="119062" cy="259238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9" name="Rectangle 8"/>
          <p:cNvSpPr/>
          <p:nvPr/>
        </p:nvSpPr>
        <p:spPr>
          <a:xfrm>
            <a:off x="0" y="6169025"/>
            <a:ext cx="9144000" cy="82550"/>
          </a:xfrm>
          <a:prstGeom prst="rect">
            <a:avLst/>
          </a:prstGeom>
          <a:solidFill>
            <a:srgbClr val="61131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cxnSp>
        <p:nvCxnSpPr>
          <p:cNvPr id="16" name="Straight Connector 15"/>
          <p:cNvCxnSpPr/>
          <p:nvPr/>
        </p:nvCxnSpPr>
        <p:spPr>
          <a:xfrm>
            <a:off x="0" y="6245225"/>
            <a:ext cx="9144000" cy="1588"/>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6152" name="TextBox 7"/>
          <p:cNvSpPr txBox="1">
            <a:spLocks noChangeArrowheads="1"/>
          </p:cNvSpPr>
          <p:nvPr/>
        </p:nvSpPr>
        <p:spPr bwMode="auto">
          <a:xfrm>
            <a:off x="231775" y="390525"/>
            <a:ext cx="8424863" cy="554038"/>
          </a:xfrm>
          <a:prstGeom prst="rect">
            <a:avLst/>
          </a:prstGeom>
          <a:noFill/>
          <a:ln w="9525">
            <a:noFill/>
            <a:miter lim="800000"/>
            <a:headEnd/>
            <a:tailEnd/>
          </a:ln>
        </p:spPr>
        <p:txBody>
          <a:bodyPr>
            <a:spAutoFit/>
          </a:bodyPr>
          <a:lstStyle/>
          <a:p>
            <a:r>
              <a:rPr lang="en-US" sz="2900" b="1">
                <a:solidFill>
                  <a:srgbClr val="8B1B0B"/>
                </a:solidFill>
                <a:cs typeface="Arial" pitchFamily="34" charset="0"/>
              </a:rPr>
              <a:t>Who is Nationwide ProAccount</a:t>
            </a:r>
            <a:r>
              <a:rPr lang="en-US" sz="2900" b="1" baseline="30000">
                <a:solidFill>
                  <a:srgbClr val="8B1B0B"/>
                </a:solidFill>
                <a:cs typeface="Arial" pitchFamily="34" charset="0"/>
              </a:rPr>
              <a:t>®</a:t>
            </a:r>
            <a:r>
              <a:rPr lang="en-US" sz="2900" b="1">
                <a:solidFill>
                  <a:srgbClr val="8B1B0B"/>
                </a:solidFill>
                <a:cs typeface="Arial" pitchFamily="34" charset="0"/>
              </a:rPr>
              <a:t> for?</a:t>
            </a:r>
          </a:p>
        </p:txBody>
      </p:sp>
      <p:sp>
        <p:nvSpPr>
          <p:cNvPr id="6153" name="TextBox 14"/>
          <p:cNvSpPr txBox="1">
            <a:spLocks noChangeArrowheads="1"/>
          </p:cNvSpPr>
          <p:nvPr/>
        </p:nvSpPr>
        <p:spPr bwMode="auto">
          <a:xfrm>
            <a:off x="231775" y="1381125"/>
            <a:ext cx="7804150" cy="2082800"/>
          </a:xfrm>
          <a:prstGeom prst="rect">
            <a:avLst/>
          </a:prstGeom>
          <a:noFill/>
          <a:ln w="9525">
            <a:noFill/>
            <a:miter lim="800000"/>
            <a:headEnd/>
            <a:tailEnd/>
          </a:ln>
        </p:spPr>
        <p:txBody>
          <a:bodyPr>
            <a:spAutoFit/>
          </a:bodyPr>
          <a:lstStyle/>
          <a:p>
            <a:pPr>
              <a:lnSpc>
                <a:spcPts val="2000"/>
              </a:lnSpc>
              <a:spcAft>
                <a:spcPts val="1500"/>
              </a:spcAft>
            </a:pPr>
            <a:r>
              <a:rPr lang="en-US">
                <a:solidFill>
                  <a:srgbClr val="726351"/>
                </a:solidFill>
                <a:cs typeface="Arial" pitchFamily="34" charset="0"/>
              </a:rPr>
              <a:t>Nationwide ProAccount is a “do it for me” choice for public sector retirement plan participants who prefer the convenience of having their accounts managed by professionals. It also helps those who do not have the time or financial expertise to do it themselves. </a:t>
            </a:r>
          </a:p>
          <a:p>
            <a:pPr>
              <a:lnSpc>
                <a:spcPts val="2000"/>
              </a:lnSpc>
              <a:spcAft>
                <a:spcPts val="1500"/>
              </a:spcAft>
            </a:pPr>
            <a:r>
              <a:rPr lang="en-US">
                <a:solidFill>
                  <a:srgbClr val="726351"/>
                </a:solidFill>
                <a:cs typeface="Arial" pitchFamily="34" charset="0"/>
              </a:rPr>
              <a:t>Based on a participant’s personal profile, age and risk tolerance, Nationwide ProAccount offers investment portfolios that seek </a:t>
            </a:r>
            <a:br>
              <a:rPr lang="en-US">
                <a:solidFill>
                  <a:srgbClr val="726351"/>
                </a:solidFill>
                <a:cs typeface="Arial" pitchFamily="34" charset="0"/>
              </a:rPr>
            </a:br>
            <a:r>
              <a:rPr lang="en-US">
                <a:solidFill>
                  <a:srgbClr val="726351"/>
                </a:solidFill>
                <a:cs typeface="Arial" pitchFamily="34" charset="0"/>
              </a:rPr>
              <a:t>to enhance diversification, increase returns and control risk.</a:t>
            </a:r>
          </a:p>
        </p:txBody>
      </p:sp>
      <p:sp>
        <p:nvSpPr>
          <p:cNvPr id="20" name="Rectangle 19"/>
          <p:cNvSpPr/>
          <p:nvPr/>
        </p:nvSpPr>
        <p:spPr>
          <a:xfrm>
            <a:off x="3030538" y="3576638"/>
            <a:ext cx="119062" cy="259238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4" name="Rectangle 13"/>
          <p:cNvSpPr/>
          <p:nvPr/>
        </p:nvSpPr>
        <p:spPr>
          <a:xfrm>
            <a:off x="292100" y="1133475"/>
            <a:ext cx="8851900" cy="44450"/>
          </a:xfrm>
          <a:prstGeom prst="rect">
            <a:avLst/>
          </a:prstGeom>
          <a:solidFill>
            <a:srgbClr val="5F503D"/>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7" name="Rectangle 6"/>
          <p:cNvSpPr/>
          <p:nvPr/>
        </p:nvSpPr>
        <p:spPr>
          <a:xfrm>
            <a:off x="0" y="6245225"/>
            <a:ext cx="9144000" cy="612775"/>
          </a:xfrm>
          <a:prstGeom prst="rect">
            <a:avLst/>
          </a:prstGeom>
          <a:solidFill>
            <a:srgbClr val="5F503D"/>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6157" name="Picture 17" descr="Nationwide Framemark OYS-RGB.png"/>
          <p:cNvPicPr>
            <a:picLocks noChangeAspect="1"/>
          </p:cNvPicPr>
          <p:nvPr/>
        </p:nvPicPr>
        <p:blipFill>
          <a:blip r:embed="rId6" cstate="print"/>
          <a:srcRect/>
          <a:stretch>
            <a:fillRect/>
          </a:stretch>
        </p:blipFill>
        <p:spPr bwMode="auto">
          <a:xfrm>
            <a:off x="8035925" y="5526088"/>
            <a:ext cx="860425" cy="1143000"/>
          </a:xfrm>
          <a:prstGeom prst="rect">
            <a:avLst/>
          </a:prstGeom>
          <a:noFill/>
          <a:ln w="9525">
            <a:noFill/>
            <a:miter lim="800000"/>
            <a:headEnd/>
            <a:tailEnd/>
          </a:ln>
        </p:spPr>
      </p:pic>
      <p:sp>
        <p:nvSpPr>
          <p:cNvPr id="15" name="Footer Placeholder 14"/>
          <p:cNvSpPr>
            <a:spLocks noGrp="1"/>
          </p:cNvSpPr>
          <p:nvPr>
            <p:ph type="ftr" sz="quarter" idx="11"/>
          </p:nvPr>
        </p:nvSpPr>
        <p:spPr/>
        <p:txBody>
          <a:bodyPr/>
          <a:lstStyle/>
          <a:p>
            <a:pPr>
              <a:defRPr/>
            </a:pPr>
            <a:r>
              <a:rPr lang="en-US"/>
              <a:t>NRM-8950AO (03/12)</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10" descr="suit_hands.jpg"/>
          <p:cNvPicPr>
            <a:picLocks noChangeAspect="1"/>
          </p:cNvPicPr>
          <p:nvPr/>
        </p:nvPicPr>
        <p:blipFill>
          <a:blip r:embed="rId3" cstate="print"/>
          <a:srcRect/>
          <a:stretch>
            <a:fillRect/>
          </a:stretch>
        </p:blipFill>
        <p:spPr bwMode="auto">
          <a:xfrm>
            <a:off x="0" y="2551113"/>
            <a:ext cx="9144000" cy="4130675"/>
          </a:xfrm>
          <a:prstGeom prst="rect">
            <a:avLst/>
          </a:prstGeom>
          <a:noFill/>
          <a:ln w="9525">
            <a:noFill/>
            <a:miter lim="800000"/>
            <a:headEnd/>
            <a:tailEnd/>
          </a:ln>
        </p:spPr>
      </p:pic>
      <p:pic>
        <p:nvPicPr>
          <p:cNvPr id="7171" name="Picture 13" descr="08866_5963.tif"/>
          <p:cNvPicPr>
            <a:picLocks noChangeAspect="1"/>
          </p:cNvPicPr>
          <p:nvPr/>
        </p:nvPicPr>
        <p:blipFill>
          <a:blip r:embed="rId4" cstate="print"/>
          <a:srcRect/>
          <a:stretch>
            <a:fillRect/>
          </a:stretch>
        </p:blipFill>
        <p:spPr bwMode="auto">
          <a:xfrm>
            <a:off x="1588" y="2551113"/>
            <a:ext cx="9142412" cy="4138612"/>
          </a:xfrm>
          <a:prstGeom prst="rect">
            <a:avLst/>
          </a:prstGeom>
          <a:noFill/>
          <a:ln w="9525">
            <a:noFill/>
            <a:miter lim="800000"/>
            <a:headEnd/>
            <a:tailEnd/>
          </a:ln>
        </p:spPr>
      </p:pic>
      <p:sp>
        <p:nvSpPr>
          <p:cNvPr id="9" name="Rectangle 8"/>
          <p:cNvSpPr/>
          <p:nvPr/>
        </p:nvSpPr>
        <p:spPr>
          <a:xfrm>
            <a:off x="0" y="6169025"/>
            <a:ext cx="9144000" cy="82550"/>
          </a:xfrm>
          <a:prstGeom prst="rect">
            <a:avLst/>
          </a:prstGeom>
          <a:solidFill>
            <a:srgbClr val="61131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7" name="Rectangle 6"/>
          <p:cNvSpPr/>
          <p:nvPr/>
        </p:nvSpPr>
        <p:spPr>
          <a:xfrm>
            <a:off x="0" y="6245225"/>
            <a:ext cx="9144000" cy="612775"/>
          </a:xfrm>
          <a:prstGeom prst="rect">
            <a:avLst/>
          </a:prstGeom>
          <a:solidFill>
            <a:srgbClr val="5F503D"/>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cxnSp>
        <p:nvCxnSpPr>
          <p:cNvPr id="16" name="Straight Connector 15"/>
          <p:cNvCxnSpPr/>
          <p:nvPr/>
        </p:nvCxnSpPr>
        <p:spPr>
          <a:xfrm>
            <a:off x="0" y="6245225"/>
            <a:ext cx="9144000" cy="1588"/>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7175" name="Picture 17" descr="Nationwide Framemark OYS-RGB.png"/>
          <p:cNvPicPr>
            <a:picLocks noChangeAspect="1"/>
          </p:cNvPicPr>
          <p:nvPr/>
        </p:nvPicPr>
        <p:blipFill>
          <a:blip r:embed="rId5" cstate="print"/>
          <a:srcRect/>
          <a:stretch>
            <a:fillRect/>
          </a:stretch>
        </p:blipFill>
        <p:spPr bwMode="auto">
          <a:xfrm>
            <a:off x="8035925" y="5526088"/>
            <a:ext cx="860425" cy="1143000"/>
          </a:xfrm>
          <a:prstGeom prst="rect">
            <a:avLst/>
          </a:prstGeom>
          <a:noFill/>
          <a:ln w="9525">
            <a:noFill/>
            <a:miter lim="800000"/>
            <a:headEnd/>
            <a:tailEnd/>
          </a:ln>
        </p:spPr>
      </p:pic>
      <p:sp>
        <p:nvSpPr>
          <p:cNvPr id="7176" name="TextBox 7"/>
          <p:cNvSpPr txBox="1">
            <a:spLocks noChangeArrowheads="1"/>
          </p:cNvSpPr>
          <p:nvPr/>
        </p:nvSpPr>
        <p:spPr bwMode="auto">
          <a:xfrm>
            <a:off x="231775" y="390525"/>
            <a:ext cx="8424863" cy="554038"/>
          </a:xfrm>
          <a:prstGeom prst="rect">
            <a:avLst/>
          </a:prstGeom>
          <a:noFill/>
          <a:ln w="9525">
            <a:noFill/>
            <a:miter lim="800000"/>
            <a:headEnd/>
            <a:tailEnd/>
          </a:ln>
        </p:spPr>
        <p:txBody>
          <a:bodyPr>
            <a:spAutoFit/>
          </a:bodyPr>
          <a:lstStyle/>
          <a:p>
            <a:r>
              <a:rPr lang="en-US" sz="2900" b="1">
                <a:solidFill>
                  <a:srgbClr val="8B1B0B"/>
                </a:solidFill>
                <a:cs typeface="Arial" pitchFamily="34" charset="0"/>
              </a:rPr>
              <a:t>Who Oversees Nationwide ProAccount</a:t>
            </a:r>
            <a:r>
              <a:rPr lang="en-US" sz="2900" b="1" baseline="30000">
                <a:solidFill>
                  <a:srgbClr val="8B1B0B"/>
                </a:solidFill>
                <a:cs typeface="Arial" pitchFamily="34" charset="0"/>
              </a:rPr>
              <a:t>®</a:t>
            </a:r>
            <a:r>
              <a:rPr lang="en-US" sz="2900" b="1">
                <a:solidFill>
                  <a:srgbClr val="8B1B0B"/>
                </a:solidFill>
                <a:cs typeface="Arial" pitchFamily="34" charset="0"/>
              </a:rPr>
              <a:t>?</a:t>
            </a:r>
          </a:p>
        </p:txBody>
      </p:sp>
      <p:sp>
        <p:nvSpPr>
          <p:cNvPr id="7177" name="TextBox 9"/>
          <p:cNvSpPr txBox="1">
            <a:spLocks noChangeArrowheads="1"/>
          </p:cNvSpPr>
          <p:nvPr/>
        </p:nvSpPr>
        <p:spPr bwMode="auto">
          <a:xfrm>
            <a:off x="231775" y="1397000"/>
            <a:ext cx="7804150" cy="885825"/>
          </a:xfrm>
          <a:prstGeom prst="rect">
            <a:avLst/>
          </a:prstGeom>
          <a:noFill/>
          <a:ln w="9525">
            <a:noFill/>
            <a:miter lim="800000"/>
            <a:headEnd/>
            <a:tailEnd/>
          </a:ln>
        </p:spPr>
        <p:txBody>
          <a:bodyPr>
            <a:spAutoFit/>
          </a:bodyPr>
          <a:lstStyle/>
          <a:p>
            <a:pPr>
              <a:lnSpc>
                <a:spcPts val="2000"/>
              </a:lnSpc>
              <a:spcAft>
                <a:spcPts val="1500"/>
              </a:spcAft>
            </a:pPr>
            <a:r>
              <a:rPr lang="en-US">
                <a:solidFill>
                  <a:srgbClr val="726351"/>
                </a:solidFill>
                <a:cs typeface="Arial" pitchFamily="34" charset="0"/>
              </a:rPr>
              <a:t>Nationwide Investment Advisors (NIA) is the investment advisor for Nationwide ProAccount and employs </a:t>
            </a:r>
            <a:r>
              <a:rPr lang="en-US">
                <a:solidFill>
                  <a:srgbClr val="726351"/>
                </a:solidFill>
                <a:ea typeface="Consolas" pitchFamily="49" charset="0"/>
                <a:cs typeface="Arial" pitchFamily="34" charset="0"/>
              </a:rPr>
              <a:t>Wilshire Associates Incorporated </a:t>
            </a:r>
            <a:r>
              <a:rPr lang="en-US">
                <a:solidFill>
                  <a:srgbClr val="726351"/>
                </a:solidFill>
                <a:cs typeface="Arial" pitchFamily="34" charset="0"/>
              </a:rPr>
              <a:t>as the Independent Financial Expert for the program.</a:t>
            </a:r>
          </a:p>
        </p:txBody>
      </p:sp>
      <p:sp>
        <p:nvSpPr>
          <p:cNvPr id="12" name="Rectangle 11"/>
          <p:cNvSpPr/>
          <p:nvPr/>
        </p:nvSpPr>
        <p:spPr>
          <a:xfrm>
            <a:off x="292100" y="1133475"/>
            <a:ext cx="8851900" cy="44450"/>
          </a:xfrm>
          <a:prstGeom prst="rect">
            <a:avLst/>
          </a:prstGeom>
          <a:solidFill>
            <a:srgbClr val="5F503D"/>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4" name="Footer Placeholder 13"/>
          <p:cNvSpPr>
            <a:spLocks noGrp="1"/>
          </p:cNvSpPr>
          <p:nvPr>
            <p:ph type="ftr" sz="quarter" idx="11"/>
          </p:nvPr>
        </p:nvSpPr>
        <p:spPr/>
        <p:txBody>
          <a:bodyPr/>
          <a:lstStyle/>
          <a:p>
            <a:pPr>
              <a:defRPr/>
            </a:pPr>
            <a:r>
              <a:rPr lang="en-US"/>
              <a:t>NRM-8950AO (03/12)</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11" descr="bluecase.jpg"/>
          <p:cNvPicPr>
            <a:picLocks noChangeAspect="1"/>
          </p:cNvPicPr>
          <p:nvPr/>
        </p:nvPicPr>
        <p:blipFill>
          <a:blip r:embed="rId3" cstate="print"/>
          <a:srcRect/>
          <a:stretch>
            <a:fillRect/>
          </a:stretch>
        </p:blipFill>
        <p:spPr bwMode="auto">
          <a:xfrm>
            <a:off x="6397625" y="1174750"/>
            <a:ext cx="2743200" cy="5491163"/>
          </a:xfrm>
          <a:prstGeom prst="rect">
            <a:avLst/>
          </a:prstGeom>
          <a:noFill/>
          <a:ln w="9525">
            <a:noFill/>
            <a:miter lim="800000"/>
            <a:headEnd/>
            <a:tailEnd/>
          </a:ln>
        </p:spPr>
      </p:pic>
      <p:sp>
        <p:nvSpPr>
          <p:cNvPr id="9" name="Rectangle 8"/>
          <p:cNvSpPr/>
          <p:nvPr/>
        </p:nvSpPr>
        <p:spPr>
          <a:xfrm>
            <a:off x="0" y="6169025"/>
            <a:ext cx="9144000" cy="82550"/>
          </a:xfrm>
          <a:prstGeom prst="rect">
            <a:avLst/>
          </a:prstGeom>
          <a:solidFill>
            <a:srgbClr val="61131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7" name="Rectangle 6"/>
          <p:cNvSpPr/>
          <p:nvPr/>
        </p:nvSpPr>
        <p:spPr>
          <a:xfrm>
            <a:off x="0" y="6245225"/>
            <a:ext cx="9144000" cy="612775"/>
          </a:xfrm>
          <a:prstGeom prst="rect">
            <a:avLst/>
          </a:prstGeom>
          <a:solidFill>
            <a:srgbClr val="5F503D"/>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cxnSp>
        <p:nvCxnSpPr>
          <p:cNvPr id="16" name="Straight Connector 15"/>
          <p:cNvCxnSpPr/>
          <p:nvPr/>
        </p:nvCxnSpPr>
        <p:spPr>
          <a:xfrm>
            <a:off x="0" y="6245225"/>
            <a:ext cx="9144000" cy="1588"/>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8198" name="Picture 17" descr="Nationwide Framemark OYS-RGB.png"/>
          <p:cNvPicPr>
            <a:picLocks noChangeAspect="1"/>
          </p:cNvPicPr>
          <p:nvPr/>
        </p:nvPicPr>
        <p:blipFill>
          <a:blip r:embed="rId4" cstate="print"/>
          <a:srcRect/>
          <a:stretch>
            <a:fillRect/>
          </a:stretch>
        </p:blipFill>
        <p:spPr bwMode="auto">
          <a:xfrm>
            <a:off x="8035925" y="5526088"/>
            <a:ext cx="860425" cy="1143000"/>
          </a:xfrm>
          <a:prstGeom prst="rect">
            <a:avLst/>
          </a:prstGeom>
          <a:noFill/>
          <a:ln w="9525">
            <a:noFill/>
            <a:miter lim="800000"/>
            <a:headEnd/>
            <a:tailEnd/>
          </a:ln>
        </p:spPr>
      </p:pic>
      <p:sp>
        <p:nvSpPr>
          <p:cNvPr id="8199" name="TextBox 9"/>
          <p:cNvSpPr txBox="1">
            <a:spLocks noChangeArrowheads="1"/>
          </p:cNvSpPr>
          <p:nvPr/>
        </p:nvSpPr>
        <p:spPr bwMode="auto">
          <a:xfrm>
            <a:off x="231775" y="1397000"/>
            <a:ext cx="5332413" cy="3811588"/>
          </a:xfrm>
          <a:prstGeom prst="rect">
            <a:avLst/>
          </a:prstGeom>
          <a:noFill/>
          <a:ln w="9525">
            <a:noFill/>
            <a:miter lim="800000"/>
            <a:headEnd/>
            <a:tailEnd/>
          </a:ln>
        </p:spPr>
        <p:txBody>
          <a:bodyPr>
            <a:spAutoFit/>
          </a:bodyPr>
          <a:lstStyle/>
          <a:p>
            <a:pPr marL="558800" indent="-285750">
              <a:lnSpc>
                <a:spcPts val="2000"/>
              </a:lnSpc>
              <a:spcAft>
                <a:spcPts val="1500"/>
              </a:spcAft>
              <a:buFont typeface="Arial" pitchFamily="34" charset="0"/>
              <a:buChar char="•"/>
            </a:pPr>
            <a:r>
              <a:rPr lang="en-US">
                <a:solidFill>
                  <a:srgbClr val="726351"/>
                </a:solidFill>
                <a:cs typeface="Arial" pitchFamily="34" charset="0"/>
              </a:rPr>
              <a:t>NIA is a registered investment advisor with the Securities and Exchange Commission and a wholly owned subsidiary of Nationwide Life Insurance Company. </a:t>
            </a:r>
          </a:p>
          <a:p>
            <a:pPr marL="558800" indent="-285750">
              <a:lnSpc>
                <a:spcPts val="2000"/>
              </a:lnSpc>
              <a:spcAft>
                <a:spcPts val="1500"/>
              </a:spcAft>
              <a:buFont typeface="Arial" pitchFamily="34" charset="0"/>
              <a:buChar char="•"/>
            </a:pPr>
            <a:r>
              <a:rPr lang="en-US">
                <a:solidFill>
                  <a:srgbClr val="726351"/>
                </a:solidFill>
                <a:cs typeface="Arial" pitchFamily="34" charset="0"/>
              </a:rPr>
              <a:t>NIA is an affiliate of Nationwide Retirement Solutions and an advisor to $2.4 billion in assets as of 12/31/11.</a:t>
            </a:r>
          </a:p>
          <a:p>
            <a:pPr marL="558800" indent="-285750">
              <a:lnSpc>
                <a:spcPts val="2000"/>
              </a:lnSpc>
              <a:spcAft>
                <a:spcPts val="1500"/>
              </a:spcAft>
              <a:buFont typeface="Arial" pitchFamily="34" charset="0"/>
              <a:buChar char="•"/>
            </a:pPr>
            <a:r>
              <a:rPr lang="en-US">
                <a:solidFill>
                  <a:srgbClr val="726351"/>
                </a:solidFill>
                <a:cs typeface="Arial" pitchFamily="34" charset="0"/>
              </a:rPr>
              <a:t>NIA serves as the fiduciary for the investment decisions made with the assets in the program, providing due diligence and monitoring services that support the plan sponsor’s efforts to fulfill fiduciary responsibility. </a:t>
            </a:r>
          </a:p>
        </p:txBody>
      </p:sp>
      <p:sp>
        <p:nvSpPr>
          <p:cNvPr id="11" name="Rectangle 10"/>
          <p:cNvSpPr/>
          <p:nvPr/>
        </p:nvSpPr>
        <p:spPr>
          <a:xfrm>
            <a:off x="292100" y="1133475"/>
            <a:ext cx="8851900" cy="44450"/>
          </a:xfrm>
          <a:prstGeom prst="rect">
            <a:avLst/>
          </a:prstGeom>
          <a:solidFill>
            <a:srgbClr val="5F503D"/>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8201" name="TextBox 12"/>
          <p:cNvSpPr txBox="1">
            <a:spLocks noChangeArrowheads="1"/>
          </p:cNvSpPr>
          <p:nvPr/>
        </p:nvSpPr>
        <p:spPr bwMode="auto">
          <a:xfrm>
            <a:off x="231775" y="390525"/>
            <a:ext cx="8424863" cy="554038"/>
          </a:xfrm>
          <a:prstGeom prst="rect">
            <a:avLst/>
          </a:prstGeom>
          <a:noFill/>
          <a:ln w="9525">
            <a:noFill/>
            <a:miter lim="800000"/>
            <a:headEnd/>
            <a:tailEnd/>
          </a:ln>
        </p:spPr>
        <p:txBody>
          <a:bodyPr>
            <a:spAutoFit/>
          </a:bodyPr>
          <a:lstStyle/>
          <a:p>
            <a:r>
              <a:rPr lang="en-US" sz="2900" b="1">
                <a:solidFill>
                  <a:srgbClr val="8B1B0B"/>
                </a:solidFill>
                <a:cs typeface="Arial" pitchFamily="34" charset="0"/>
              </a:rPr>
              <a:t>Who is NIA?</a:t>
            </a:r>
          </a:p>
        </p:txBody>
      </p:sp>
      <p:sp>
        <p:nvSpPr>
          <p:cNvPr id="12" name="Footer Placeholder 11"/>
          <p:cNvSpPr>
            <a:spLocks noGrp="1"/>
          </p:cNvSpPr>
          <p:nvPr>
            <p:ph type="ftr" sz="quarter" idx="11"/>
          </p:nvPr>
        </p:nvSpPr>
        <p:spPr/>
        <p:txBody>
          <a:bodyPr/>
          <a:lstStyle/>
          <a:p>
            <a:pPr>
              <a:defRPr/>
            </a:pPr>
            <a:r>
              <a:rPr lang="en-US"/>
              <a:t>NRM-8950AO (03/12)</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6169025"/>
            <a:ext cx="9144000" cy="82550"/>
          </a:xfrm>
          <a:prstGeom prst="rect">
            <a:avLst/>
          </a:prstGeom>
          <a:solidFill>
            <a:srgbClr val="61131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7" name="Rectangle 6"/>
          <p:cNvSpPr/>
          <p:nvPr/>
        </p:nvSpPr>
        <p:spPr>
          <a:xfrm>
            <a:off x="0" y="6245225"/>
            <a:ext cx="9144000" cy="612775"/>
          </a:xfrm>
          <a:prstGeom prst="rect">
            <a:avLst/>
          </a:prstGeom>
          <a:solidFill>
            <a:srgbClr val="5F503D"/>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cxnSp>
        <p:nvCxnSpPr>
          <p:cNvPr id="16" name="Straight Connector 15"/>
          <p:cNvCxnSpPr/>
          <p:nvPr/>
        </p:nvCxnSpPr>
        <p:spPr>
          <a:xfrm>
            <a:off x="0" y="6245225"/>
            <a:ext cx="9144000" cy="1588"/>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9221" name="Picture 17" descr="Nationwide Framemark OYS-RGB.png"/>
          <p:cNvPicPr>
            <a:picLocks noChangeAspect="1"/>
          </p:cNvPicPr>
          <p:nvPr/>
        </p:nvPicPr>
        <p:blipFill>
          <a:blip r:embed="rId3" cstate="print"/>
          <a:srcRect/>
          <a:stretch>
            <a:fillRect/>
          </a:stretch>
        </p:blipFill>
        <p:spPr bwMode="auto">
          <a:xfrm>
            <a:off x="8035925" y="5526088"/>
            <a:ext cx="860425" cy="1143000"/>
          </a:xfrm>
          <a:prstGeom prst="rect">
            <a:avLst/>
          </a:prstGeom>
          <a:noFill/>
          <a:ln w="9525">
            <a:noFill/>
            <a:miter lim="800000"/>
            <a:headEnd/>
            <a:tailEnd/>
          </a:ln>
        </p:spPr>
      </p:pic>
      <p:sp>
        <p:nvSpPr>
          <p:cNvPr id="9222" name="TextBox 9"/>
          <p:cNvSpPr txBox="1">
            <a:spLocks noChangeArrowheads="1"/>
          </p:cNvSpPr>
          <p:nvPr/>
        </p:nvSpPr>
        <p:spPr bwMode="auto">
          <a:xfrm>
            <a:off x="231775" y="1397000"/>
            <a:ext cx="4070350" cy="2271713"/>
          </a:xfrm>
          <a:prstGeom prst="rect">
            <a:avLst/>
          </a:prstGeom>
          <a:noFill/>
          <a:ln w="9525">
            <a:noFill/>
            <a:miter lim="800000"/>
            <a:headEnd/>
            <a:tailEnd/>
          </a:ln>
        </p:spPr>
        <p:txBody>
          <a:bodyPr>
            <a:spAutoFit/>
          </a:bodyPr>
          <a:lstStyle/>
          <a:p>
            <a:pPr marL="457200" indent="-182563">
              <a:lnSpc>
                <a:spcPts val="2000"/>
              </a:lnSpc>
              <a:spcAft>
                <a:spcPts val="1500"/>
              </a:spcAft>
              <a:buFont typeface="Arial" pitchFamily="34" charset="0"/>
              <a:buChar char="•"/>
            </a:pPr>
            <a:r>
              <a:rPr lang="en-US">
                <a:solidFill>
                  <a:srgbClr val="726351"/>
                </a:solidFill>
                <a:cs typeface="Arial" pitchFamily="34" charset="0"/>
              </a:rPr>
              <a:t>Acts in a fiduciary capacity</a:t>
            </a:r>
          </a:p>
          <a:p>
            <a:pPr marL="457200" indent="-182563">
              <a:lnSpc>
                <a:spcPts val="2000"/>
              </a:lnSpc>
              <a:spcAft>
                <a:spcPts val="1500"/>
              </a:spcAft>
              <a:buFont typeface="Arial" pitchFamily="34" charset="0"/>
              <a:buChar char="•"/>
            </a:pPr>
            <a:r>
              <a:rPr lang="en-US">
                <a:solidFill>
                  <a:srgbClr val="726351"/>
                </a:solidFill>
                <a:cs typeface="Arial" pitchFamily="34" charset="0"/>
              </a:rPr>
              <a:t>Implements instructions of the Independent Financial Expert (Wilshire)</a:t>
            </a:r>
          </a:p>
          <a:p>
            <a:pPr marL="457200" indent="-182563">
              <a:lnSpc>
                <a:spcPts val="2000"/>
              </a:lnSpc>
              <a:spcAft>
                <a:spcPts val="1500"/>
              </a:spcAft>
              <a:buFont typeface="Arial" pitchFamily="34" charset="0"/>
              <a:buChar char="•"/>
            </a:pPr>
            <a:r>
              <a:rPr lang="en-US">
                <a:solidFill>
                  <a:srgbClr val="726351"/>
                </a:solidFill>
                <a:cs typeface="Arial" pitchFamily="34" charset="0"/>
              </a:rPr>
              <a:t>Provides statement, annual communication and ongoing support to participants</a:t>
            </a:r>
          </a:p>
        </p:txBody>
      </p:sp>
      <p:sp>
        <p:nvSpPr>
          <p:cNvPr id="11" name="Rectangle 10"/>
          <p:cNvSpPr/>
          <p:nvPr/>
        </p:nvSpPr>
        <p:spPr>
          <a:xfrm>
            <a:off x="292100" y="1133475"/>
            <a:ext cx="8851900" cy="44450"/>
          </a:xfrm>
          <a:prstGeom prst="rect">
            <a:avLst/>
          </a:prstGeom>
          <a:solidFill>
            <a:srgbClr val="5F503D"/>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9224" name="TextBox 12"/>
          <p:cNvSpPr txBox="1">
            <a:spLocks noChangeArrowheads="1"/>
          </p:cNvSpPr>
          <p:nvPr/>
        </p:nvSpPr>
        <p:spPr bwMode="auto">
          <a:xfrm>
            <a:off x="231775" y="390525"/>
            <a:ext cx="8424863" cy="554038"/>
          </a:xfrm>
          <a:prstGeom prst="rect">
            <a:avLst/>
          </a:prstGeom>
          <a:noFill/>
          <a:ln w="9525">
            <a:noFill/>
            <a:miter lim="800000"/>
            <a:headEnd/>
            <a:tailEnd/>
          </a:ln>
        </p:spPr>
        <p:txBody>
          <a:bodyPr>
            <a:spAutoFit/>
          </a:bodyPr>
          <a:lstStyle/>
          <a:p>
            <a:r>
              <a:rPr lang="en-US" sz="2900" b="1">
                <a:solidFill>
                  <a:srgbClr val="8B1B0B"/>
                </a:solidFill>
                <a:cs typeface="Arial" pitchFamily="34" charset="0"/>
              </a:rPr>
              <a:t>What NIA Does</a:t>
            </a:r>
          </a:p>
        </p:txBody>
      </p:sp>
      <p:pic>
        <p:nvPicPr>
          <p:cNvPr id="9225" name="Picture 1" descr="puzzle chart_4.eps"/>
          <p:cNvPicPr>
            <a:picLocks noChangeAspect="1"/>
          </p:cNvPicPr>
          <p:nvPr/>
        </p:nvPicPr>
        <p:blipFill>
          <a:blip r:embed="rId4" cstate="print"/>
          <a:srcRect/>
          <a:stretch>
            <a:fillRect/>
          </a:stretch>
        </p:blipFill>
        <p:spPr bwMode="auto">
          <a:xfrm>
            <a:off x="4530725" y="733425"/>
            <a:ext cx="4225925" cy="4572000"/>
          </a:xfrm>
          <a:prstGeom prst="rect">
            <a:avLst/>
          </a:prstGeom>
          <a:solidFill>
            <a:schemeClr val="bg1"/>
          </a:solidFill>
          <a:ln w="9525">
            <a:noFill/>
            <a:miter lim="800000"/>
            <a:headEnd/>
            <a:tailEnd/>
          </a:ln>
        </p:spPr>
      </p:pic>
      <p:sp>
        <p:nvSpPr>
          <p:cNvPr id="13" name="Footer Placeholder 12"/>
          <p:cNvSpPr>
            <a:spLocks noGrp="1"/>
          </p:cNvSpPr>
          <p:nvPr>
            <p:ph type="ftr" sz="quarter" idx="11"/>
          </p:nvPr>
        </p:nvSpPr>
        <p:spPr/>
        <p:txBody>
          <a:bodyPr/>
          <a:lstStyle/>
          <a:p>
            <a:pPr>
              <a:defRPr/>
            </a:pPr>
            <a:r>
              <a:rPr lang="en-US"/>
              <a:t>NRM-8950AO (03/12)</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9" descr="phone.jpg"/>
          <p:cNvPicPr>
            <a:picLocks noChangeAspect="1"/>
          </p:cNvPicPr>
          <p:nvPr/>
        </p:nvPicPr>
        <p:blipFill>
          <a:blip r:embed="rId3" cstate="print"/>
          <a:srcRect/>
          <a:stretch>
            <a:fillRect/>
          </a:stretch>
        </p:blipFill>
        <p:spPr bwMode="auto">
          <a:xfrm>
            <a:off x="3175" y="1155700"/>
            <a:ext cx="2743200" cy="5491163"/>
          </a:xfrm>
          <a:prstGeom prst="rect">
            <a:avLst/>
          </a:prstGeom>
          <a:noFill/>
          <a:ln w="9525">
            <a:noFill/>
            <a:miter lim="800000"/>
            <a:headEnd/>
            <a:tailEnd/>
          </a:ln>
        </p:spPr>
      </p:pic>
      <p:sp>
        <p:nvSpPr>
          <p:cNvPr id="9" name="Rectangle 8"/>
          <p:cNvSpPr/>
          <p:nvPr/>
        </p:nvSpPr>
        <p:spPr>
          <a:xfrm>
            <a:off x="0" y="6169025"/>
            <a:ext cx="9144000" cy="82550"/>
          </a:xfrm>
          <a:prstGeom prst="rect">
            <a:avLst/>
          </a:prstGeom>
          <a:solidFill>
            <a:srgbClr val="61131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7" name="Rectangle 6"/>
          <p:cNvSpPr/>
          <p:nvPr/>
        </p:nvSpPr>
        <p:spPr>
          <a:xfrm>
            <a:off x="0" y="6245225"/>
            <a:ext cx="9144000" cy="612775"/>
          </a:xfrm>
          <a:prstGeom prst="rect">
            <a:avLst/>
          </a:prstGeom>
          <a:solidFill>
            <a:srgbClr val="5F503D"/>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cxnSp>
        <p:nvCxnSpPr>
          <p:cNvPr id="16" name="Straight Connector 15"/>
          <p:cNvCxnSpPr/>
          <p:nvPr/>
        </p:nvCxnSpPr>
        <p:spPr>
          <a:xfrm>
            <a:off x="0" y="6245225"/>
            <a:ext cx="9144000" cy="1588"/>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10246" name="Picture 17" descr="Nationwide Framemark OYS-RGB.png"/>
          <p:cNvPicPr>
            <a:picLocks noChangeAspect="1"/>
          </p:cNvPicPr>
          <p:nvPr/>
        </p:nvPicPr>
        <p:blipFill>
          <a:blip r:embed="rId4" cstate="print"/>
          <a:srcRect/>
          <a:stretch>
            <a:fillRect/>
          </a:stretch>
        </p:blipFill>
        <p:spPr bwMode="auto">
          <a:xfrm>
            <a:off x="8035925" y="5526088"/>
            <a:ext cx="860425" cy="1143000"/>
          </a:xfrm>
          <a:prstGeom prst="rect">
            <a:avLst/>
          </a:prstGeom>
          <a:noFill/>
          <a:ln w="9525">
            <a:noFill/>
            <a:miter lim="800000"/>
            <a:headEnd/>
            <a:tailEnd/>
          </a:ln>
        </p:spPr>
      </p:pic>
      <p:sp>
        <p:nvSpPr>
          <p:cNvPr id="10247" name="TextBox 19"/>
          <p:cNvSpPr txBox="1">
            <a:spLocks noChangeArrowheads="1"/>
          </p:cNvSpPr>
          <p:nvPr/>
        </p:nvSpPr>
        <p:spPr bwMode="auto">
          <a:xfrm>
            <a:off x="3297238" y="1397000"/>
            <a:ext cx="5541962" cy="3490913"/>
          </a:xfrm>
          <a:prstGeom prst="rect">
            <a:avLst/>
          </a:prstGeom>
          <a:noFill/>
          <a:ln w="9525">
            <a:noFill/>
            <a:miter lim="800000"/>
            <a:headEnd/>
            <a:tailEnd/>
          </a:ln>
        </p:spPr>
        <p:txBody>
          <a:bodyPr>
            <a:spAutoFit/>
          </a:bodyPr>
          <a:lstStyle/>
          <a:p>
            <a:pPr marL="285750" indent="-285750">
              <a:lnSpc>
                <a:spcPts val="2000"/>
              </a:lnSpc>
              <a:spcAft>
                <a:spcPts val="1500"/>
              </a:spcAft>
              <a:buFont typeface="Arial" pitchFamily="34" charset="0"/>
              <a:buChar char="•"/>
            </a:pPr>
            <a:r>
              <a:rPr lang="en-US">
                <a:solidFill>
                  <a:srgbClr val="726351"/>
                </a:solidFill>
                <a:cs typeface="Arial" pitchFamily="34" charset="0"/>
              </a:rPr>
              <a:t>Founded in 1972 with assets under management of over $71 billion as of 12/31/10.  </a:t>
            </a:r>
          </a:p>
          <a:p>
            <a:pPr marL="285750" indent="-285750">
              <a:lnSpc>
                <a:spcPts val="2000"/>
              </a:lnSpc>
              <a:spcAft>
                <a:spcPts val="1500"/>
              </a:spcAft>
              <a:buFont typeface="Arial" pitchFamily="34" charset="0"/>
              <a:buChar char="•"/>
            </a:pPr>
            <a:r>
              <a:rPr lang="en-US">
                <a:solidFill>
                  <a:srgbClr val="726351"/>
                </a:solidFill>
                <a:cs typeface="Arial" pitchFamily="34" charset="0"/>
              </a:rPr>
              <a:t>A leading provider of investment products and services to more than 600 organizations in numerous countries, representing combined assets of approximately $6 trillion as of 12/31/09.</a:t>
            </a:r>
            <a:r>
              <a:rPr lang="en-US" baseline="30000">
                <a:solidFill>
                  <a:srgbClr val="726351"/>
                </a:solidFill>
                <a:cs typeface="Arial" pitchFamily="34" charset="0"/>
              </a:rPr>
              <a:t>1</a:t>
            </a:r>
          </a:p>
          <a:p>
            <a:pPr marL="285750" indent="-285750">
              <a:lnSpc>
                <a:spcPts val="2000"/>
              </a:lnSpc>
              <a:spcAft>
                <a:spcPts val="1500"/>
              </a:spcAft>
              <a:buFont typeface="Arial" pitchFamily="34" charset="0"/>
              <a:buChar char="•"/>
            </a:pPr>
            <a:r>
              <a:rPr lang="en-US">
                <a:solidFill>
                  <a:srgbClr val="726351"/>
                </a:solidFill>
                <a:cs typeface="Arial" pitchFamily="34" charset="0"/>
              </a:rPr>
              <a:t>A professional in the field of asset allocation, investment manager selection and evaluation, catering to the institutional marketplace. </a:t>
            </a:r>
          </a:p>
          <a:p>
            <a:pPr marL="285750" indent="-285750">
              <a:lnSpc>
                <a:spcPts val="2000"/>
              </a:lnSpc>
              <a:spcAft>
                <a:spcPts val="1500"/>
              </a:spcAft>
              <a:buFont typeface="Arial" pitchFamily="34" charset="0"/>
              <a:buChar char="•"/>
            </a:pPr>
            <a:r>
              <a:rPr lang="en-US">
                <a:solidFill>
                  <a:srgbClr val="726351"/>
                </a:solidFill>
                <a:cs typeface="Arial" pitchFamily="34" charset="0"/>
              </a:rPr>
              <a:t>Developer of the Wilshire 5000 Total Market Index</a:t>
            </a:r>
            <a:r>
              <a:rPr lang="en-US" baseline="30000">
                <a:solidFill>
                  <a:srgbClr val="726351"/>
                </a:solidFill>
                <a:cs typeface="Arial" pitchFamily="34" charset="0"/>
              </a:rPr>
              <a:t>SM</a:t>
            </a:r>
            <a:r>
              <a:rPr lang="en-US">
                <a:solidFill>
                  <a:srgbClr val="726351"/>
                </a:solidFill>
                <a:cs typeface="Arial" pitchFamily="34" charset="0"/>
              </a:rPr>
              <a:t>, the first comprehensive U.S. stock index.</a:t>
            </a:r>
          </a:p>
        </p:txBody>
      </p:sp>
      <p:sp>
        <p:nvSpPr>
          <p:cNvPr id="10248" name="TextBox 21"/>
          <p:cNvSpPr txBox="1">
            <a:spLocks noChangeArrowheads="1"/>
          </p:cNvSpPr>
          <p:nvPr/>
        </p:nvSpPr>
        <p:spPr bwMode="auto">
          <a:xfrm>
            <a:off x="3297238" y="430213"/>
            <a:ext cx="8789987" cy="515937"/>
          </a:xfrm>
          <a:prstGeom prst="rect">
            <a:avLst/>
          </a:prstGeom>
          <a:noFill/>
          <a:ln w="9525">
            <a:noFill/>
            <a:miter lim="800000"/>
            <a:headEnd/>
            <a:tailEnd/>
          </a:ln>
        </p:spPr>
        <p:txBody>
          <a:bodyPr>
            <a:spAutoFit/>
          </a:bodyPr>
          <a:lstStyle/>
          <a:p>
            <a:pPr>
              <a:lnSpc>
                <a:spcPts val="3300"/>
              </a:lnSpc>
            </a:pPr>
            <a:r>
              <a:rPr lang="en-US" sz="2900" b="1">
                <a:solidFill>
                  <a:srgbClr val="8B1B0B"/>
                </a:solidFill>
                <a:cs typeface="Arial" pitchFamily="34" charset="0"/>
              </a:rPr>
              <a:t>Who is Wilshire?</a:t>
            </a:r>
          </a:p>
        </p:txBody>
      </p:sp>
      <p:sp>
        <p:nvSpPr>
          <p:cNvPr id="12" name="Rectangle 11"/>
          <p:cNvSpPr/>
          <p:nvPr/>
        </p:nvSpPr>
        <p:spPr>
          <a:xfrm>
            <a:off x="-12700" y="1133475"/>
            <a:ext cx="8851900" cy="44450"/>
          </a:xfrm>
          <a:prstGeom prst="rect">
            <a:avLst/>
          </a:prstGeom>
          <a:solidFill>
            <a:srgbClr val="5F503D"/>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0250" name="TextBox 10"/>
          <p:cNvSpPr txBox="1">
            <a:spLocks noChangeArrowheads="1"/>
          </p:cNvSpPr>
          <p:nvPr/>
        </p:nvSpPr>
        <p:spPr bwMode="auto">
          <a:xfrm>
            <a:off x="3400425" y="5376863"/>
            <a:ext cx="4667250" cy="785812"/>
          </a:xfrm>
          <a:prstGeom prst="rect">
            <a:avLst/>
          </a:prstGeom>
          <a:noFill/>
          <a:ln w="9525">
            <a:noFill/>
            <a:miter lim="800000"/>
            <a:headEnd/>
            <a:tailEnd/>
          </a:ln>
        </p:spPr>
        <p:txBody>
          <a:bodyPr>
            <a:spAutoFit/>
          </a:bodyPr>
          <a:lstStyle/>
          <a:p>
            <a:pPr>
              <a:lnSpc>
                <a:spcPts val="900"/>
              </a:lnSpc>
            </a:pPr>
            <a:r>
              <a:rPr lang="en-US" sz="800" baseline="30000">
                <a:solidFill>
                  <a:srgbClr val="726351"/>
                </a:solidFill>
                <a:cs typeface="Arial" pitchFamily="34" charset="0"/>
              </a:rPr>
              <a:t>1 </a:t>
            </a:r>
            <a:r>
              <a:rPr lang="en-US" sz="800">
                <a:solidFill>
                  <a:srgbClr val="726351"/>
                </a:solidFill>
                <a:cs typeface="Arial" pitchFamily="34" charset="0"/>
              </a:rPr>
              <a:t>The assets, based on the more than 600 organizations to which Wilshire provided investment products and services, are as of December 31, 2009, based on published data in the December 27, 2010 issue of Pensions &amp; Investments. Wilshire  Associates Incorporated complies its list of clients (organizations to which Wilshire Associates provides investment products and services) across the for, and references the </a:t>
            </a:r>
            <a:r>
              <a:rPr lang="en-US" sz="800" i="1">
                <a:solidFill>
                  <a:srgbClr val="726351"/>
                </a:solidFill>
                <a:cs typeface="Arial" pitchFamily="34" charset="0"/>
              </a:rPr>
              <a:t>Pensions &amp; Investments </a:t>
            </a:r>
            <a:r>
              <a:rPr lang="en-US" sz="800">
                <a:solidFill>
                  <a:srgbClr val="726351"/>
                </a:solidFill>
                <a:cs typeface="Arial" pitchFamily="34" charset="0"/>
              </a:rPr>
              <a:t>annual article to derive the combined assets amount approximately $6 trillion.</a:t>
            </a:r>
          </a:p>
        </p:txBody>
      </p:sp>
      <p:sp>
        <p:nvSpPr>
          <p:cNvPr id="14" name="Footer Placeholder 13"/>
          <p:cNvSpPr>
            <a:spLocks noGrp="1"/>
          </p:cNvSpPr>
          <p:nvPr>
            <p:ph type="ftr" sz="quarter" idx="11"/>
          </p:nvPr>
        </p:nvSpPr>
        <p:spPr/>
        <p:txBody>
          <a:bodyPr/>
          <a:lstStyle/>
          <a:p>
            <a:pPr>
              <a:defRPr/>
            </a:pPr>
            <a:r>
              <a:rPr lang="en-US"/>
              <a:t>NRM-8950AO (03/12)</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6169025"/>
            <a:ext cx="9144000" cy="82550"/>
          </a:xfrm>
          <a:prstGeom prst="rect">
            <a:avLst/>
          </a:prstGeom>
          <a:solidFill>
            <a:srgbClr val="61131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7" name="Rectangle 6"/>
          <p:cNvSpPr/>
          <p:nvPr/>
        </p:nvSpPr>
        <p:spPr>
          <a:xfrm>
            <a:off x="0" y="6245225"/>
            <a:ext cx="9144000" cy="612775"/>
          </a:xfrm>
          <a:prstGeom prst="rect">
            <a:avLst/>
          </a:prstGeom>
          <a:solidFill>
            <a:srgbClr val="5F503D"/>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cxnSp>
        <p:nvCxnSpPr>
          <p:cNvPr id="16" name="Straight Connector 15"/>
          <p:cNvCxnSpPr/>
          <p:nvPr/>
        </p:nvCxnSpPr>
        <p:spPr>
          <a:xfrm>
            <a:off x="0" y="6245225"/>
            <a:ext cx="9144000" cy="1588"/>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11269" name="Picture 17" descr="Nationwide Framemark OYS-RGB.png"/>
          <p:cNvPicPr>
            <a:picLocks noChangeAspect="1"/>
          </p:cNvPicPr>
          <p:nvPr/>
        </p:nvPicPr>
        <p:blipFill>
          <a:blip r:embed="rId3" cstate="print"/>
          <a:srcRect/>
          <a:stretch>
            <a:fillRect/>
          </a:stretch>
        </p:blipFill>
        <p:spPr bwMode="auto">
          <a:xfrm>
            <a:off x="8035925" y="5526088"/>
            <a:ext cx="860425" cy="1143000"/>
          </a:xfrm>
          <a:prstGeom prst="rect">
            <a:avLst/>
          </a:prstGeom>
          <a:noFill/>
          <a:ln w="9525">
            <a:noFill/>
            <a:miter lim="800000"/>
            <a:headEnd/>
            <a:tailEnd/>
          </a:ln>
        </p:spPr>
      </p:pic>
      <p:sp>
        <p:nvSpPr>
          <p:cNvPr id="11270" name="TextBox 9"/>
          <p:cNvSpPr txBox="1">
            <a:spLocks noChangeArrowheads="1"/>
          </p:cNvSpPr>
          <p:nvPr/>
        </p:nvSpPr>
        <p:spPr bwMode="auto">
          <a:xfrm>
            <a:off x="231775" y="1397000"/>
            <a:ext cx="4997450" cy="4200525"/>
          </a:xfrm>
          <a:prstGeom prst="rect">
            <a:avLst/>
          </a:prstGeom>
          <a:noFill/>
          <a:ln w="9525">
            <a:noFill/>
            <a:miter lim="800000"/>
            <a:headEnd/>
            <a:tailEnd/>
          </a:ln>
        </p:spPr>
        <p:txBody>
          <a:bodyPr>
            <a:spAutoFit/>
          </a:bodyPr>
          <a:lstStyle/>
          <a:p>
            <a:pPr marL="457200" indent="-182563">
              <a:lnSpc>
                <a:spcPts val="2000"/>
              </a:lnSpc>
              <a:spcAft>
                <a:spcPts val="1500"/>
              </a:spcAft>
              <a:buFont typeface="Arial" pitchFamily="34" charset="0"/>
              <a:buChar char="•"/>
            </a:pPr>
            <a:r>
              <a:rPr lang="en-US">
                <a:solidFill>
                  <a:srgbClr val="726351"/>
                </a:solidFill>
                <a:cs typeface="Arial" pitchFamily="34" charset="0"/>
              </a:rPr>
              <a:t>Provides independent investment management assuring no conflict of interest</a:t>
            </a:r>
          </a:p>
          <a:p>
            <a:pPr marL="457200" indent="-182563">
              <a:lnSpc>
                <a:spcPts val="2000"/>
              </a:lnSpc>
              <a:spcAft>
                <a:spcPts val="1500"/>
              </a:spcAft>
              <a:buFont typeface="Arial" pitchFamily="34" charset="0"/>
              <a:buChar char="•"/>
            </a:pPr>
            <a:r>
              <a:rPr lang="en-US">
                <a:solidFill>
                  <a:srgbClr val="726351"/>
                </a:solidFill>
                <a:cs typeface="Arial" pitchFamily="34" charset="0"/>
              </a:rPr>
              <a:t>Researches investment strategies </a:t>
            </a:r>
            <a:br>
              <a:rPr lang="en-US">
                <a:solidFill>
                  <a:srgbClr val="726351"/>
                </a:solidFill>
                <a:cs typeface="Arial" pitchFamily="34" charset="0"/>
              </a:rPr>
            </a:br>
            <a:r>
              <a:rPr lang="en-US">
                <a:solidFill>
                  <a:srgbClr val="726351"/>
                </a:solidFill>
                <a:cs typeface="Arial" pitchFamily="34" charset="0"/>
              </a:rPr>
              <a:t>and asset classes</a:t>
            </a:r>
          </a:p>
          <a:p>
            <a:pPr marL="457200" indent="-182563">
              <a:lnSpc>
                <a:spcPts val="2000"/>
              </a:lnSpc>
              <a:spcAft>
                <a:spcPts val="1500"/>
              </a:spcAft>
              <a:buFont typeface="Arial" pitchFamily="34" charset="0"/>
              <a:buChar char="•"/>
            </a:pPr>
            <a:r>
              <a:rPr lang="en-US">
                <a:solidFill>
                  <a:srgbClr val="726351"/>
                </a:solidFill>
                <a:cs typeface="Arial" pitchFamily="34" charset="0"/>
              </a:rPr>
              <a:t>Builds the asset allocations for the portfolios</a:t>
            </a:r>
          </a:p>
          <a:p>
            <a:pPr marL="457200" indent="-182563">
              <a:lnSpc>
                <a:spcPts val="2000"/>
              </a:lnSpc>
              <a:spcAft>
                <a:spcPts val="1500"/>
              </a:spcAft>
              <a:buFont typeface="Arial" pitchFamily="34" charset="0"/>
              <a:buChar char="•"/>
            </a:pPr>
            <a:r>
              <a:rPr lang="en-US">
                <a:solidFill>
                  <a:srgbClr val="726351"/>
                </a:solidFill>
                <a:cs typeface="Arial" pitchFamily="34" charset="0"/>
              </a:rPr>
              <a:t>Selects the specific investments for </a:t>
            </a:r>
            <a:br>
              <a:rPr lang="en-US">
                <a:solidFill>
                  <a:srgbClr val="726351"/>
                </a:solidFill>
                <a:cs typeface="Arial" pitchFamily="34" charset="0"/>
              </a:rPr>
            </a:br>
            <a:r>
              <a:rPr lang="en-US">
                <a:solidFill>
                  <a:srgbClr val="726351"/>
                </a:solidFill>
                <a:cs typeface="Arial" pitchFamily="34" charset="0"/>
              </a:rPr>
              <a:t>the portfolios</a:t>
            </a:r>
          </a:p>
          <a:p>
            <a:pPr marL="457200" indent="-182563">
              <a:lnSpc>
                <a:spcPts val="2000"/>
              </a:lnSpc>
              <a:spcAft>
                <a:spcPts val="1500"/>
              </a:spcAft>
              <a:buFont typeface="Arial" pitchFamily="34" charset="0"/>
              <a:buChar char="•"/>
            </a:pPr>
            <a:r>
              <a:rPr lang="en-US">
                <a:solidFill>
                  <a:srgbClr val="726351"/>
                </a:solidFill>
                <a:cs typeface="Arial" pitchFamily="34" charset="0"/>
              </a:rPr>
              <a:t>Changes the funds and allocations </a:t>
            </a:r>
            <a:br>
              <a:rPr lang="en-US">
                <a:solidFill>
                  <a:srgbClr val="726351"/>
                </a:solidFill>
                <a:cs typeface="Arial" pitchFamily="34" charset="0"/>
              </a:rPr>
            </a:br>
            <a:r>
              <a:rPr lang="en-US">
                <a:solidFill>
                  <a:srgbClr val="726351"/>
                </a:solidFill>
                <a:cs typeface="Arial" pitchFamily="34" charset="0"/>
              </a:rPr>
              <a:t>in the portfolios to help keep in line </a:t>
            </a:r>
            <a:br>
              <a:rPr lang="en-US">
                <a:solidFill>
                  <a:srgbClr val="726351"/>
                </a:solidFill>
                <a:cs typeface="Arial" pitchFamily="34" charset="0"/>
              </a:rPr>
            </a:br>
            <a:r>
              <a:rPr lang="en-US">
                <a:solidFill>
                  <a:srgbClr val="726351"/>
                </a:solidFill>
                <a:cs typeface="Arial" pitchFamily="34" charset="0"/>
              </a:rPr>
              <a:t>with time horizon and </a:t>
            </a:r>
            <a:br>
              <a:rPr lang="en-US">
                <a:solidFill>
                  <a:srgbClr val="726351"/>
                </a:solidFill>
                <a:cs typeface="Arial" pitchFamily="34" charset="0"/>
              </a:rPr>
            </a:br>
            <a:r>
              <a:rPr lang="en-US">
                <a:solidFill>
                  <a:srgbClr val="726351"/>
                </a:solidFill>
                <a:cs typeface="Arial" pitchFamily="34" charset="0"/>
              </a:rPr>
              <a:t>market changes</a:t>
            </a:r>
          </a:p>
        </p:txBody>
      </p:sp>
      <p:sp>
        <p:nvSpPr>
          <p:cNvPr id="11" name="Rectangle 10"/>
          <p:cNvSpPr/>
          <p:nvPr/>
        </p:nvSpPr>
        <p:spPr>
          <a:xfrm>
            <a:off x="292100" y="1133475"/>
            <a:ext cx="8851900" cy="44450"/>
          </a:xfrm>
          <a:prstGeom prst="rect">
            <a:avLst/>
          </a:prstGeom>
          <a:solidFill>
            <a:srgbClr val="5F503D"/>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1272" name="TextBox 12"/>
          <p:cNvSpPr txBox="1">
            <a:spLocks noChangeArrowheads="1"/>
          </p:cNvSpPr>
          <p:nvPr/>
        </p:nvSpPr>
        <p:spPr bwMode="auto">
          <a:xfrm>
            <a:off x="231775" y="390525"/>
            <a:ext cx="8424863" cy="554038"/>
          </a:xfrm>
          <a:prstGeom prst="rect">
            <a:avLst/>
          </a:prstGeom>
          <a:noFill/>
          <a:ln w="9525">
            <a:noFill/>
            <a:miter lim="800000"/>
            <a:headEnd/>
            <a:tailEnd/>
          </a:ln>
        </p:spPr>
        <p:txBody>
          <a:bodyPr>
            <a:spAutoFit/>
          </a:bodyPr>
          <a:lstStyle/>
          <a:p>
            <a:r>
              <a:rPr lang="en-US" sz="2900" b="1">
                <a:solidFill>
                  <a:srgbClr val="8B1B0B"/>
                </a:solidFill>
                <a:cs typeface="Arial" pitchFamily="34" charset="0"/>
              </a:rPr>
              <a:t>What Wilshire Does</a:t>
            </a:r>
          </a:p>
        </p:txBody>
      </p:sp>
      <p:pic>
        <p:nvPicPr>
          <p:cNvPr id="11273" name="Picture 3" descr="puzzle chart_5.eps"/>
          <p:cNvPicPr>
            <a:picLocks noChangeAspect="1"/>
          </p:cNvPicPr>
          <p:nvPr/>
        </p:nvPicPr>
        <p:blipFill>
          <a:blip r:embed="rId4" cstate="print"/>
          <a:srcRect/>
          <a:stretch>
            <a:fillRect/>
          </a:stretch>
        </p:blipFill>
        <p:spPr bwMode="auto">
          <a:xfrm>
            <a:off x="4670425" y="823913"/>
            <a:ext cx="4225925" cy="4572000"/>
          </a:xfrm>
          <a:prstGeom prst="rect">
            <a:avLst/>
          </a:prstGeom>
          <a:solidFill>
            <a:schemeClr val="bg1"/>
          </a:solidFill>
          <a:ln w="9525">
            <a:noFill/>
            <a:miter lim="800000"/>
            <a:headEnd/>
            <a:tailEnd/>
          </a:ln>
        </p:spPr>
      </p:pic>
      <p:sp>
        <p:nvSpPr>
          <p:cNvPr id="12" name="Footer Placeholder 11"/>
          <p:cNvSpPr>
            <a:spLocks noGrp="1"/>
          </p:cNvSpPr>
          <p:nvPr>
            <p:ph type="ftr" sz="quarter" idx="11"/>
          </p:nvPr>
        </p:nvSpPr>
        <p:spPr/>
        <p:txBody>
          <a:bodyPr/>
          <a:lstStyle/>
          <a:p>
            <a:pPr>
              <a:defRPr/>
            </a:pPr>
            <a:r>
              <a:rPr lang="en-US"/>
              <a:t>NRM-8950AO (03/12)</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Documents and Settings\HBaggett\Desktop\08869_4127.tif"/>
          <p:cNvPicPr>
            <a:picLocks noChangeAspect="1" noChangeArrowheads="1"/>
          </p:cNvPicPr>
          <p:nvPr/>
        </p:nvPicPr>
        <p:blipFill>
          <a:blip r:embed="rId3" cstate="print">
            <a:lum bright="4000"/>
          </a:blip>
          <a:srcRect/>
          <a:stretch>
            <a:fillRect/>
          </a:stretch>
        </p:blipFill>
        <p:spPr bwMode="auto">
          <a:xfrm>
            <a:off x="6391275" y="1133475"/>
            <a:ext cx="2743200" cy="5554663"/>
          </a:xfrm>
          <a:prstGeom prst="rect">
            <a:avLst/>
          </a:prstGeom>
          <a:noFill/>
          <a:ln w="9525">
            <a:noFill/>
            <a:miter lim="800000"/>
            <a:headEnd/>
            <a:tailEnd/>
          </a:ln>
        </p:spPr>
      </p:pic>
      <p:sp>
        <p:nvSpPr>
          <p:cNvPr id="9" name="Rectangle 8"/>
          <p:cNvSpPr/>
          <p:nvPr/>
        </p:nvSpPr>
        <p:spPr>
          <a:xfrm>
            <a:off x="0" y="6169025"/>
            <a:ext cx="9144000" cy="82550"/>
          </a:xfrm>
          <a:prstGeom prst="rect">
            <a:avLst/>
          </a:prstGeom>
          <a:solidFill>
            <a:srgbClr val="61131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7" name="Rectangle 6"/>
          <p:cNvSpPr/>
          <p:nvPr/>
        </p:nvSpPr>
        <p:spPr>
          <a:xfrm>
            <a:off x="0" y="6245225"/>
            <a:ext cx="9144000" cy="612775"/>
          </a:xfrm>
          <a:prstGeom prst="rect">
            <a:avLst/>
          </a:prstGeom>
          <a:solidFill>
            <a:srgbClr val="5F503D"/>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cxnSp>
        <p:nvCxnSpPr>
          <p:cNvPr id="16" name="Straight Connector 15"/>
          <p:cNvCxnSpPr/>
          <p:nvPr/>
        </p:nvCxnSpPr>
        <p:spPr>
          <a:xfrm>
            <a:off x="0" y="6245225"/>
            <a:ext cx="9144000" cy="1588"/>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13318" name="Picture 17" descr="Nationwide Framemark OYS-RGB.png"/>
          <p:cNvPicPr>
            <a:picLocks noChangeAspect="1"/>
          </p:cNvPicPr>
          <p:nvPr/>
        </p:nvPicPr>
        <p:blipFill>
          <a:blip r:embed="rId4" cstate="print"/>
          <a:srcRect/>
          <a:stretch>
            <a:fillRect/>
          </a:stretch>
        </p:blipFill>
        <p:spPr bwMode="auto">
          <a:xfrm>
            <a:off x="8035925" y="5526088"/>
            <a:ext cx="860425" cy="1143000"/>
          </a:xfrm>
          <a:prstGeom prst="rect">
            <a:avLst/>
          </a:prstGeom>
          <a:noFill/>
          <a:ln w="9525">
            <a:noFill/>
            <a:miter lim="800000"/>
            <a:headEnd/>
            <a:tailEnd/>
          </a:ln>
        </p:spPr>
      </p:pic>
      <p:sp>
        <p:nvSpPr>
          <p:cNvPr id="13319" name="TextBox 9"/>
          <p:cNvSpPr txBox="1">
            <a:spLocks noChangeArrowheads="1"/>
          </p:cNvSpPr>
          <p:nvPr/>
        </p:nvSpPr>
        <p:spPr bwMode="auto">
          <a:xfrm>
            <a:off x="231775" y="1397000"/>
            <a:ext cx="5343525" cy="3233738"/>
          </a:xfrm>
          <a:prstGeom prst="rect">
            <a:avLst/>
          </a:prstGeom>
          <a:noFill/>
          <a:ln w="9525">
            <a:noFill/>
            <a:miter lim="800000"/>
            <a:headEnd/>
            <a:tailEnd/>
          </a:ln>
        </p:spPr>
        <p:txBody>
          <a:bodyPr>
            <a:spAutoFit/>
          </a:bodyPr>
          <a:lstStyle/>
          <a:p>
            <a:pPr marL="457200" indent="-182563">
              <a:lnSpc>
                <a:spcPts val="2000"/>
              </a:lnSpc>
              <a:spcAft>
                <a:spcPts val="1500"/>
              </a:spcAft>
              <a:buFont typeface="Arial" pitchFamily="34" charset="0"/>
              <a:buChar char="•"/>
            </a:pPr>
            <a:r>
              <a:rPr lang="en-US">
                <a:solidFill>
                  <a:srgbClr val="726351"/>
                </a:solidFill>
                <a:cs typeface="Arial" pitchFamily="34" charset="0"/>
              </a:rPr>
              <a:t>Employees complete a questionnaire that helps identify their retirement objectives and risk tolerance</a:t>
            </a:r>
          </a:p>
          <a:p>
            <a:pPr marL="457200" indent="-182563">
              <a:lnSpc>
                <a:spcPts val="2000"/>
              </a:lnSpc>
              <a:spcAft>
                <a:spcPts val="1500"/>
              </a:spcAft>
              <a:buFont typeface="Arial" pitchFamily="34" charset="0"/>
              <a:buChar char="•"/>
            </a:pPr>
            <a:r>
              <a:rPr lang="en-US">
                <a:solidFill>
                  <a:srgbClr val="726351"/>
                </a:solidFill>
                <a:cs typeface="Arial" pitchFamily="34" charset="0"/>
              </a:rPr>
              <a:t>An investment portfolio is implemented, based on the information and the employee’s age and risk tolerance</a:t>
            </a:r>
          </a:p>
          <a:p>
            <a:pPr marL="457200" indent="-182563">
              <a:lnSpc>
                <a:spcPts val="2000"/>
              </a:lnSpc>
              <a:spcAft>
                <a:spcPts val="1500"/>
              </a:spcAft>
              <a:buFont typeface="Arial" pitchFamily="34" charset="0"/>
              <a:buChar char="•"/>
            </a:pPr>
            <a:r>
              <a:rPr lang="en-US">
                <a:solidFill>
                  <a:srgbClr val="726351"/>
                </a:solidFill>
                <a:cs typeface="Arial" pitchFamily="34" charset="0"/>
              </a:rPr>
              <a:t>Portfolios are managed, with adjustments made as conditions change</a:t>
            </a:r>
          </a:p>
          <a:p>
            <a:pPr marL="457200" indent="-182563">
              <a:lnSpc>
                <a:spcPts val="2000"/>
              </a:lnSpc>
              <a:spcAft>
                <a:spcPts val="1500"/>
              </a:spcAft>
              <a:buFont typeface="Arial" pitchFamily="34" charset="0"/>
              <a:buChar char="•"/>
            </a:pPr>
            <a:r>
              <a:rPr lang="en-US">
                <a:solidFill>
                  <a:srgbClr val="726351"/>
                </a:solidFill>
                <a:cs typeface="Arial" pitchFamily="34" charset="0"/>
              </a:rPr>
              <a:t>Regular communications are provided, including an annual review</a:t>
            </a:r>
          </a:p>
        </p:txBody>
      </p:sp>
      <p:sp>
        <p:nvSpPr>
          <p:cNvPr id="11" name="Rectangle 10"/>
          <p:cNvSpPr/>
          <p:nvPr/>
        </p:nvSpPr>
        <p:spPr>
          <a:xfrm>
            <a:off x="292100" y="1133475"/>
            <a:ext cx="8851900" cy="44450"/>
          </a:xfrm>
          <a:prstGeom prst="rect">
            <a:avLst/>
          </a:prstGeom>
          <a:solidFill>
            <a:srgbClr val="5F503D"/>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3321" name="TextBox 13"/>
          <p:cNvSpPr txBox="1">
            <a:spLocks noChangeArrowheads="1"/>
          </p:cNvSpPr>
          <p:nvPr/>
        </p:nvSpPr>
        <p:spPr bwMode="auto">
          <a:xfrm>
            <a:off x="231775" y="390525"/>
            <a:ext cx="8424863" cy="554038"/>
          </a:xfrm>
          <a:prstGeom prst="rect">
            <a:avLst/>
          </a:prstGeom>
          <a:noFill/>
          <a:ln w="9525">
            <a:noFill/>
            <a:miter lim="800000"/>
            <a:headEnd/>
            <a:tailEnd/>
          </a:ln>
        </p:spPr>
        <p:txBody>
          <a:bodyPr>
            <a:spAutoFit/>
          </a:bodyPr>
          <a:lstStyle/>
          <a:p>
            <a:r>
              <a:rPr lang="en-US" sz="2900" b="1">
                <a:solidFill>
                  <a:srgbClr val="8B1B0B"/>
                </a:solidFill>
                <a:cs typeface="Arial" pitchFamily="34" charset="0"/>
              </a:rPr>
              <a:t>How does Nationwide ProAccount</a:t>
            </a:r>
            <a:r>
              <a:rPr lang="en-US" sz="2900" b="1" baseline="30000">
                <a:solidFill>
                  <a:srgbClr val="8B1B0B"/>
                </a:solidFill>
                <a:cs typeface="Arial" pitchFamily="34" charset="0"/>
              </a:rPr>
              <a:t>®</a:t>
            </a:r>
            <a:r>
              <a:rPr lang="en-US" sz="2900" b="1">
                <a:solidFill>
                  <a:srgbClr val="8B1B0B"/>
                </a:solidFill>
                <a:cs typeface="Arial" pitchFamily="34" charset="0"/>
              </a:rPr>
              <a:t> work?</a:t>
            </a:r>
          </a:p>
        </p:txBody>
      </p:sp>
      <p:sp>
        <p:nvSpPr>
          <p:cNvPr id="12" name="Footer Placeholder 11"/>
          <p:cNvSpPr>
            <a:spLocks noGrp="1"/>
          </p:cNvSpPr>
          <p:nvPr>
            <p:ph type="ftr" sz="quarter" idx="11"/>
          </p:nvPr>
        </p:nvSpPr>
        <p:spPr/>
        <p:txBody>
          <a:bodyPr/>
          <a:lstStyle/>
          <a:p>
            <a:pPr>
              <a:defRPr/>
            </a:pPr>
            <a:r>
              <a:rPr lang="en-US"/>
              <a:t>NRM-8950AO (03/12)</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3" descr="laugingman.jpg"/>
          <p:cNvPicPr>
            <a:picLocks noChangeAspect="1"/>
          </p:cNvPicPr>
          <p:nvPr/>
        </p:nvPicPr>
        <p:blipFill>
          <a:blip r:embed="rId3" cstate="print"/>
          <a:srcRect/>
          <a:stretch>
            <a:fillRect/>
          </a:stretch>
        </p:blipFill>
        <p:spPr bwMode="auto">
          <a:xfrm>
            <a:off x="6403975" y="1155700"/>
            <a:ext cx="2743200" cy="5491163"/>
          </a:xfrm>
          <a:prstGeom prst="rect">
            <a:avLst/>
          </a:prstGeom>
          <a:noFill/>
          <a:ln w="9525">
            <a:noFill/>
            <a:miter lim="800000"/>
            <a:headEnd/>
            <a:tailEnd/>
          </a:ln>
        </p:spPr>
      </p:pic>
      <p:sp>
        <p:nvSpPr>
          <p:cNvPr id="9" name="Rectangle 8"/>
          <p:cNvSpPr/>
          <p:nvPr/>
        </p:nvSpPr>
        <p:spPr>
          <a:xfrm>
            <a:off x="0" y="6169025"/>
            <a:ext cx="9144000" cy="82550"/>
          </a:xfrm>
          <a:prstGeom prst="rect">
            <a:avLst/>
          </a:prstGeom>
          <a:solidFill>
            <a:srgbClr val="61131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7" name="Rectangle 6"/>
          <p:cNvSpPr/>
          <p:nvPr/>
        </p:nvSpPr>
        <p:spPr>
          <a:xfrm>
            <a:off x="0" y="6245225"/>
            <a:ext cx="9144000" cy="612775"/>
          </a:xfrm>
          <a:prstGeom prst="rect">
            <a:avLst/>
          </a:prstGeom>
          <a:solidFill>
            <a:srgbClr val="5F503D"/>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cxnSp>
        <p:nvCxnSpPr>
          <p:cNvPr id="16" name="Straight Connector 15"/>
          <p:cNvCxnSpPr/>
          <p:nvPr/>
        </p:nvCxnSpPr>
        <p:spPr>
          <a:xfrm>
            <a:off x="0" y="6245225"/>
            <a:ext cx="9144000" cy="1588"/>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14342" name="Picture 17" descr="Nationwide Framemark OYS-RGB.png"/>
          <p:cNvPicPr>
            <a:picLocks noChangeAspect="1"/>
          </p:cNvPicPr>
          <p:nvPr/>
        </p:nvPicPr>
        <p:blipFill>
          <a:blip r:embed="rId4" cstate="print"/>
          <a:srcRect/>
          <a:stretch>
            <a:fillRect/>
          </a:stretch>
        </p:blipFill>
        <p:spPr bwMode="auto">
          <a:xfrm>
            <a:off x="8035925" y="5526088"/>
            <a:ext cx="860425" cy="1143000"/>
          </a:xfrm>
          <a:prstGeom prst="rect">
            <a:avLst/>
          </a:prstGeom>
          <a:noFill/>
          <a:ln w="9525">
            <a:noFill/>
            <a:miter lim="800000"/>
            <a:headEnd/>
            <a:tailEnd/>
          </a:ln>
        </p:spPr>
      </p:pic>
      <p:sp>
        <p:nvSpPr>
          <p:cNvPr id="14343" name="TextBox 9"/>
          <p:cNvSpPr txBox="1">
            <a:spLocks noChangeArrowheads="1"/>
          </p:cNvSpPr>
          <p:nvPr/>
        </p:nvSpPr>
        <p:spPr bwMode="auto">
          <a:xfrm>
            <a:off x="231775" y="1397000"/>
            <a:ext cx="5267325" cy="3233738"/>
          </a:xfrm>
          <a:prstGeom prst="rect">
            <a:avLst/>
          </a:prstGeom>
          <a:noFill/>
          <a:ln w="9525">
            <a:noFill/>
            <a:miter lim="800000"/>
            <a:headEnd/>
            <a:tailEnd/>
          </a:ln>
        </p:spPr>
        <p:txBody>
          <a:bodyPr>
            <a:spAutoFit/>
          </a:bodyPr>
          <a:lstStyle/>
          <a:p>
            <a:pPr marL="457200" indent="-182563">
              <a:lnSpc>
                <a:spcPts val="2000"/>
              </a:lnSpc>
              <a:spcAft>
                <a:spcPts val="1500"/>
              </a:spcAft>
              <a:buFont typeface="Arial" pitchFamily="34" charset="0"/>
              <a:buChar char="•"/>
            </a:pPr>
            <a:r>
              <a:rPr lang="en-US">
                <a:solidFill>
                  <a:srgbClr val="726351"/>
                </a:solidFill>
                <a:cs typeface="Arial" pitchFamily="34" charset="0"/>
              </a:rPr>
              <a:t>The expertise of a professional investment firm</a:t>
            </a:r>
          </a:p>
          <a:p>
            <a:pPr marL="457200" indent="-182563">
              <a:lnSpc>
                <a:spcPts val="2000"/>
              </a:lnSpc>
              <a:spcAft>
                <a:spcPts val="1500"/>
              </a:spcAft>
              <a:buFont typeface="Arial" pitchFamily="34" charset="0"/>
              <a:buChar char="•"/>
            </a:pPr>
            <a:r>
              <a:rPr lang="en-US">
                <a:solidFill>
                  <a:srgbClr val="726351"/>
                </a:solidFill>
                <a:cs typeface="Arial" pitchFamily="34" charset="0"/>
              </a:rPr>
              <a:t>In-depth research of fund selection and asset allocation </a:t>
            </a:r>
          </a:p>
          <a:p>
            <a:pPr marL="457200" indent="-182563">
              <a:lnSpc>
                <a:spcPts val="2000"/>
              </a:lnSpc>
              <a:spcAft>
                <a:spcPts val="1500"/>
              </a:spcAft>
              <a:buFont typeface="Arial" pitchFamily="34" charset="0"/>
              <a:buChar char="•"/>
            </a:pPr>
            <a:r>
              <a:rPr lang="en-US">
                <a:solidFill>
                  <a:srgbClr val="726351"/>
                </a:solidFill>
                <a:ea typeface="Consolas" pitchFamily="49" charset="0"/>
                <a:cs typeface="Arial" pitchFamily="34" charset="0"/>
              </a:rPr>
              <a:t>Ongoing portfolio monitoring and refinement, including annual reviews, as market conditions change and participant gets closer to retirement</a:t>
            </a:r>
          </a:p>
          <a:p>
            <a:pPr marL="457200" indent="-182563">
              <a:lnSpc>
                <a:spcPts val="2000"/>
              </a:lnSpc>
              <a:spcAft>
                <a:spcPts val="1500"/>
              </a:spcAft>
              <a:buFont typeface="Arial" pitchFamily="34" charset="0"/>
              <a:buChar char="•"/>
            </a:pPr>
            <a:r>
              <a:rPr lang="en-US">
                <a:solidFill>
                  <a:srgbClr val="726351"/>
                </a:solidFill>
                <a:cs typeface="Arial" pitchFamily="34" charset="0"/>
              </a:rPr>
              <a:t>No minimum account balance and no cancellation fees</a:t>
            </a:r>
          </a:p>
        </p:txBody>
      </p:sp>
      <p:sp>
        <p:nvSpPr>
          <p:cNvPr id="14344" name="TextBox 11"/>
          <p:cNvSpPr txBox="1">
            <a:spLocks noChangeArrowheads="1"/>
          </p:cNvSpPr>
          <p:nvPr/>
        </p:nvSpPr>
        <p:spPr bwMode="auto">
          <a:xfrm>
            <a:off x="231775" y="133350"/>
            <a:ext cx="8424863" cy="946150"/>
          </a:xfrm>
          <a:prstGeom prst="rect">
            <a:avLst/>
          </a:prstGeom>
          <a:noFill/>
          <a:ln w="9525">
            <a:noFill/>
            <a:miter lim="800000"/>
            <a:headEnd/>
            <a:tailEnd/>
          </a:ln>
        </p:spPr>
        <p:txBody>
          <a:bodyPr>
            <a:spAutoFit/>
          </a:bodyPr>
          <a:lstStyle/>
          <a:p>
            <a:pPr>
              <a:lnSpc>
                <a:spcPts val="3300"/>
              </a:lnSpc>
            </a:pPr>
            <a:r>
              <a:rPr lang="en-US" sz="2900" b="1">
                <a:solidFill>
                  <a:srgbClr val="8B1B0B"/>
                </a:solidFill>
                <a:cs typeface="Arial" pitchFamily="34" charset="0"/>
              </a:rPr>
              <a:t>What Participants Get with</a:t>
            </a:r>
            <a:br>
              <a:rPr lang="en-US" sz="2900" b="1">
                <a:solidFill>
                  <a:srgbClr val="8B1B0B"/>
                </a:solidFill>
                <a:cs typeface="Arial" pitchFamily="34" charset="0"/>
              </a:rPr>
            </a:br>
            <a:r>
              <a:rPr lang="en-US" sz="2900" b="1">
                <a:solidFill>
                  <a:srgbClr val="8B1B0B"/>
                </a:solidFill>
                <a:cs typeface="Arial" pitchFamily="34" charset="0"/>
              </a:rPr>
              <a:t>Nationwide ProAccount</a:t>
            </a:r>
            <a:r>
              <a:rPr lang="en-US" sz="2900" b="1" baseline="30000">
                <a:solidFill>
                  <a:srgbClr val="8B1B0B"/>
                </a:solidFill>
                <a:cs typeface="Arial" pitchFamily="34" charset="0"/>
              </a:rPr>
              <a:t>®</a:t>
            </a:r>
          </a:p>
        </p:txBody>
      </p:sp>
      <p:sp>
        <p:nvSpPr>
          <p:cNvPr id="11" name="Rectangle 10"/>
          <p:cNvSpPr/>
          <p:nvPr/>
        </p:nvSpPr>
        <p:spPr>
          <a:xfrm>
            <a:off x="292100" y="1133475"/>
            <a:ext cx="8851900" cy="44450"/>
          </a:xfrm>
          <a:prstGeom prst="rect">
            <a:avLst/>
          </a:prstGeom>
          <a:solidFill>
            <a:srgbClr val="5F503D"/>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2" name="Footer Placeholder 11"/>
          <p:cNvSpPr>
            <a:spLocks noGrp="1"/>
          </p:cNvSpPr>
          <p:nvPr>
            <p:ph type="ftr" sz="quarter" idx="11"/>
          </p:nvPr>
        </p:nvSpPr>
        <p:spPr/>
        <p:txBody>
          <a:bodyPr/>
          <a:lstStyle/>
          <a:p>
            <a:pPr>
              <a:defRPr/>
            </a:pPr>
            <a:r>
              <a:rPr lang="en-US"/>
              <a:t>NRM-8950AO (03/12)</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14" descr="08866_5129.tif"/>
          <p:cNvPicPr>
            <a:picLocks noChangeAspect="1"/>
          </p:cNvPicPr>
          <p:nvPr/>
        </p:nvPicPr>
        <p:blipFill>
          <a:blip r:embed="rId2" cstate="print"/>
          <a:srcRect/>
          <a:stretch>
            <a:fillRect/>
          </a:stretch>
        </p:blipFill>
        <p:spPr bwMode="auto">
          <a:xfrm>
            <a:off x="6396038" y="1128713"/>
            <a:ext cx="2743200" cy="5500687"/>
          </a:xfrm>
          <a:prstGeom prst="rect">
            <a:avLst/>
          </a:prstGeom>
          <a:noFill/>
          <a:ln w="9525">
            <a:noFill/>
            <a:miter lim="800000"/>
            <a:headEnd/>
            <a:tailEnd/>
          </a:ln>
        </p:spPr>
      </p:pic>
      <p:sp>
        <p:nvSpPr>
          <p:cNvPr id="9" name="Rectangle 8"/>
          <p:cNvSpPr/>
          <p:nvPr/>
        </p:nvSpPr>
        <p:spPr>
          <a:xfrm>
            <a:off x="0" y="6169025"/>
            <a:ext cx="9144000" cy="82550"/>
          </a:xfrm>
          <a:prstGeom prst="rect">
            <a:avLst/>
          </a:prstGeom>
          <a:solidFill>
            <a:srgbClr val="61131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7" name="Rectangle 6"/>
          <p:cNvSpPr/>
          <p:nvPr/>
        </p:nvSpPr>
        <p:spPr>
          <a:xfrm>
            <a:off x="0" y="6245225"/>
            <a:ext cx="9144000" cy="612775"/>
          </a:xfrm>
          <a:prstGeom prst="rect">
            <a:avLst/>
          </a:prstGeom>
          <a:solidFill>
            <a:srgbClr val="5F503D"/>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cxnSp>
        <p:nvCxnSpPr>
          <p:cNvPr id="16" name="Straight Connector 15"/>
          <p:cNvCxnSpPr/>
          <p:nvPr/>
        </p:nvCxnSpPr>
        <p:spPr>
          <a:xfrm>
            <a:off x="0" y="6245225"/>
            <a:ext cx="9144000" cy="1588"/>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15366" name="Picture 17" descr="Nationwide Framemark OYS-RGB.png"/>
          <p:cNvPicPr>
            <a:picLocks noChangeAspect="1"/>
          </p:cNvPicPr>
          <p:nvPr/>
        </p:nvPicPr>
        <p:blipFill>
          <a:blip r:embed="rId3" cstate="print"/>
          <a:srcRect/>
          <a:stretch>
            <a:fillRect/>
          </a:stretch>
        </p:blipFill>
        <p:spPr bwMode="auto">
          <a:xfrm>
            <a:off x="8035925" y="5526088"/>
            <a:ext cx="860425" cy="1143000"/>
          </a:xfrm>
          <a:prstGeom prst="rect">
            <a:avLst/>
          </a:prstGeom>
          <a:noFill/>
          <a:ln w="9525">
            <a:noFill/>
            <a:miter lim="800000"/>
            <a:headEnd/>
            <a:tailEnd/>
          </a:ln>
        </p:spPr>
      </p:pic>
      <p:sp>
        <p:nvSpPr>
          <p:cNvPr id="15367" name="TextBox 9"/>
          <p:cNvSpPr txBox="1">
            <a:spLocks noChangeArrowheads="1"/>
          </p:cNvSpPr>
          <p:nvPr/>
        </p:nvSpPr>
        <p:spPr bwMode="auto">
          <a:xfrm>
            <a:off x="231775" y="1397000"/>
            <a:ext cx="5267325" cy="2725738"/>
          </a:xfrm>
          <a:prstGeom prst="rect">
            <a:avLst/>
          </a:prstGeom>
          <a:noFill/>
          <a:ln w="9525">
            <a:noFill/>
            <a:miter lim="800000"/>
            <a:headEnd/>
            <a:tailEnd/>
          </a:ln>
        </p:spPr>
        <p:txBody>
          <a:bodyPr>
            <a:spAutoFit/>
          </a:bodyPr>
          <a:lstStyle/>
          <a:p>
            <a:pPr marL="457200" indent="-182563">
              <a:lnSpc>
                <a:spcPts val="2000"/>
              </a:lnSpc>
              <a:spcAft>
                <a:spcPts val="1500"/>
              </a:spcAft>
              <a:buFont typeface="Arial" pitchFamily="34" charset="0"/>
              <a:buChar char="•"/>
            </a:pPr>
            <a:r>
              <a:rPr lang="en-US">
                <a:solidFill>
                  <a:srgbClr val="726351"/>
                </a:solidFill>
                <a:cs typeface="Arial" pitchFamily="34" charset="0"/>
              </a:rPr>
              <a:t>No hard-and-fast enrollment period;  participant can switch into the account at </a:t>
            </a:r>
            <a:br>
              <a:rPr lang="en-US">
                <a:solidFill>
                  <a:srgbClr val="726351"/>
                </a:solidFill>
                <a:cs typeface="Arial" pitchFamily="34" charset="0"/>
              </a:rPr>
            </a:br>
            <a:r>
              <a:rPr lang="en-US">
                <a:solidFill>
                  <a:srgbClr val="726351"/>
                </a:solidFill>
                <a:cs typeface="Arial" pitchFamily="34" charset="0"/>
              </a:rPr>
              <a:t>any time</a:t>
            </a:r>
          </a:p>
          <a:p>
            <a:pPr marL="457200" indent="-182563">
              <a:lnSpc>
                <a:spcPts val="2000"/>
              </a:lnSpc>
              <a:spcAft>
                <a:spcPts val="1500"/>
              </a:spcAft>
              <a:buFont typeface="Arial" pitchFamily="34" charset="0"/>
              <a:buChar char="•"/>
            </a:pPr>
            <a:r>
              <a:rPr lang="en-US">
                <a:solidFill>
                  <a:srgbClr val="726351"/>
                </a:solidFill>
                <a:cs typeface="Arial" pitchFamily="34" charset="0"/>
              </a:rPr>
              <a:t>Periodic adjustments to help keep participants on track toward retirement goals</a:t>
            </a:r>
          </a:p>
          <a:p>
            <a:pPr marL="457200" indent="-182563">
              <a:lnSpc>
                <a:spcPts val="2000"/>
              </a:lnSpc>
              <a:spcAft>
                <a:spcPts val="1500"/>
              </a:spcAft>
              <a:buFont typeface="Arial" pitchFamily="34" charset="0"/>
              <a:buChar char="•"/>
            </a:pPr>
            <a:r>
              <a:rPr lang="en-US">
                <a:solidFill>
                  <a:srgbClr val="726351"/>
                </a:solidFill>
                <a:cs typeface="Arial" pitchFamily="34" charset="0"/>
              </a:rPr>
              <a:t>Manages not just </a:t>
            </a:r>
            <a:r>
              <a:rPr lang="en-US" b="1">
                <a:solidFill>
                  <a:srgbClr val="726351"/>
                </a:solidFill>
                <a:cs typeface="Arial" pitchFamily="34" charset="0"/>
              </a:rPr>
              <a:t>to</a:t>
            </a:r>
            <a:r>
              <a:rPr lang="en-US">
                <a:solidFill>
                  <a:srgbClr val="726351"/>
                </a:solidFill>
                <a:cs typeface="Arial" pitchFamily="34" charset="0"/>
              </a:rPr>
              <a:t> retirement, but </a:t>
            </a:r>
            <a:r>
              <a:rPr lang="en-US" b="1" i="1">
                <a:solidFill>
                  <a:srgbClr val="726351"/>
                </a:solidFill>
                <a:cs typeface="Arial" pitchFamily="34" charset="0"/>
              </a:rPr>
              <a:t>through</a:t>
            </a:r>
            <a:r>
              <a:rPr lang="en-US">
                <a:solidFill>
                  <a:srgbClr val="726351"/>
                </a:solidFill>
                <a:cs typeface="Arial" pitchFamily="34" charset="0"/>
              </a:rPr>
              <a:t> retirement as well</a:t>
            </a:r>
          </a:p>
          <a:p>
            <a:pPr marL="457200" indent="-182563">
              <a:lnSpc>
                <a:spcPts val="2000"/>
              </a:lnSpc>
              <a:spcAft>
                <a:spcPts val="1500"/>
              </a:spcAft>
              <a:buFont typeface="Arial" pitchFamily="34" charset="0"/>
              <a:buChar char="•"/>
            </a:pPr>
            <a:r>
              <a:rPr lang="en-US">
                <a:solidFill>
                  <a:srgbClr val="726351"/>
                </a:solidFill>
                <a:cs typeface="Arial" pitchFamily="34" charset="0"/>
              </a:rPr>
              <a:t>Reasonable annual fee</a:t>
            </a:r>
          </a:p>
        </p:txBody>
      </p:sp>
      <p:sp>
        <p:nvSpPr>
          <p:cNvPr id="15368" name="TextBox 11"/>
          <p:cNvSpPr txBox="1">
            <a:spLocks noChangeArrowheads="1"/>
          </p:cNvSpPr>
          <p:nvPr/>
        </p:nvSpPr>
        <p:spPr bwMode="auto">
          <a:xfrm>
            <a:off x="231775" y="133350"/>
            <a:ext cx="8424863" cy="946150"/>
          </a:xfrm>
          <a:prstGeom prst="rect">
            <a:avLst/>
          </a:prstGeom>
          <a:noFill/>
          <a:ln w="9525">
            <a:noFill/>
            <a:miter lim="800000"/>
            <a:headEnd/>
            <a:tailEnd/>
          </a:ln>
        </p:spPr>
        <p:txBody>
          <a:bodyPr>
            <a:spAutoFit/>
          </a:bodyPr>
          <a:lstStyle/>
          <a:p>
            <a:pPr>
              <a:lnSpc>
                <a:spcPts val="3300"/>
              </a:lnSpc>
            </a:pPr>
            <a:r>
              <a:rPr lang="en-US" sz="2900" b="1">
                <a:solidFill>
                  <a:srgbClr val="8B1B0B"/>
                </a:solidFill>
                <a:cs typeface="Arial" pitchFamily="34" charset="0"/>
              </a:rPr>
              <a:t>What Participants Get with</a:t>
            </a:r>
            <a:br>
              <a:rPr lang="en-US" sz="2900" b="1">
                <a:solidFill>
                  <a:srgbClr val="8B1B0B"/>
                </a:solidFill>
                <a:cs typeface="Arial" pitchFamily="34" charset="0"/>
              </a:rPr>
            </a:br>
            <a:r>
              <a:rPr lang="en-US" sz="2900" b="1">
                <a:solidFill>
                  <a:srgbClr val="8B1B0B"/>
                </a:solidFill>
                <a:cs typeface="Arial" pitchFamily="34" charset="0"/>
              </a:rPr>
              <a:t>Nationwide ProAccount</a:t>
            </a:r>
            <a:r>
              <a:rPr lang="en-US" sz="2900" b="1" baseline="30000">
                <a:solidFill>
                  <a:srgbClr val="8B1B0B"/>
                </a:solidFill>
                <a:cs typeface="Arial" pitchFamily="34" charset="0"/>
              </a:rPr>
              <a:t>®</a:t>
            </a:r>
          </a:p>
        </p:txBody>
      </p:sp>
      <p:sp>
        <p:nvSpPr>
          <p:cNvPr id="11" name="Rectangle 10"/>
          <p:cNvSpPr/>
          <p:nvPr/>
        </p:nvSpPr>
        <p:spPr>
          <a:xfrm>
            <a:off x="292100" y="1133475"/>
            <a:ext cx="8851900" cy="44450"/>
          </a:xfrm>
          <a:prstGeom prst="rect">
            <a:avLst/>
          </a:prstGeom>
          <a:solidFill>
            <a:srgbClr val="5F503D"/>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2" name="Footer Placeholder 11"/>
          <p:cNvSpPr>
            <a:spLocks noGrp="1"/>
          </p:cNvSpPr>
          <p:nvPr>
            <p:ph type="ftr" sz="quarter" idx="11"/>
          </p:nvPr>
        </p:nvSpPr>
        <p:spPr/>
        <p:txBody>
          <a:bodyPr/>
          <a:lstStyle/>
          <a:p>
            <a:pPr>
              <a:defRPr/>
            </a:pPr>
            <a:r>
              <a:rPr lang="en-US"/>
              <a:t>NRM-8950AO (03/12)</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9" descr="computer.jpg"/>
          <p:cNvPicPr>
            <a:picLocks noChangeAspect="1"/>
          </p:cNvPicPr>
          <p:nvPr/>
        </p:nvPicPr>
        <p:blipFill>
          <a:blip r:embed="rId3" cstate="print"/>
          <a:srcRect/>
          <a:stretch>
            <a:fillRect/>
          </a:stretch>
        </p:blipFill>
        <p:spPr bwMode="auto">
          <a:xfrm>
            <a:off x="0" y="1146175"/>
            <a:ext cx="2743200" cy="5491163"/>
          </a:xfrm>
          <a:prstGeom prst="rect">
            <a:avLst/>
          </a:prstGeom>
          <a:noFill/>
          <a:ln w="9525">
            <a:noFill/>
            <a:miter lim="800000"/>
            <a:headEnd/>
            <a:tailEnd/>
          </a:ln>
        </p:spPr>
      </p:pic>
      <p:sp>
        <p:nvSpPr>
          <p:cNvPr id="9" name="Rectangle 8"/>
          <p:cNvSpPr/>
          <p:nvPr/>
        </p:nvSpPr>
        <p:spPr>
          <a:xfrm>
            <a:off x="0" y="6169025"/>
            <a:ext cx="9144000" cy="82550"/>
          </a:xfrm>
          <a:prstGeom prst="rect">
            <a:avLst/>
          </a:prstGeom>
          <a:solidFill>
            <a:srgbClr val="61131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7" name="Rectangle 6"/>
          <p:cNvSpPr/>
          <p:nvPr/>
        </p:nvSpPr>
        <p:spPr>
          <a:xfrm>
            <a:off x="0" y="6245225"/>
            <a:ext cx="9144000" cy="612775"/>
          </a:xfrm>
          <a:prstGeom prst="rect">
            <a:avLst/>
          </a:prstGeom>
          <a:solidFill>
            <a:srgbClr val="5F503D"/>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cxnSp>
        <p:nvCxnSpPr>
          <p:cNvPr id="16" name="Straight Connector 15"/>
          <p:cNvCxnSpPr/>
          <p:nvPr/>
        </p:nvCxnSpPr>
        <p:spPr>
          <a:xfrm>
            <a:off x="0" y="6245225"/>
            <a:ext cx="9144000" cy="1588"/>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18438" name="Picture 17" descr="Nationwide Framemark OYS-RGB.png"/>
          <p:cNvPicPr>
            <a:picLocks noChangeAspect="1"/>
          </p:cNvPicPr>
          <p:nvPr/>
        </p:nvPicPr>
        <p:blipFill>
          <a:blip r:embed="rId4" cstate="print"/>
          <a:srcRect/>
          <a:stretch>
            <a:fillRect/>
          </a:stretch>
        </p:blipFill>
        <p:spPr bwMode="auto">
          <a:xfrm>
            <a:off x="8035925" y="5526088"/>
            <a:ext cx="860425" cy="1143000"/>
          </a:xfrm>
          <a:prstGeom prst="rect">
            <a:avLst/>
          </a:prstGeom>
          <a:noFill/>
          <a:ln w="9525">
            <a:noFill/>
            <a:miter lim="800000"/>
            <a:headEnd/>
            <a:tailEnd/>
          </a:ln>
        </p:spPr>
      </p:pic>
      <p:sp>
        <p:nvSpPr>
          <p:cNvPr id="18439" name="TextBox 18"/>
          <p:cNvSpPr txBox="1">
            <a:spLocks noChangeArrowheads="1"/>
          </p:cNvSpPr>
          <p:nvPr/>
        </p:nvSpPr>
        <p:spPr bwMode="auto">
          <a:xfrm>
            <a:off x="3678238" y="390525"/>
            <a:ext cx="8423275" cy="554038"/>
          </a:xfrm>
          <a:prstGeom prst="rect">
            <a:avLst/>
          </a:prstGeom>
          <a:noFill/>
          <a:ln w="9525">
            <a:noFill/>
            <a:miter lim="800000"/>
            <a:headEnd/>
            <a:tailEnd/>
          </a:ln>
        </p:spPr>
        <p:txBody>
          <a:bodyPr>
            <a:spAutoFit/>
          </a:bodyPr>
          <a:lstStyle/>
          <a:p>
            <a:r>
              <a:rPr lang="en-US" sz="2900" b="1">
                <a:solidFill>
                  <a:srgbClr val="8B1B0B"/>
                </a:solidFill>
                <a:cs typeface="Arial" pitchFamily="34" charset="0"/>
              </a:rPr>
              <a:t>What Plan Sponsors Get</a:t>
            </a:r>
          </a:p>
        </p:txBody>
      </p:sp>
      <p:sp>
        <p:nvSpPr>
          <p:cNvPr id="18440" name="TextBox 21"/>
          <p:cNvSpPr txBox="1">
            <a:spLocks noChangeArrowheads="1"/>
          </p:cNvSpPr>
          <p:nvPr/>
        </p:nvSpPr>
        <p:spPr bwMode="auto">
          <a:xfrm>
            <a:off x="3384550" y="1314450"/>
            <a:ext cx="5511800" cy="4157663"/>
          </a:xfrm>
          <a:prstGeom prst="rect">
            <a:avLst/>
          </a:prstGeom>
          <a:noFill/>
          <a:ln w="9525">
            <a:noFill/>
            <a:miter lim="800000"/>
            <a:headEnd/>
            <a:tailEnd/>
          </a:ln>
        </p:spPr>
        <p:txBody>
          <a:bodyPr>
            <a:spAutoFit/>
          </a:bodyPr>
          <a:lstStyle/>
          <a:p>
            <a:pPr marL="457200" indent="-182563">
              <a:lnSpc>
                <a:spcPts val="1800"/>
              </a:lnSpc>
              <a:spcAft>
                <a:spcPts val="1300"/>
              </a:spcAft>
              <a:buFont typeface="Arial" pitchFamily="34" charset="0"/>
              <a:buChar char="•"/>
            </a:pPr>
            <a:r>
              <a:rPr lang="en-US" sz="1700">
                <a:solidFill>
                  <a:srgbClr val="726351"/>
                </a:solidFill>
                <a:cs typeface="Arial" pitchFamily="34" charset="0"/>
              </a:rPr>
              <a:t>A “do it for me” choice for retirement plan participants for fund selection and management of their retirement plan accounts</a:t>
            </a:r>
          </a:p>
          <a:p>
            <a:pPr marL="457200" indent="-182563">
              <a:lnSpc>
                <a:spcPts val="1800"/>
              </a:lnSpc>
              <a:spcAft>
                <a:spcPts val="1300"/>
              </a:spcAft>
              <a:buFont typeface="Arial" pitchFamily="34" charset="0"/>
              <a:buChar char="•"/>
            </a:pPr>
            <a:r>
              <a:rPr lang="en-US" sz="1700">
                <a:solidFill>
                  <a:srgbClr val="726351"/>
                </a:solidFill>
                <a:cs typeface="Arial" pitchFamily="34" charset="0"/>
              </a:rPr>
              <a:t>Ability to provide an enhanced program available to all participants at no additional cost to your plan</a:t>
            </a:r>
          </a:p>
          <a:p>
            <a:pPr marL="457200" indent="-182563">
              <a:lnSpc>
                <a:spcPts val="1800"/>
              </a:lnSpc>
              <a:spcAft>
                <a:spcPts val="1300"/>
              </a:spcAft>
              <a:buFont typeface="Arial" pitchFamily="34" charset="0"/>
              <a:buChar char="•"/>
            </a:pPr>
            <a:r>
              <a:rPr lang="en-US" sz="1700">
                <a:solidFill>
                  <a:srgbClr val="726351"/>
                </a:solidFill>
                <a:cs typeface="Arial" pitchFamily="34" charset="0"/>
              </a:rPr>
              <a:t>Attract and retain key employees, while increasing overall plan satisfaction</a:t>
            </a:r>
          </a:p>
          <a:p>
            <a:pPr marL="457200" indent="-182563">
              <a:lnSpc>
                <a:spcPts val="1800"/>
              </a:lnSpc>
              <a:spcAft>
                <a:spcPts val="1300"/>
              </a:spcAft>
              <a:buFont typeface="Arial" pitchFamily="34" charset="0"/>
              <a:buChar char="•"/>
            </a:pPr>
            <a:r>
              <a:rPr lang="en-US" sz="1700">
                <a:solidFill>
                  <a:srgbClr val="726351"/>
                </a:solidFill>
                <a:cs typeface="Arial" pitchFamily="34" charset="0"/>
              </a:rPr>
              <a:t>The expertise of an experienced, institutional investment firm</a:t>
            </a:r>
          </a:p>
          <a:p>
            <a:pPr marL="457200" indent="-182563">
              <a:lnSpc>
                <a:spcPts val="1800"/>
              </a:lnSpc>
              <a:spcAft>
                <a:spcPts val="1300"/>
              </a:spcAft>
              <a:buFont typeface="Arial" pitchFamily="34" charset="0"/>
              <a:buChar char="•"/>
            </a:pPr>
            <a:r>
              <a:rPr lang="en-US" sz="1700">
                <a:solidFill>
                  <a:srgbClr val="726351"/>
                </a:solidFill>
                <a:cs typeface="Arial" pitchFamily="34" charset="0"/>
              </a:rPr>
              <a:t>Ongoing administrative and customer support</a:t>
            </a:r>
          </a:p>
          <a:p>
            <a:pPr marL="457200" indent="-182563">
              <a:lnSpc>
                <a:spcPts val="1800"/>
              </a:lnSpc>
              <a:spcAft>
                <a:spcPts val="1300"/>
              </a:spcAft>
              <a:buFont typeface="Arial" pitchFamily="34" charset="0"/>
              <a:buChar char="•"/>
            </a:pPr>
            <a:r>
              <a:rPr lang="en-US" sz="1700">
                <a:solidFill>
                  <a:srgbClr val="726351"/>
                </a:solidFill>
                <a:cs typeface="Arial" pitchFamily="34" charset="0"/>
              </a:rPr>
              <a:t>A proven and capable partner who will </a:t>
            </a:r>
            <a:br>
              <a:rPr lang="en-US" sz="1700">
                <a:solidFill>
                  <a:srgbClr val="726351"/>
                </a:solidFill>
                <a:cs typeface="Arial" pitchFamily="34" charset="0"/>
              </a:rPr>
            </a:br>
            <a:r>
              <a:rPr lang="en-US" sz="1700">
                <a:solidFill>
                  <a:srgbClr val="726351"/>
                </a:solidFill>
                <a:cs typeface="Arial" pitchFamily="34" charset="0"/>
              </a:rPr>
              <a:t>provide you with fiduciary support, recommendations, education and </a:t>
            </a:r>
            <a:br>
              <a:rPr lang="en-US" sz="1700">
                <a:solidFill>
                  <a:srgbClr val="726351"/>
                </a:solidFill>
                <a:cs typeface="Arial" pitchFamily="34" charset="0"/>
              </a:rPr>
            </a:br>
            <a:r>
              <a:rPr lang="en-US" sz="1700">
                <a:solidFill>
                  <a:srgbClr val="726351"/>
                </a:solidFill>
                <a:cs typeface="Arial" pitchFamily="34" charset="0"/>
              </a:rPr>
              <a:t>one-on-one assistance </a:t>
            </a:r>
          </a:p>
        </p:txBody>
      </p:sp>
      <p:sp>
        <p:nvSpPr>
          <p:cNvPr id="11" name="Rectangle 10"/>
          <p:cNvSpPr/>
          <p:nvPr/>
        </p:nvSpPr>
        <p:spPr>
          <a:xfrm>
            <a:off x="-3175" y="1133475"/>
            <a:ext cx="8851900" cy="44450"/>
          </a:xfrm>
          <a:prstGeom prst="rect">
            <a:avLst/>
          </a:prstGeom>
          <a:solidFill>
            <a:srgbClr val="5F503D"/>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8442" name="Slide Number Placeholder 1"/>
          <p:cNvSpPr txBox="1">
            <a:spLocks/>
          </p:cNvSpPr>
          <p:nvPr/>
        </p:nvSpPr>
        <p:spPr bwMode="auto">
          <a:xfrm>
            <a:off x="0" y="6323013"/>
            <a:ext cx="9144000" cy="365125"/>
          </a:xfrm>
          <a:prstGeom prst="rect">
            <a:avLst/>
          </a:prstGeom>
          <a:noFill/>
          <a:ln w="9525">
            <a:noFill/>
            <a:miter lim="800000"/>
            <a:headEnd/>
            <a:tailEnd/>
          </a:ln>
        </p:spPr>
        <p:txBody>
          <a:bodyPr anchor="ctr"/>
          <a:lstStyle/>
          <a:p>
            <a:pPr algn="ctr"/>
            <a:fld id="{3C035C97-F3A0-4927-B289-0AFD2E62C761}" type="slidenum">
              <a:rPr lang="en-US" sz="1200">
                <a:solidFill>
                  <a:srgbClr val="898989"/>
                </a:solidFill>
                <a:latin typeface="Calibri" pitchFamily="34" charset="0"/>
              </a:rPr>
              <a:pPr algn="ctr"/>
              <a:t>27</a:t>
            </a:fld>
            <a:endParaRPr lang="en-US" sz="1200">
              <a:solidFill>
                <a:srgbClr val="898989"/>
              </a:solidFill>
              <a:latin typeface="Calibri" pitchFamily="34" charset="0"/>
            </a:endParaRPr>
          </a:p>
        </p:txBody>
      </p:sp>
      <p:sp>
        <p:nvSpPr>
          <p:cNvPr id="12" name="Footer Placeholder 11"/>
          <p:cNvSpPr>
            <a:spLocks noGrp="1"/>
          </p:cNvSpPr>
          <p:nvPr>
            <p:ph type="ftr" sz="quarter" idx="11"/>
          </p:nvPr>
        </p:nvSpPr>
        <p:spPr/>
        <p:txBody>
          <a:bodyPr/>
          <a:lstStyle/>
          <a:p>
            <a:pPr>
              <a:defRPr/>
            </a:pPr>
            <a:r>
              <a:rPr lang="en-US"/>
              <a:t>NRM-8950AO (03/12)</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6169025"/>
            <a:ext cx="9144000" cy="82550"/>
          </a:xfrm>
          <a:prstGeom prst="rect">
            <a:avLst/>
          </a:prstGeom>
          <a:solidFill>
            <a:srgbClr val="61131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7" name="Rectangle 6"/>
          <p:cNvSpPr/>
          <p:nvPr/>
        </p:nvSpPr>
        <p:spPr>
          <a:xfrm>
            <a:off x="0" y="6245225"/>
            <a:ext cx="9144000" cy="612775"/>
          </a:xfrm>
          <a:prstGeom prst="rect">
            <a:avLst/>
          </a:prstGeom>
          <a:solidFill>
            <a:srgbClr val="5F503D"/>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cxnSp>
        <p:nvCxnSpPr>
          <p:cNvPr id="16" name="Straight Connector 15"/>
          <p:cNvCxnSpPr/>
          <p:nvPr/>
        </p:nvCxnSpPr>
        <p:spPr>
          <a:xfrm>
            <a:off x="0" y="6245225"/>
            <a:ext cx="9144000" cy="1588"/>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19461" name="Picture 17" descr="Nationwide Framemark OYS-RGB.png"/>
          <p:cNvPicPr>
            <a:picLocks noChangeAspect="1"/>
          </p:cNvPicPr>
          <p:nvPr/>
        </p:nvPicPr>
        <p:blipFill>
          <a:blip r:embed="rId3" cstate="print"/>
          <a:srcRect/>
          <a:stretch>
            <a:fillRect/>
          </a:stretch>
        </p:blipFill>
        <p:spPr bwMode="auto">
          <a:xfrm>
            <a:off x="8035925" y="5526088"/>
            <a:ext cx="860425" cy="1143000"/>
          </a:xfrm>
          <a:prstGeom prst="rect">
            <a:avLst/>
          </a:prstGeom>
          <a:noFill/>
          <a:ln w="9525">
            <a:noFill/>
            <a:miter lim="800000"/>
            <a:headEnd/>
            <a:tailEnd/>
          </a:ln>
        </p:spPr>
      </p:pic>
      <p:sp>
        <p:nvSpPr>
          <p:cNvPr id="19462" name="TextBox 9"/>
          <p:cNvSpPr txBox="1">
            <a:spLocks noChangeArrowheads="1"/>
          </p:cNvSpPr>
          <p:nvPr/>
        </p:nvSpPr>
        <p:spPr bwMode="auto">
          <a:xfrm>
            <a:off x="231775" y="1397000"/>
            <a:ext cx="7513638" cy="2722563"/>
          </a:xfrm>
          <a:prstGeom prst="rect">
            <a:avLst/>
          </a:prstGeom>
          <a:noFill/>
          <a:ln w="9525">
            <a:noFill/>
            <a:miter lim="800000"/>
            <a:headEnd/>
            <a:tailEnd/>
          </a:ln>
        </p:spPr>
        <p:txBody>
          <a:bodyPr>
            <a:spAutoFit/>
          </a:bodyPr>
          <a:lstStyle/>
          <a:p>
            <a:pPr marL="457200" indent="-182563">
              <a:lnSpc>
                <a:spcPts val="2000"/>
              </a:lnSpc>
              <a:spcAft>
                <a:spcPts val="1500"/>
              </a:spcAft>
              <a:buFont typeface="Arial" pitchFamily="34" charset="0"/>
              <a:buChar char="•"/>
            </a:pPr>
            <a:r>
              <a:rPr lang="en-US">
                <a:solidFill>
                  <a:srgbClr val="726351"/>
                </a:solidFill>
                <a:cs typeface="Arial" pitchFamily="34" charset="0"/>
              </a:rPr>
              <a:t>Expands your retirement plan options at no additional cost to your plan</a:t>
            </a:r>
          </a:p>
          <a:p>
            <a:pPr marL="457200" indent="-182563">
              <a:lnSpc>
                <a:spcPts val="2000"/>
              </a:lnSpc>
              <a:spcAft>
                <a:spcPts val="1500"/>
              </a:spcAft>
              <a:buFont typeface="Arial" pitchFamily="34" charset="0"/>
              <a:buChar char="•"/>
            </a:pPr>
            <a:r>
              <a:rPr lang="en-US">
                <a:solidFill>
                  <a:srgbClr val="726351"/>
                </a:solidFill>
                <a:cs typeface="Arial" pitchFamily="34" charset="0"/>
              </a:rPr>
              <a:t>No minimum balance and no cancellation fees; other managed account programs often have minimum balance requirements</a:t>
            </a:r>
          </a:p>
          <a:p>
            <a:pPr marL="457200" indent="-182563">
              <a:lnSpc>
                <a:spcPts val="2000"/>
              </a:lnSpc>
              <a:spcAft>
                <a:spcPts val="1500"/>
              </a:spcAft>
              <a:buFont typeface="Arial" pitchFamily="34" charset="0"/>
              <a:buChar char="•"/>
            </a:pPr>
            <a:r>
              <a:rPr lang="en-US">
                <a:solidFill>
                  <a:srgbClr val="726351"/>
                </a:solidFill>
                <a:cs typeface="Arial" pitchFamily="34" charset="0"/>
              </a:rPr>
              <a:t>Participants pay a maximum annual fee of 1%</a:t>
            </a:r>
            <a:r>
              <a:rPr lang="en-US">
                <a:solidFill>
                  <a:srgbClr val="FF0000"/>
                </a:solidFill>
                <a:cs typeface="Arial" pitchFamily="34" charset="0"/>
              </a:rPr>
              <a:t> </a:t>
            </a:r>
            <a:r>
              <a:rPr lang="en-US">
                <a:solidFill>
                  <a:srgbClr val="726351"/>
                </a:solidFill>
                <a:cs typeface="Arial" pitchFamily="34" charset="0"/>
              </a:rPr>
              <a:t>of their ProAccount assets</a:t>
            </a:r>
          </a:p>
          <a:p>
            <a:pPr marL="457200" indent="-182563">
              <a:lnSpc>
                <a:spcPts val="2000"/>
              </a:lnSpc>
              <a:spcAft>
                <a:spcPts val="1500"/>
              </a:spcAft>
              <a:buFont typeface="Arial" pitchFamily="34" charset="0"/>
              <a:buChar char="•"/>
            </a:pPr>
            <a:r>
              <a:rPr lang="en-US">
                <a:solidFill>
                  <a:srgbClr val="726351"/>
                </a:solidFill>
                <a:cs typeface="Arial" pitchFamily="34" charset="0"/>
              </a:rPr>
              <a:t>Participants benefit from expert advice that may cost more outside of the plan</a:t>
            </a:r>
          </a:p>
        </p:txBody>
      </p:sp>
      <p:sp>
        <p:nvSpPr>
          <p:cNvPr id="11" name="Rectangle 10"/>
          <p:cNvSpPr/>
          <p:nvPr/>
        </p:nvSpPr>
        <p:spPr>
          <a:xfrm>
            <a:off x="292100" y="1133475"/>
            <a:ext cx="8851900" cy="44450"/>
          </a:xfrm>
          <a:prstGeom prst="rect">
            <a:avLst/>
          </a:prstGeom>
          <a:solidFill>
            <a:srgbClr val="5F503D"/>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9464" name="TextBox 12"/>
          <p:cNvSpPr txBox="1">
            <a:spLocks noChangeArrowheads="1"/>
          </p:cNvSpPr>
          <p:nvPr/>
        </p:nvSpPr>
        <p:spPr bwMode="auto">
          <a:xfrm>
            <a:off x="231775" y="390525"/>
            <a:ext cx="8424863" cy="554038"/>
          </a:xfrm>
          <a:prstGeom prst="rect">
            <a:avLst/>
          </a:prstGeom>
          <a:noFill/>
          <a:ln w="9525">
            <a:noFill/>
            <a:miter lim="800000"/>
            <a:headEnd/>
            <a:tailEnd/>
          </a:ln>
        </p:spPr>
        <p:txBody>
          <a:bodyPr>
            <a:spAutoFit/>
          </a:bodyPr>
          <a:lstStyle/>
          <a:p>
            <a:r>
              <a:rPr lang="en-US" sz="2900" b="1">
                <a:solidFill>
                  <a:srgbClr val="8B1B0B"/>
                </a:solidFill>
                <a:cs typeface="Arial" pitchFamily="34" charset="0"/>
              </a:rPr>
              <a:t>ProAccount is Efficient and Cost Effective</a:t>
            </a:r>
          </a:p>
        </p:txBody>
      </p:sp>
      <p:sp>
        <p:nvSpPr>
          <p:cNvPr id="19465" name="Slide Number Placeholder 1"/>
          <p:cNvSpPr txBox="1">
            <a:spLocks/>
          </p:cNvSpPr>
          <p:nvPr/>
        </p:nvSpPr>
        <p:spPr bwMode="auto">
          <a:xfrm>
            <a:off x="0" y="6323013"/>
            <a:ext cx="9144000" cy="365125"/>
          </a:xfrm>
          <a:prstGeom prst="rect">
            <a:avLst/>
          </a:prstGeom>
          <a:noFill/>
          <a:ln w="9525">
            <a:noFill/>
            <a:miter lim="800000"/>
            <a:headEnd/>
            <a:tailEnd/>
          </a:ln>
        </p:spPr>
        <p:txBody>
          <a:bodyPr anchor="ctr"/>
          <a:lstStyle/>
          <a:p>
            <a:pPr algn="ctr"/>
            <a:fld id="{B93133AF-9429-4653-A90D-4BE9027AAE56}" type="slidenum">
              <a:rPr lang="en-US" sz="1200">
                <a:solidFill>
                  <a:srgbClr val="898989"/>
                </a:solidFill>
                <a:latin typeface="Calibri" pitchFamily="34" charset="0"/>
              </a:rPr>
              <a:pPr algn="ctr"/>
              <a:t>28</a:t>
            </a:fld>
            <a:endParaRPr lang="en-US" sz="1200">
              <a:solidFill>
                <a:srgbClr val="898989"/>
              </a:solidFill>
              <a:latin typeface="Calibri" pitchFamily="34" charset="0"/>
            </a:endParaRPr>
          </a:p>
        </p:txBody>
      </p:sp>
      <p:sp>
        <p:nvSpPr>
          <p:cNvPr id="10" name="Footer Placeholder 9"/>
          <p:cNvSpPr>
            <a:spLocks noGrp="1"/>
          </p:cNvSpPr>
          <p:nvPr>
            <p:ph type="ftr" sz="quarter" idx="11"/>
          </p:nvPr>
        </p:nvSpPr>
        <p:spPr/>
        <p:txBody>
          <a:bodyPr/>
          <a:lstStyle/>
          <a:p>
            <a:pPr>
              <a:defRPr/>
            </a:pPr>
            <a:r>
              <a:rPr lang="en-US"/>
              <a:t>NRM-8950AO (03/12)</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14" descr="_M1W0693_CUTOUT.png"/>
          <p:cNvPicPr>
            <a:picLocks noChangeAspect="1"/>
          </p:cNvPicPr>
          <p:nvPr/>
        </p:nvPicPr>
        <p:blipFill>
          <a:blip r:embed="rId3" cstate="print"/>
          <a:srcRect/>
          <a:stretch>
            <a:fillRect/>
          </a:stretch>
        </p:blipFill>
        <p:spPr bwMode="auto">
          <a:xfrm>
            <a:off x="4851400" y="0"/>
            <a:ext cx="4292600" cy="6858000"/>
          </a:xfrm>
          <a:prstGeom prst="rect">
            <a:avLst/>
          </a:prstGeom>
          <a:noFill/>
          <a:ln w="9525">
            <a:noFill/>
            <a:miter lim="800000"/>
            <a:headEnd/>
            <a:tailEnd/>
          </a:ln>
        </p:spPr>
      </p:pic>
      <p:sp>
        <p:nvSpPr>
          <p:cNvPr id="7" name="Title 6"/>
          <p:cNvSpPr>
            <a:spLocks noGrp="1"/>
          </p:cNvSpPr>
          <p:nvPr>
            <p:ph type="title"/>
          </p:nvPr>
        </p:nvSpPr>
        <p:spPr/>
        <p:txBody>
          <a:bodyPr/>
          <a:lstStyle/>
          <a:p>
            <a:pPr fontAlgn="auto">
              <a:spcAft>
                <a:spcPts val="0"/>
              </a:spcAft>
              <a:defRPr/>
            </a:pPr>
            <a:r>
              <a:rPr dirty="0">
                <a:solidFill>
                  <a:schemeClr val="tx1">
                    <a:alpha val="70000"/>
                  </a:schemeClr>
                </a:solidFill>
              </a:rPr>
              <a:t>Welcome to</a:t>
            </a:r>
            <a:r>
              <a:rPr spc="-300" dirty="0">
                <a:solidFill>
                  <a:schemeClr val="tx1">
                    <a:alpha val="70000"/>
                  </a:schemeClr>
                </a:solidFill>
              </a:rPr>
              <a:t> </a:t>
            </a:r>
            <a:r>
              <a:rPr b="1" dirty="0"/>
              <a:t>Your Future</a:t>
            </a:r>
          </a:p>
        </p:txBody>
      </p:sp>
      <p:sp>
        <p:nvSpPr>
          <p:cNvPr id="8" name="Content Placeholder 7"/>
          <p:cNvSpPr>
            <a:spLocks noGrp="1"/>
          </p:cNvSpPr>
          <p:nvPr>
            <p:ph idx="1"/>
          </p:nvPr>
        </p:nvSpPr>
        <p:spPr>
          <a:xfrm>
            <a:off x="603506" y="2194560"/>
            <a:ext cx="5368638" cy="4114800"/>
          </a:xfrm>
        </p:spPr>
        <p:txBody>
          <a:bodyPr/>
          <a:lstStyle/>
          <a:p>
            <a:pPr marL="548640" lvl="1" indent="-274320" fontAlgn="auto">
              <a:spcAft>
                <a:spcPts val="0"/>
              </a:spcAft>
              <a:buFont typeface="Arial"/>
              <a:buChar char="■"/>
              <a:defRPr/>
            </a:pPr>
            <a:r>
              <a:rPr lang="en-US" dirty="0" smtClean="0">
                <a:solidFill>
                  <a:schemeClr val="tx1">
                    <a:alpha val="80000"/>
                  </a:schemeClr>
                </a:solidFill>
              </a:rPr>
              <a:t>65% of households are “at risk” </a:t>
            </a:r>
            <a:br>
              <a:rPr lang="en-US" dirty="0" smtClean="0">
                <a:solidFill>
                  <a:schemeClr val="tx1">
                    <a:alpha val="80000"/>
                  </a:schemeClr>
                </a:solidFill>
              </a:rPr>
            </a:br>
            <a:r>
              <a:rPr lang="en-US" dirty="0" smtClean="0">
                <a:solidFill>
                  <a:schemeClr val="tx1">
                    <a:alpha val="80000"/>
                  </a:schemeClr>
                </a:solidFill>
              </a:rPr>
              <a:t>of not having enough money.</a:t>
            </a:r>
          </a:p>
          <a:p>
            <a:pPr marL="548640" lvl="1" indent="-274320" fontAlgn="auto">
              <a:spcAft>
                <a:spcPts val="0"/>
              </a:spcAft>
              <a:buFont typeface="Arial"/>
              <a:buChar char="■"/>
              <a:defRPr/>
            </a:pPr>
            <a:r>
              <a:rPr lang="en-US" dirty="0" smtClean="0">
                <a:solidFill>
                  <a:schemeClr val="tx1">
                    <a:alpha val="80000"/>
                  </a:schemeClr>
                </a:solidFill>
              </a:rPr>
              <a:t>A public pension may provide only </a:t>
            </a:r>
            <a:br>
              <a:rPr lang="en-US" dirty="0" smtClean="0">
                <a:solidFill>
                  <a:schemeClr val="tx1">
                    <a:alpha val="80000"/>
                  </a:schemeClr>
                </a:solidFill>
              </a:rPr>
            </a:br>
            <a:r>
              <a:rPr lang="en-US" dirty="0" smtClean="0">
                <a:solidFill>
                  <a:schemeClr val="tx1">
                    <a:alpha val="80000"/>
                  </a:schemeClr>
                </a:solidFill>
              </a:rPr>
              <a:t>about 50% of your current income.</a:t>
            </a:r>
          </a:p>
          <a:p>
            <a:pPr marL="548640" lvl="1" indent="-274320" fontAlgn="auto">
              <a:spcAft>
                <a:spcPts val="0"/>
              </a:spcAft>
              <a:buFont typeface="Arial"/>
              <a:buChar char="■"/>
              <a:defRPr/>
            </a:pPr>
            <a:r>
              <a:rPr lang="en-US" dirty="0" smtClean="0">
                <a:solidFill>
                  <a:schemeClr val="tx1">
                    <a:alpha val="80000"/>
                  </a:schemeClr>
                </a:solidFill>
              </a:rPr>
              <a:t>You’ll need about 70% to 90% of </a:t>
            </a:r>
            <a:br>
              <a:rPr lang="en-US" dirty="0" smtClean="0">
                <a:solidFill>
                  <a:schemeClr val="tx1">
                    <a:alpha val="80000"/>
                  </a:schemeClr>
                </a:solidFill>
              </a:rPr>
            </a:br>
            <a:r>
              <a:rPr lang="en-US" dirty="0" smtClean="0">
                <a:solidFill>
                  <a:schemeClr val="tx1">
                    <a:alpha val="80000"/>
                  </a:schemeClr>
                </a:solidFill>
              </a:rPr>
              <a:t>your current income in retirement.</a:t>
            </a:r>
          </a:p>
          <a:p>
            <a:pPr marL="548640" lvl="1" indent="-274320" fontAlgn="auto">
              <a:spcAft>
                <a:spcPts val="0"/>
              </a:spcAft>
              <a:buFont typeface="Arial"/>
              <a:buChar char="■"/>
              <a:defRPr/>
            </a:pPr>
            <a:r>
              <a:rPr lang="en-US" dirty="0" smtClean="0">
                <a:solidFill>
                  <a:schemeClr val="tx1">
                    <a:alpha val="80000"/>
                  </a:schemeClr>
                </a:solidFill>
              </a:rPr>
              <a:t>With inflation and medical costs,</a:t>
            </a:r>
            <a:br>
              <a:rPr lang="en-US" dirty="0" smtClean="0">
                <a:solidFill>
                  <a:schemeClr val="tx1">
                    <a:alpha val="80000"/>
                  </a:schemeClr>
                </a:solidFill>
              </a:rPr>
            </a:br>
            <a:r>
              <a:rPr lang="en-US" dirty="0" smtClean="0">
                <a:solidFill>
                  <a:schemeClr val="tx1">
                    <a:alpha val="80000"/>
                  </a:schemeClr>
                </a:solidFill>
              </a:rPr>
              <a:t>some say you may need </a:t>
            </a:r>
            <a:br>
              <a:rPr lang="en-US" dirty="0" smtClean="0">
                <a:solidFill>
                  <a:schemeClr val="tx1">
                    <a:alpha val="80000"/>
                  </a:schemeClr>
                </a:solidFill>
              </a:rPr>
            </a:br>
            <a:r>
              <a:rPr lang="en-US" dirty="0" smtClean="0">
                <a:solidFill>
                  <a:schemeClr val="tx1">
                    <a:alpha val="80000"/>
                  </a:schemeClr>
                </a:solidFill>
              </a:rPr>
              <a:t>as much as 126%.</a:t>
            </a:r>
            <a:endParaRPr lang="en-US" dirty="0">
              <a:solidFill>
                <a:schemeClr val="tx1">
                  <a:alpha val="80000"/>
                </a:schemeClr>
              </a:solidFill>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solidFill>
                  <a:schemeClr val="accent2">
                    <a:lumMod val="10000"/>
                    <a:lumOff val="90000"/>
                    <a:alpha val="80000"/>
                  </a:schemeClr>
                </a:solidFill>
              </a:rPr>
              <a:t>Introducing the </a:t>
            </a:r>
            <a:r>
              <a:rPr lang="en-US" dirty="0"/>
              <a:t/>
            </a:r>
            <a:br>
              <a:rPr lang="en-US" dirty="0"/>
            </a:br>
            <a:r>
              <a:rPr lang="en-US" dirty="0" smtClean="0"/>
              <a:t>Participant </a:t>
            </a:r>
            <a:r>
              <a:rPr lang="en-US" dirty="0"/>
              <a:t>Solutions Center </a:t>
            </a:r>
            <a:br>
              <a:rPr lang="en-US" dirty="0"/>
            </a:br>
            <a:r>
              <a:rPr lang="en-US" dirty="0"/>
              <a:t>from Nationwide</a:t>
            </a:r>
            <a:r>
              <a:rPr lang="en-US" sz="2400" baseline="90000" dirty="0"/>
              <a:t>®</a:t>
            </a:r>
          </a:p>
        </p:txBody>
      </p:sp>
    </p:spTree>
    <p:extLst>
      <p:ext uri="{BB962C8B-B14F-4D97-AF65-F5344CB8AC3E}">
        <p14:creationId xmlns:p14="http://schemas.microsoft.com/office/powerpoint/2010/main" xmlns="" val="157931655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9433" y="1229192"/>
            <a:ext cx="7772400" cy="1335878"/>
          </a:xfrm>
        </p:spPr>
        <p:txBody>
          <a:bodyPr/>
          <a:lstStyle/>
          <a:p>
            <a:r>
              <a:rPr lang="en-US" dirty="0" smtClean="0"/>
              <a:t>Are you doing enough to prepare for retirement?</a:t>
            </a:r>
            <a:endParaRPr lang="en-US" dirty="0"/>
          </a:p>
        </p:txBody>
      </p:sp>
      <p:sp>
        <p:nvSpPr>
          <p:cNvPr id="3" name="Content Placeholder 5"/>
          <p:cNvSpPr txBox="1">
            <a:spLocks/>
          </p:cNvSpPr>
          <p:nvPr/>
        </p:nvSpPr>
        <p:spPr>
          <a:xfrm>
            <a:off x="702933" y="2730028"/>
            <a:ext cx="7348867" cy="2870672"/>
          </a:xfrm>
          <a:prstGeom prst="rect">
            <a:avLst/>
          </a:prstGeom>
        </p:spPr>
        <p:txBody>
          <a:bodyPr/>
          <a:lstStyle>
            <a:lvl1pPr marL="36576" indent="0" algn="l" defTabSz="457200" rtl="0" eaLnBrk="1" latinLnBrk="0" hangingPunct="1">
              <a:spcBef>
                <a:spcPts val="600"/>
              </a:spcBef>
              <a:spcAft>
                <a:spcPts val="600"/>
              </a:spcAft>
              <a:buFontTx/>
              <a:buNone/>
              <a:defRPr sz="2600" b="0" i="0" kern="1200" spc="-30">
                <a:solidFill>
                  <a:schemeClr val="tx1">
                    <a:alpha val="80000"/>
                  </a:schemeClr>
                </a:solidFill>
                <a:latin typeface="+mn-lt"/>
                <a:ea typeface="+mn-ea"/>
                <a:cs typeface="+mn-cs"/>
              </a:defRPr>
            </a:lvl1pPr>
            <a:lvl2pPr marL="457200" indent="-274320" algn="l" defTabSz="457200" rtl="0" eaLnBrk="1" latinLnBrk="0" hangingPunct="1">
              <a:spcBef>
                <a:spcPts val="200"/>
              </a:spcBef>
              <a:spcAft>
                <a:spcPts val="600"/>
              </a:spcAft>
              <a:buFont typeface="Arial"/>
              <a:buChar char="●"/>
              <a:defRPr sz="2400" kern="1200" spc="-30">
                <a:solidFill>
                  <a:schemeClr val="tx1">
                    <a:alpha val="80000"/>
                  </a:schemeClr>
                </a:solidFill>
                <a:latin typeface="+mn-lt"/>
                <a:ea typeface="+mn-ea"/>
                <a:cs typeface="+mn-cs"/>
              </a:defRPr>
            </a:lvl2pPr>
            <a:lvl3pPr marL="685800" indent="-228600" algn="l" defTabSz="457200" rtl="0" eaLnBrk="1" latinLnBrk="0" hangingPunct="1">
              <a:spcBef>
                <a:spcPts val="200"/>
              </a:spcBef>
              <a:spcAft>
                <a:spcPts val="200"/>
              </a:spcAft>
              <a:buFont typeface="Arial"/>
              <a:buChar char="○"/>
              <a:defRPr sz="2200" kern="1200" spc="-30">
                <a:solidFill>
                  <a:schemeClr val="tx1">
                    <a:alpha val="80000"/>
                  </a:schemeClr>
                </a:solidFill>
                <a:latin typeface="+mn-lt"/>
                <a:ea typeface="+mn-ea"/>
                <a:cs typeface="+mn-cs"/>
              </a:defRPr>
            </a:lvl3pPr>
            <a:lvl4pPr marL="841248" indent="-182880" algn="l" defTabSz="457200" rtl="0" eaLnBrk="1" latinLnBrk="0" hangingPunct="1">
              <a:spcBef>
                <a:spcPts val="200"/>
              </a:spcBef>
              <a:spcAft>
                <a:spcPts val="200"/>
              </a:spcAft>
              <a:buFont typeface="Arial"/>
              <a:buChar char="•"/>
              <a:defRPr sz="2000" kern="1200" spc="-30">
                <a:solidFill>
                  <a:schemeClr val="tx1">
                    <a:alpha val="80000"/>
                  </a:schemeClr>
                </a:solidFill>
                <a:latin typeface="+mn-lt"/>
                <a:ea typeface="+mn-ea"/>
                <a:cs typeface="+mn-cs"/>
              </a:defRPr>
            </a:lvl4pPr>
            <a:lvl5pPr marL="1005840" indent="-164592" algn="l" defTabSz="457200" rtl="0" eaLnBrk="1" latinLnBrk="0" hangingPunct="1">
              <a:spcBef>
                <a:spcPts val="200"/>
              </a:spcBef>
              <a:spcAft>
                <a:spcPts val="200"/>
              </a:spcAft>
              <a:buFont typeface="Arial"/>
              <a:buChar char="◦"/>
              <a:defRPr sz="1800" kern="1200" spc="-30">
                <a:solidFill>
                  <a:schemeClr val="tx1">
                    <a:alpha val="80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93776" indent="-457200">
              <a:buClr>
                <a:srgbClr val="5E5C60"/>
              </a:buClr>
              <a:buFont typeface="Arial"/>
              <a:buChar char="•"/>
            </a:pPr>
            <a:r>
              <a:rPr lang="en-US" b="1" dirty="0" smtClean="0">
                <a:solidFill>
                  <a:srgbClr val="003A63">
                    <a:alpha val="80000"/>
                  </a:srgbClr>
                </a:solidFill>
              </a:rPr>
              <a:t>57% </a:t>
            </a:r>
            <a:r>
              <a:rPr lang="en-US" dirty="0" smtClean="0">
                <a:solidFill>
                  <a:srgbClr val="5E5C60">
                    <a:alpha val="80000"/>
                  </a:srgbClr>
                </a:solidFill>
              </a:rPr>
              <a:t>of workers have </a:t>
            </a:r>
            <a:r>
              <a:rPr lang="en-US" b="1" dirty="0" smtClean="0">
                <a:solidFill>
                  <a:srgbClr val="003A63">
                    <a:alpha val="80000"/>
                  </a:srgbClr>
                </a:solidFill>
              </a:rPr>
              <a:t>less than $25,000 </a:t>
            </a:r>
            <a:r>
              <a:rPr lang="en-US" dirty="0" smtClean="0">
                <a:solidFill>
                  <a:srgbClr val="5E5C60">
                    <a:alpha val="80000"/>
                  </a:srgbClr>
                </a:solidFill>
              </a:rPr>
              <a:t>in savings</a:t>
            </a:r>
            <a:endParaRPr lang="en-US" b="1" dirty="0" smtClean="0">
              <a:solidFill>
                <a:srgbClr val="003A63"/>
              </a:solidFill>
            </a:endParaRPr>
          </a:p>
          <a:p>
            <a:pPr marL="493776" indent="-457200">
              <a:buClr>
                <a:srgbClr val="5E5C60"/>
              </a:buClr>
              <a:buFont typeface="Arial"/>
              <a:buChar char="•"/>
            </a:pPr>
            <a:r>
              <a:rPr lang="en-US" b="1" dirty="0" smtClean="0">
                <a:solidFill>
                  <a:srgbClr val="003A63">
                    <a:alpha val="80000"/>
                  </a:srgbClr>
                </a:solidFill>
              </a:rPr>
              <a:t>54% </a:t>
            </a:r>
            <a:r>
              <a:rPr lang="en-US" dirty="0" smtClean="0">
                <a:solidFill>
                  <a:srgbClr val="5E5C60">
                    <a:alpha val="80000"/>
                  </a:srgbClr>
                </a:solidFill>
              </a:rPr>
              <a:t>of individuals who use professional services say they’re </a:t>
            </a:r>
            <a:r>
              <a:rPr lang="en-US" b="1" dirty="0" smtClean="0">
                <a:solidFill>
                  <a:srgbClr val="003A63">
                    <a:alpha val="80000"/>
                  </a:srgbClr>
                </a:solidFill>
              </a:rPr>
              <a:t>very confident </a:t>
            </a:r>
            <a:r>
              <a:rPr lang="en-US" dirty="0" smtClean="0">
                <a:solidFill>
                  <a:srgbClr val="5E5C60">
                    <a:alpha val="80000"/>
                  </a:srgbClr>
                </a:solidFill>
              </a:rPr>
              <a:t>they can live the retirement lifestyle they want</a:t>
            </a:r>
            <a:endParaRPr lang="en-US" b="1" dirty="0">
              <a:solidFill>
                <a:srgbClr val="003A63"/>
              </a:solidFill>
            </a:endParaRPr>
          </a:p>
        </p:txBody>
      </p:sp>
      <p:sp>
        <p:nvSpPr>
          <p:cNvPr id="4" name="TextBox 3"/>
          <p:cNvSpPr txBox="1"/>
          <p:nvPr/>
        </p:nvSpPr>
        <p:spPr>
          <a:xfrm>
            <a:off x="639433" y="5379522"/>
            <a:ext cx="7578292" cy="1107996"/>
          </a:xfrm>
          <a:prstGeom prst="rect">
            <a:avLst/>
          </a:prstGeom>
          <a:noFill/>
        </p:spPr>
        <p:txBody>
          <a:bodyPr wrap="square" rtlCol="0">
            <a:spAutoFit/>
          </a:bodyPr>
          <a:lstStyle/>
          <a:p>
            <a:pPr defTabSz="457200"/>
            <a:r>
              <a:rPr lang="en-US" sz="1200" dirty="0">
                <a:solidFill>
                  <a:srgbClr val="5E5C60"/>
                </a:solidFill>
              </a:rPr>
              <a:t>Sources: </a:t>
            </a:r>
            <a:br>
              <a:rPr lang="en-US" sz="1200" dirty="0">
                <a:solidFill>
                  <a:srgbClr val="5E5C60"/>
                </a:solidFill>
              </a:rPr>
            </a:br>
            <a:r>
              <a:rPr lang="en-US" sz="1200" i="1" dirty="0">
                <a:solidFill>
                  <a:srgbClr val="5E5C60"/>
                </a:solidFill>
              </a:rPr>
              <a:t>Retirement Confidence Survey,</a:t>
            </a:r>
            <a:r>
              <a:rPr lang="en-US" sz="1200" dirty="0">
                <a:solidFill>
                  <a:srgbClr val="5E5C60"/>
                </a:solidFill>
              </a:rPr>
              <a:t> </a:t>
            </a:r>
            <a:r>
              <a:rPr lang="en-US" sz="1200" dirty="0" err="1">
                <a:solidFill>
                  <a:srgbClr val="5E5C60"/>
                </a:solidFill>
              </a:rPr>
              <a:t>EBRI</a:t>
            </a:r>
            <a:r>
              <a:rPr lang="en-US" sz="1200" dirty="0">
                <a:solidFill>
                  <a:srgbClr val="5E5C60"/>
                </a:solidFill>
              </a:rPr>
              <a:t>, March 2013.</a:t>
            </a:r>
            <a:br>
              <a:rPr lang="en-US" sz="1200" dirty="0">
                <a:solidFill>
                  <a:srgbClr val="5E5C60"/>
                </a:solidFill>
              </a:rPr>
            </a:br>
            <a:r>
              <a:rPr lang="en-US" sz="1200" i="1" dirty="0">
                <a:solidFill>
                  <a:srgbClr val="5E5C60"/>
                </a:solidFill>
              </a:rPr>
              <a:t>Pre-Retirees Who Work With A Financial Advisor Are More Confident in Their Future,</a:t>
            </a:r>
            <a:r>
              <a:rPr lang="en-US" sz="1200" dirty="0">
                <a:solidFill>
                  <a:srgbClr val="5E5C60"/>
                </a:solidFill>
              </a:rPr>
              <a:t> </a:t>
            </a:r>
            <a:r>
              <a:rPr lang="en-US" sz="1200" dirty="0" err="1">
                <a:solidFill>
                  <a:srgbClr val="5E5C60"/>
                </a:solidFill>
              </a:rPr>
              <a:t>LIMRA</a:t>
            </a:r>
            <a:r>
              <a:rPr lang="en-US" sz="1200" dirty="0">
                <a:solidFill>
                  <a:srgbClr val="5E5C60"/>
                </a:solidFill>
              </a:rPr>
              <a:t>, May 20, 2011.</a:t>
            </a:r>
            <a:br>
              <a:rPr lang="en-US" sz="1200" dirty="0">
                <a:solidFill>
                  <a:srgbClr val="5E5C60"/>
                </a:solidFill>
              </a:rPr>
            </a:br>
            <a:r>
              <a:rPr lang="en-US" sz="1200" i="1" dirty="0">
                <a:solidFill>
                  <a:srgbClr val="5E5C60"/>
                </a:solidFill>
              </a:rPr>
              <a:t>New Retirement Mindscape II® Study,</a:t>
            </a:r>
            <a:r>
              <a:rPr lang="en-US" sz="1200" dirty="0">
                <a:solidFill>
                  <a:srgbClr val="5E5C60"/>
                </a:solidFill>
              </a:rPr>
              <a:t> </a:t>
            </a:r>
            <a:r>
              <a:rPr lang="en-US" sz="1200" dirty="0" err="1">
                <a:solidFill>
                  <a:srgbClr val="5E5C60"/>
                </a:solidFill>
              </a:rPr>
              <a:t>Ameriprise</a:t>
            </a:r>
            <a:r>
              <a:rPr lang="en-US" sz="1200" dirty="0">
                <a:solidFill>
                  <a:srgbClr val="5E5C60"/>
                </a:solidFill>
              </a:rPr>
              <a:t> Financial, 2011.</a:t>
            </a:r>
          </a:p>
          <a:p>
            <a:pPr defTabSz="457200"/>
            <a:endParaRPr lang="en-US" dirty="0">
              <a:solidFill>
                <a:srgbClr val="5E5C60"/>
              </a:solidFill>
            </a:endParaRPr>
          </a:p>
        </p:txBody>
      </p:sp>
    </p:spTree>
    <p:extLst>
      <p:ext uri="{BB962C8B-B14F-4D97-AF65-F5344CB8AC3E}">
        <p14:creationId xmlns:p14="http://schemas.microsoft.com/office/powerpoint/2010/main" xmlns="" val="2232250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855333" y="1249990"/>
            <a:ext cx="7772400" cy="967120"/>
          </a:xfrm>
          <a:prstGeom prst="rect">
            <a:avLst/>
          </a:prstGeom>
        </p:spPr>
        <p:txBody>
          <a:bodyPr vert="horz" lIns="91440" tIns="0" rIns="91440" bIns="0" rtlCol="0" anchor="t" anchorCtr="0">
            <a:noAutofit/>
          </a:bodyPr>
          <a:lstStyle>
            <a:lvl1pPr algn="l" defTabSz="457200" rtl="0" eaLnBrk="1" latinLnBrk="0" hangingPunct="1">
              <a:lnSpc>
                <a:spcPts val="4600"/>
              </a:lnSpc>
              <a:spcBef>
                <a:spcPct val="0"/>
              </a:spcBef>
              <a:buNone/>
              <a:defRPr sz="4400" kern="1200" spc="-30">
                <a:solidFill>
                  <a:schemeClr val="tx1">
                    <a:alpha val="80000"/>
                  </a:schemeClr>
                </a:solidFill>
                <a:latin typeface="+mj-lt"/>
                <a:ea typeface="+mj-ea"/>
                <a:cs typeface="+mj-cs"/>
              </a:defRPr>
            </a:lvl1pPr>
          </a:lstStyle>
          <a:p>
            <a:r>
              <a:rPr lang="en-US" dirty="0" smtClean="0"/>
              <a:t>How the PSC can </a:t>
            </a:r>
            <a:br>
              <a:rPr lang="en-US" dirty="0" smtClean="0"/>
            </a:br>
            <a:r>
              <a:rPr lang="en-US" dirty="0" smtClean="0"/>
              <a:t>help you?</a:t>
            </a:r>
            <a:endParaRPr lang="en-US" dirty="0"/>
          </a:p>
        </p:txBody>
      </p:sp>
      <p:pic>
        <p:nvPicPr>
          <p:cNvPr id="6" name="Picture 5" descr="09016_1829_cutout.png"/>
          <p:cNvPicPr>
            <a:picLocks noChangeAspect="1"/>
          </p:cNvPicPr>
          <p:nvPr/>
        </p:nvPicPr>
        <p:blipFill rotWithShape="1">
          <a:blip r:embed="rId3" cstate="print">
            <a:extLst>
              <a:ext uri="{28A0092B-C50C-407E-A947-70E740481C1C}">
                <a14:useLocalDpi xmlns:a14="http://schemas.microsoft.com/office/drawing/2010/main" xmlns="" val="0"/>
              </a:ext>
            </a:extLst>
          </a:blip>
          <a:srcRect r="8524" b="6455"/>
          <a:stretch/>
        </p:blipFill>
        <p:spPr>
          <a:xfrm>
            <a:off x="4784770" y="85282"/>
            <a:ext cx="4359230" cy="6772718"/>
          </a:xfrm>
          <a:prstGeom prst="rect">
            <a:avLst/>
          </a:prstGeom>
        </p:spPr>
      </p:pic>
      <p:sp>
        <p:nvSpPr>
          <p:cNvPr id="4" name="Content Placeholder 5"/>
          <p:cNvSpPr txBox="1">
            <a:spLocks/>
          </p:cNvSpPr>
          <p:nvPr/>
        </p:nvSpPr>
        <p:spPr>
          <a:xfrm>
            <a:off x="702933" y="2730028"/>
            <a:ext cx="4377067" cy="3812530"/>
          </a:xfrm>
          <a:prstGeom prst="rect">
            <a:avLst/>
          </a:prstGeom>
        </p:spPr>
        <p:txBody>
          <a:bodyPr/>
          <a:lstStyle>
            <a:lvl1pPr marL="36576" indent="0" algn="l" defTabSz="457200" rtl="0" eaLnBrk="1" latinLnBrk="0" hangingPunct="1">
              <a:spcBef>
                <a:spcPts val="600"/>
              </a:spcBef>
              <a:spcAft>
                <a:spcPts val="600"/>
              </a:spcAft>
              <a:buFontTx/>
              <a:buNone/>
              <a:defRPr sz="2600" b="0" i="0" kern="1200" spc="-30">
                <a:solidFill>
                  <a:schemeClr val="tx1">
                    <a:alpha val="80000"/>
                  </a:schemeClr>
                </a:solidFill>
                <a:latin typeface="+mn-lt"/>
                <a:ea typeface="+mn-ea"/>
                <a:cs typeface="+mn-cs"/>
              </a:defRPr>
            </a:lvl1pPr>
            <a:lvl2pPr marL="457200" indent="-274320" algn="l" defTabSz="457200" rtl="0" eaLnBrk="1" latinLnBrk="0" hangingPunct="1">
              <a:spcBef>
                <a:spcPts val="200"/>
              </a:spcBef>
              <a:spcAft>
                <a:spcPts val="600"/>
              </a:spcAft>
              <a:buFont typeface="Arial"/>
              <a:buChar char="●"/>
              <a:defRPr sz="2400" kern="1200" spc="-30">
                <a:solidFill>
                  <a:schemeClr val="tx1">
                    <a:alpha val="80000"/>
                  </a:schemeClr>
                </a:solidFill>
                <a:latin typeface="+mn-lt"/>
                <a:ea typeface="+mn-ea"/>
                <a:cs typeface="+mn-cs"/>
              </a:defRPr>
            </a:lvl2pPr>
            <a:lvl3pPr marL="685800" indent="-228600" algn="l" defTabSz="457200" rtl="0" eaLnBrk="1" latinLnBrk="0" hangingPunct="1">
              <a:spcBef>
                <a:spcPts val="200"/>
              </a:spcBef>
              <a:spcAft>
                <a:spcPts val="200"/>
              </a:spcAft>
              <a:buFont typeface="Arial"/>
              <a:buChar char="○"/>
              <a:defRPr sz="2200" kern="1200" spc="-30">
                <a:solidFill>
                  <a:schemeClr val="tx1">
                    <a:alpha val="80000"/>
                  </a:schemeClr>
                </a:solidFill>
                <a:latin typeface="+mn-lt"/>
                <a:ea typeface="+mn-ea"/>
                <a:cs typeface="+mn-cs"/>
              </a:defRPr>
            </a:lvl3pPr>
            <a:lvl4pPr marL="841248" indent="-182880" algn="l" defTabSz="457200" rtl="0" eaLnBrk="1" latinLnBrk="0" hangingPunct="1">
              <a:spcBef>
                <a:spcPts val="200"/>
              </a:spcBef>
              <a:spcAft>
                <a:spcPts val="200"/>
              </a:spcAft>
              <a:buFont typeface="Arial"/>
              <a:buChar char="•"/>
              <a:defRPr sz="2000" kern="1200" spc="-30">
                <a:solidFill>
                  <a:schemeClr val="tx1">
                    <a:alpha val="80000"/>
                  </a:schemeClr>
                </a:solidFill>
                <a:latin typeface="+mn-lt"/>
                <a:ea typeface="+mn-ea"/>
                <a:cs typeface="+mn-cs"/>
              </a:defRPr>
            </a:lvl4pPr>
            <a:lvl5pPr marL="1005840" indent="-164592" algn="l" defTabSz="457200" rtl="0" eaLnBrk="1" latinLnBrk="0" hangingPunct="1">
              <a:spcBef>
                <a:spcPts val="200"/>
              </a:spcBef>
              <a:spcAft>
                <a:spcPts val="200"/>
              </a:spcAft>
              <a:buFont typeface="Arial"/>
              <a:buChar char="◦"/>
              <a:defRPr sz="1800" kern="1200" spc="-30">
                <a:solidFill>
                  <a:schemeClr val="tx1">
                    <a:alpha val="80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indent="-457200">
              <a:buFont typeface="Arial"/>
              <a:buChar char="•"/>
            </a:pPr>
            <a:r>
              <a:rPr lang="en-US" b="1" dirty="0" smtClean="0">
                <a:solidFill>
                  <a:srgbClr val="003A63">
                    <a:alpha val="80000"/>
                  </a:srgbClr>
                </a:solidFill>
              </a:rPr>
              <a:t>Provide </a:t>
            </a:r>
            <a:r>
              <a:rPr lang="en-US" dirty="0" smtClean="0"/>
              <a:t>financial guidance</a:t>
            </a:r>
            <a:endParaRPr lang="en-US" dirty="0"/>
          </a:p>
          <a:p>
            <a:pPr marL="457200" indent="-457200">
              <a:buFont typeface="Arial"/>
              <a:buChar char="•"/>
            </a:pPr>
            <a:r>
              <a:rPr lang="en-US" b="1" dirty="0">
                <a:solidFill>
                  <a:srgbClr val="003A63">
                    <a:alpha val="80000"/>
                  </a:srgbClr>
                </a:solidFill>
              </a:rPr>
              <a:t>Identify</a:t>
            </a:r>
            <a:r>
              <a:rPr lang="en-US" dirty="0"/>
              <a:t> future </a:t>
            </a:r>
            <a:r>
              <a:rPr lang="en-US" dirty="0" smtClean="0"/>
              <a:t/>
            </a:r>
            <a:br>
              <a:rPr lang="en-US" dirty="0" smtClean="0"/>
            </a:br>
            <a:r>
              <a:rPr lang="en-US" dirty="0" smtClean="0"/>
              <a:t>income objectives</a:t>
            </a:r>
            <a:endParaRPr lang="en-US" dirty="0"/>
          </a:p>
          <a:p>
            <a:pPr marL="457200" indent="-457200">
              <a:buFont typeface="Arial"/>
              <a:buChar char="•"/>
            </a:pPr>
            <a:r>
              <a:rPr lang="en-US" b="1" dirty="0" smtClean="0">
                <a:solidFill>
                  <a:srgbClr val="003A63">
                    <a:alpha val="80000"/>
                  </a:srgbClr>
                </a:solidFill>
              </a:rPr>
              <a:t>Know </a:t>
            </a:r>
            <a:r>
              <a:rPr lang="en-US" dirty="0" smtClean="0"/>
              <a:t>your investor  asset strategy</a:t>
            </a:r>
            <a:endParaRPr lang="en-US" dirty="0"/>
          </a:p>
          <a:p>
            <a:pPr marL="457200" indent="-457200">
              <a:buFont typeface="Arial"/>
              <a:buChar char="•"/>
            </a:pPr>
            <a:r>
              <a:rPr lang="en-US" b="1" dirty="0" smtClean="0">
                <a:solidFill>
                  <a:srgbClr val="003A63">
                    <a:alpha val="80000"/>
                  </a:srgbClr>
                </a:solidFill>
              </a:rPr>
              <a:t>Create </a:t>
            </a:r>
            <a:r>
              <a:rPr lang="en-US" dirty="0" smtClean="0"/>
              <a:t>a comprehensive investing strategy</a:t>
            </a:r>
            <a:endParaRPr lang="en-US" dirty="0"/>
          </a:p>
        </p:txBody>
      </p:sp>
    </p:spTree>
    <p:extLst>
      <p:ext uri="{BB962C8B-B14F-4D97-AF65-F5344CB8AC3E}">
        <p14:creationId xmlns:p14="http://schemas.microsoft.com/office/powerpoint/2010/main" xmlns="" val="24197334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9433" y="1229192"/>
            <a:ext cx="7772400" cy="1335878"/>
          </a:xfrm>
        </p:spPr>
        <p:txBody>
          <a:bodyPr/>
          <a:lstStyle/>
          <a:p>
            <a:r>
              <a:rPr lang="en-US" dirty="0" smtClean="0"/>
              <a:t>Complimentary Financial </a:t>
            </a:r>
            <a:r>
              <a:rPr lang="en-US" dirty="0"/>
              <a:t>Needs </a:t>
            </a:r>
            <a:r>
              <a:rPr lang="en-US" dirty="0" smtClean="0"/>
              <a:t>Assessment</a:t>
            </a:r>
            <a:endParaRPr lang="en-US" dirty="0"/>
          </a:p>
        </p:txBody>
      </p:sp>
      <p:sp>
        <p:nvSpPr>
          <p:cNvPr id="3" name="Content Placeholder 5"/>
          <p:cNvSpPr txBox="1">
            <a:spLocks/>
          </p:cNvSpPr>
          <p:nvPr/>
        </p:nvSpPr>
        <p:spPr>
          <a:xfrm>
            <a:off x="702933" y="2730028"/>
            <a:ext cx="7708900" cy="2870672"/>
          </a:xfrm>
          <a:prstGeom prst="rect">
            <a:avLst/>
          </a:prstGeom>
        </p:spPr>
        <p:txBody>
          <a:bodyPr/>
          <a:lstStyle>
            <a:lvl1pPr marL="36576" indent="0" algn="l" defTabSz="457200" rtl="0" eaLnBrk="1" latinLnBrk="0" hangingPunct="1">
              <a:spcBef>
                <a:spcPts val="600"/>
              </a:spcBef>
              <a:spcAft>
                <a:spcPts val="600"/>
              </a:spcAft>
              <a:buFontTx/>
              <a:buNone/>
              <a:defRPr sz="2600" b="0" i="0" kern="1200" spc="-30">
                <a:solidFill>
                  <a:schemeClr val="tx1">
                    <a:alpha val="80000"/>
                  </a:schemeClr>
                </a:solidFill>
                <a:latin typeface="+mn-lt"/>
                <a:ea typeface="+mn-ea"/>
                <a:cs typeface="+mn-cs"/>
              </a:defRPr>
            </a:lvl1pPr>
            <a:lvl2pPr marL="457200" indent="-274320" algn="l" defTabSz="457200" rtl="0" eaLnBrk="1" latinLnBrk="0" hangingPunct="1">
              <a:spcBef>
                <a:spcPts val="200"/>
              </a:spcBef>
              <a:spcAft>
                <a:spcPts val="600"/>
              </a:spcAft>
              <a:buFont typeface="Arial"/>
              <a:buChar char="●"/>
              <a:defRPr sz="2400" kern="1200" spc="-30">
                <a:solidFill>
                  <a:schemeClr val="tx1">
                    <a:alpha val="80000"/>
                  </a:schemeClr>
                </a:solidFill>
                <a:latin typeface="+mn-lt"/>
                <a:ea typeface="+mn-ea"/>
                <a:cs typeface="+mn-cs"/>
              </a:defRPr>
            </a:lvl2pPr>
            <a:lvl3pPr marL="685800" indent="-228600" algn="l" defTabSz="457200" rtl="0" eaLnBrk="1" latinLnBrk="0" hangingPunct="1">
              <a:spcBef>
                <a:spcPts val="200"/>
              </a:spcBef>
              <a:spcAft>
                <a:spcPts val="200"/>
              </a:spcAft>
              <a:buFont typeface="Arial"/>
              <a:buChar char="○"/>
              <a:defRPr sz="2200" kern="1200" spc="-30">
                <a:solidFill>
                  <a:schemeClr val="tx1">
                    <a:alpha val="80000"/>
                  </a:schemeClr>
                </a:solidFill>
                <a:latin typeface="+mn-lt"/>
                <a:ea typeface="+mn-ea"/>
                <a:cs typeface="+mn-cs"/>
              </a:defRPr>
            </a:lvl3pPr>
            <a:lvl4pPr marL="841248" indent="-182880" algn="l" defTabSz="457200" rtl="0" eaLnBrk="1" latinLnBrk="0" hangingPunct="1">
              <a:spcBef>
                <a:spcPts val="200"/>
              </a:spcBef>
              <a:spcAft>
                <a:spcPts val="200"/>
              </a:spcAft>
              <a:buFont typeface="Arial"/>
              <a:buChar char="•"/>
              <a:defRPr sz="2000" kern="1200" spc="-30">
                <a:solidFill>
                  <a:schemeClr val="tx1">
                    <a:alpha val="80000"/>
                  </a:schemeClr>
                </a:solidFill>
                <a:latin typeface="+mn-lt"/>
                <a:ea typeface="+mn-ea"/>
                <a:cs typeface="+mn-cs"/>
              </a:defRPr>
            </a:lvl4pPr>
            <a:lvl5pPr marL="1005840" indent="-164592" algn="l" defTabSz="457200" rtl="0" eaLnBrk="1" latinLnBrk="0" hangingPunct="1">
              <a:spcBef>
                <a:spcPts val="200"/>
              </a:spcBef>
              <a:spcAft>
                <a:spcPts val="200"/>
              </a:spcAft>
              <a:buFont typeface="Arial"/>
              <a:buChar char="◦"/>
              <a:defRPr sz="1800" kern="1200" spc="-30">
                <a:solidFill>
                  <a:schemeClr val="tx1">
                    <a:alpha val="80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93776" indent="-457200">
              <a:buClr>
                <a:schemeClr val="tx1"/>
              </a:buClr>
              <a:buFont typeface="Arial"/>
              <a:buChar char="•"/>
            </a:pPr>
            <a:r>
              <a:rPr lang="en-US" dirty="0" smtClean="0"/>
              <a:t>Sees the </a:t>
            </a:r>
            <a:r>
              <a:rPr lang="en-US" b="1" dirty="0" smtClean="0">
                <a:solidFill>
                  <a:srgbClr val="003A63">
                    <a:alpha val="80000"/>
                  </a:srgbClr>
                </a:solidFill>
              </a:rPr>
              <a:t>big picture</a:t>
            </a:r>
            <a:r>
              <a:rPr lang="en-US" dirty="0" smtClean="0"/>
              <a:t> </a:t>
            </a:r>
            <a:endParaRPr lang="en-US" b="1" dirty="0" smtClean="0">
              <a:solidFill>
                <a:srgbClr val="003A63"/>
              </a:solidFill>
            </a:endParaRPr>
          </a:p>
          <a:p>
            <a:pPr marL="493776" indent="-457200">
              <a:buClr>
                <a:schemeClr val="tx1"/>
              </a:buClr>
              <a:buFont typeface="Arial"/>
              <a:buChar char="•"/>
            </a:pPr>
            <a:r>
              <a:rPr lang="en-US" dirty="0" smtClean="0"/>
              <a:t>Identifies ways to potentially </a:t>
            </a:r>
            <a:r>
              <a:rPr lang="en-US" b="1" dirty="0" smtClean="0">
                <a:solidFill>
                  <a:srgbClr val="003A63">
                    <a:alpha val="80000"/>
                  </a:srgbClr>
                </a:solidFill>
              </a:rPr>
              <a:t>accumulate wealth</a:t>
            </a:r>
            <a:endParaRPr lang="en-US" b="1" dirty="0">
              <a:solidFill>
                <a:srgbClr val="003A63"/>
              </a:solidFill>
            </a:endParaRPr>
          </a:p>
          <a:p>
            <a:pPr marL="493776" indent="-457200">
              <a:buClr>
                <a:schemeClr val="tx1"/>
              </a:buClr>
              <a:buFont typeface="Arial"/>
              <a:buChar char="•"/>
            </a:pPr>
            <a:r>
              <a:rPr lang="en-US" dirty="0" smtClean="0"/>
              <a:t>Looks </a:t>
            </a:r>
            <a:r>
              <a:rPr lang="en-US" dirty="0"/>
              <a:t>at </a:t>
            </a:r>
            <a:r>
              <a:rPr lang="en-US" b="1" dirty="0" smtClean="0">
                <a:solidFill>
                  <a:srgbClr val="003A63">
                    <a:alpha val="80000"/>
                  </a:srgbClr>
                </a:solidFill>
              </a:rPr>
              <a:t>debt management</a:t>
            </a:r>
            <a:endParaRPr lang="en-US" b="1" dirty="0">
              <a:solidFill>
                <a:srgbClr val="003A63"/>
              </a:solidFill>
            </a:endParaRPr>
          </a:p>
          <a:p>
            <a:pPr marL="493776" indent="-457200">
              <a:buClr>
                <a:schemeClr val="tx1"/>
              </a:buClr>
              <a:buFont typeface="Arial"/>
              <a:buChar char="•"/>
            </a:pPr>
            <a:r>
              <a:rPr lang="en-US" dirty="0" smtClean="0"/>
              <a:t>Offers </a:t>
            </a:r>
            <a:r>
              <a:rPr lang="en-US" b="1" dirty="0" smtClean="0">
                <a:solidFill>
                  <a:srgbClr val="003A63">
                    <a:alpha val="80000"/>
                  </a:srgbClr>
                </a:solidFill>
              </a:rPr>
              <a:t>specific solutions</a:t>
            </a:r>
            <a:r>
              <a:rPr lang="en-US" dirty="0" smtClean="0"/>
              <a:t> for </a:t>
            </a:r>
            <a:r>
              <a:rPr lang="en-US" dirty="0"/>
              <a:t>specific needs</a:t>
            </a:r>
          </a:p>
        </p:txBody>
      </p:sp>
    </p:spTree>
    <p:extLst>
      <p:ext uri="{BB962C8B-B14F-4D97-AF65-F5344CB8AC3E}">
        <p14:creationId xmlns:p14="http://schemas.microsoft.com/office/powerpoint/2010/main" xmlns="" val="2232250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Financial </a:t>
            </a:r>
            <a:r>
              <a:rPr lang="en-US" b="1" dirty="0" smtClean="0">
                <a:solidFill>
                  <a:srgbClr val="003A63">
                    <a:alpha val="80000"/>
                  </a:srgbClr>
                </a:solidFill>
              </a:rPr>
              <a:t>solutions</a:t>
            </a:r>
            <a:r>
              <a:rPr lang="en-US" dirty="0"/>
              <a:t/>
            </a:r>
            <a:br>
              <a:rPr lang="en-US" dirty="0"/>
            </a:br>
            <a:r>
              <a:rPr lang="en-US" dirty="0"/>
              <a:t>for every stage </a:t>
            </a:r>
            <a:r>
              <a:rPr lang="en-US" dirty="0" smtClean="0"/>
              <a:t/>
            </a:r>
            <a:br>
              <a:rPr lang="en-US" dirty="0" smtClean="0"/>
            </a:br>
            <a:r>
              <a:rPr lang="en-US" dirty="0" smtClean="0"/>
              <a:t>of </a:t>
            </a:r>
            <a:r>
              <a:rPr lang="en-US" dirty="0"/>
              <a:t>your life</a:t>
            </a:r>
          </a:p>
        </p:txBody>
      </p:sp>
      <p:sp>
        <p:nvSpPr>
          <p:cNvPr id="14" name="Content Placeholder 5"/>
          <p:cNvSpPr txBox="1">
            <a:spLocks/>
          </p:cNvSpPr>
          <p:nvPr/>
        </p:nvSpPr>
        <p:spPr>
          <a:xfrm>
            <a:off x="702933" y="3158836"/>
            <a:ext cx="7348867" cy="2870672"/>
          </a:xfrm>
          <a:prstGeom prst="rect">
            <a:avLst/>
          </a:prstGeom>
        </p:spPr>
        <p:txBody>
          <a:bodyPr/>
          <a:lstStyle>
            <a:lvl1pPr marL="36576" indent="0" algn="l" defTabSz="457200" rtl="0" eaLnBrk="1" latinLnBrk="0" hangingPunct="1">
              <a:spcBef>
                <a:spcPts val="600"/>
              </a:spcBef>
              <a:spcAft>
                <a:spcPts val="600"/>
              </a:spcAft>
              <a:buFontTx/>
              <a:buNone/>
              <a:defRPr sz="2600" b="0" i="0" kern="1200" spc="-30">
                <a:solidFill>
                  <a:schemeClr val="tx1">
                    <a:alpha val="80000"/>
                  </a:schemeClr>
                </a:solidFill>
                <a:latin typeface="+mn-lt"/>
                <a:ea typeface="+mn-ea"/>
                <a:cs typeface="+mn-cs"/>
              </a:defRPr>
            </a:lvl1pPr>
            <a:lvl2pPr marL="457200" indent="-274320" algn="l" defTabSz="457200" rtl="0" eaLnBrk="1" latinLnBrk="0" hangingPunct="1">
              <a:spcBef>
                <a:spcPts val="200"/>
              </a:spcBef>
              <a:spcAft>
                <a:spcPts val="600"/>
              </a:spcAft>
              <a:buFont typeface="Arial"/>
              <a:buChar char="●"/>
              <a:defRPr sz="2400" kern="1200" spc="-30">
                <a:solidFill>
                  <a:schemeClr val="tx1">
                    <a:alpha val="80000"/>
                  </a:schemeClr>
                </a:solidFill>
                <a:latin typeface="+mn-lt"/>
                <a:ea typeface="+mn-ea"/>
                <a:cs typeface="+mn-cs"/>
              </a:defRPr>
            </a:lvl2pPr>
            <a:lvl3pPr marL="685800" indent="-228600" algn="l" defTabSz="457200" rtl="0" eaLnBrk="1" latinLnBrk="0" hangingPunct="1">
              <a:spcBef>
                <a:spcPts val="200"/>
              </a:spcBef>
              <a:spcAft>
                <a:spcPts val="200"/>
              </a:spcAft>
              <a:buFont typeface="Arial"/>
              <a:buChar char="○"/>
              <a:defRPr sz="2200" kern="1200" spc="-30">
                <a:solidFill>
                  <a:schemeClr val="tx1">
                    <a:alpha val="80000"/>
                  </a:schemeClr>
                </a:solidFill>
                <a:latin typeface="+mn-lt"/>
                <a:ea typeface="+mn-ea"/>
                <a:cs typeface="+mn-cs"/>
              </a:defRPr>
            </a:lvl3pPr>
            <a:lvl4pPr marL="841248" indent="-182880" algn="l" defTabSz="457200" rtl="0" eaLnBrk="1" latinLnBrk="0" hangingPunct="1">
              <a:spcBef>
                <a:spcPts val="200"/>
              </a:spcBef>
              <a:spcAft>
                <a:spcPts val="200"/>
              </a:spcAft>
              <a:buFont typeface="Arial"/>
              <a:buChar char="•"/>
              <a:defRPr sz="2000" kern="1200" spc="-30">
                <a:solidFill>
                  <a:schemeClr val="tx1">
                    <a:alpha val="80000"/>
                  </a:schemeClr>
                </a:solidFill>
                <a:latin typeface="+mn-lt"/>
                <a:ea typeface="+mn-ea"/>
                <a:cs typeface="+mn-cs"/>
              </a:defRPr>
            </a:lvl4pPr>
            <a:lvl5pPr marL="1005840" indent="-164592" algn="l" defTabSz="457200" rtl="0" eaLnBrk="1" latinLnBrk="0" hangingPunct="1">
              <a:spcBef>
                <a:spcPts val="200"/>
              </a:spcBef>
              <a:spcAft>
                <a:spcPts val="200"/>
              </a:spcAft>
              <a:buFont typeface="Arial"/>
              <a:buChar char="◦"/>
              <a:defRPr sz="1800" kern="1200" spc="-30">
                <a:solidFill>
                  <a:schemeClr val="tx1">
                    <a:alpha val="80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25425" lvl="1" indent="-225425">
              <a:buFont typeface="Arial" pitchFamily="34" charset="0"/>
              <a:buChar char="•"/>
            </a:pPr>
            <a:r>
              <a:rPr lang="en-US" sz="2800" dirty="0" smtClean="0"/>
              <a:t>Changing jobs</a:t>
            </a:r>
            <a:endParaRPr lang="en-US" sz="2800" dirty="0"/>
          </a:p>
          <a:p>
            <a:pPr marL="225425" lvl="1" indent="-225425">
              <a:buFont typeface="Arial" pitchFamily="34" charset="0"/>
              <a:buChar char="•"/>
            </a:pPr>
            <a:r>
              <a:rPr lang="en-US" sz="2800" dirty="0" smtClean="0"/>
              <a:t>Managing debt</a:t>
            </a:r>
            <a:endParaRPr lang="en-US" sz="2800" dirty="0"/>
          </a:p>
          <a:p>
            <a:pPr marL="225425" lvl="1" indent="-225425">
              <a:buFont typeface="Arial" pitchFamily="34" charset="0"/>
              <a:buChar char="•"/>
            </a:pPr>
            <a:r>
              <a:rPr lang="en-US" sz="2800" dirty="0" smtClean="0"/>
              <a:t>Marrying</a:t>
            </a:r>
            <a:endParaRPr lang="en-US" sz="2800" dirty="0"/>
          </a:p>
          <a:p>
            <a:pPr marL="225425" lvl="1" indent="-225425">
              <a:buFont typeface="Arial" pitchFamily="34" charset="0"/>
              <a:buChar char="•"/>
            </a:pPr>
            <a:r>
              <a:rPr lang="en-US" sz="2800" dirty="0" smtClean="0"/>
              <a:t>Planning for college</a:t>
            </a:r>
          </a:p>
          <a:p>
            <a:pPr marL="225425" lvl="1" indent="-225425">
              <a:buFont typeface="Arial" pitchFamily="34" charset="0"/>
              <a:buChar char="•"/>
            </a:pPr>
            <a:r>
              <a:rPr lang="en-US" sz="2800" dirty="0" smtClean="0"/>
              <a:t>Transitioning into retirement</a:t>
            </a:r>
          </a:p>
          <a:p>
            <a:pPr marL="225425" lvl="1" indent="-225425">
              <a:buFont typeface="Arial" pitchFamily="34" charset="0"/>
              <a:buChar char="•"/>
            </a:pPr>
            <a:r>
              <a:rPr lang="en-US" sz="2800" dirty="0" smtClean="0"/>
              <a:t>Any other life stage event</a:t>
            </a:r>
            <a:endParaRPr lang="en-US" sz="2800" dirty="0"/>
          </a:p>
        </p:txBody>
      </p:sp>
      <p:pic>
        <p:nvPicPr>
          <p:cNvPr id="15" name="Picture 14" descr="09350_0389_CM_ROGHcutoutHER copy.png"/>
          <p:cNvPicPr>
            <a:picLocks noChangeAspect="1"/>
          </p:cNvPicPr>
          <p:nvPr/>
        </p:nvPicPr>
        <p:blipFill rotWithShape="1">
          <a:blip r:embed="rId3" cstate="print">
            <a:extLst>
              <a:ext uri="{28A0092B-C50C-407E-A947-70E740481C1C}">
                <a14:useLocalDpi xmlns:a14="http://schemas.microsoft.com/office/drawing/2010/main" xmlns="" val="0"/>
              </a:ext>
            </a:extLst>
          </a:blip>
          <a:srcRect b="57222"/>
          <a:stretch/>
        </p:blipFill>
        <p:spPr>
          <a:xfrm>
            <a:off x="4669363" y="-262262"/>
            <a:ext cx="5278976" cy="7127580"/>
          </a:xfrm>
          <a:prstGeom prst="rect">
            <a:avLst/>
          </a:prstGeom>
        </p:spPr>
      </p:pic>
    </p:spTree>
    <p:extLst>
      <p:ext uri="{BB962C8B-B14F-4D97-AF65-F5344CB8AC3E}">
        <p14:creationId xmlns:p14="http://schemas.microsoft.com/office/powerpoint/2010/main" xmlns="" val="41056860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noFill/>
        </p:spPr>
        <p:txBody>
          <a:bodyPr/>
          <a:lstStyle/>
          <a:p>
            <a:pPr>
              <a:lnSpc>
                <a:spcPct val="90000"/>
              </a:lnSpc>
            </a:pPr>
            <a:r>
              <a:rPr lang="en-US" sz="4000" spc="0" dirty="0">
                <a:solidFill>
                  <a:srgbClr val="D1CDAC">
                    <a:alpha val="80000"/>
                  </a:srgbClr>
                </a:solidFill>
              </a:rPr>
              <a:t>Preparing for Your Retirement:</a:t>
            </a:r>
            <a:br>
              <a:rPr lang="en-US" sz="4000" spc="0" dirty="0">
                <a:solidFill>
                  <a:srgbClr val="D1CDAC">
                    <a:alpha val="80000"/>
                  </a:srgbClr>
                </a:solidFill>
              </a:rPr>
            </a:br>
            <a:r>
              <a:rPr lang="en-US" sz="5400" spc="0" dirty="0"/>
              <a:t>Health Care Costs</a:t>
            </a:r>
          </a:p>
        </p:txBody>
      </p:sp>
      <p:sp>
        <p:nvSpPr>
          <p:cNvPr id="2" name="TextBox 1"/>
          <p:cNvSpPr txBox="1"/>
          <p:nvPr/>
        </p:nvSpPr>
        <p:spPr>
          <a:xfrm>
            <a:off x="1629306" y="590073"/>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xmlns="" val="225442051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891878" y="2849033"/>
            <a:ext cx="7274222" cy="3460196"/>
          </a:xfrm>
          <a:prstGeom prst="rect">
            <a:avLst/>
          </a:prstGeom>
          <a:noFill/>
        </p:spPr>
        <p:txBody>
          <a:bodyPr wrap="square" lIns="0" tIns="0" rIns="0" bIns="0" rtlCol="0" anchor="ctr" anchorCtr="1">
            <a:noAutofit/>
          </a:bodyPr>
          <a:lstStyle/>
          <a:p>
            <a:pPr defTabSz="457200"/>
            <a:r>
              <a:rPr lang="en-US" sz="1400" dirty="0">
                <a:solidFill>
                  <a:prstClr val="white"/>
                </a:solidFill>
              </a:rPr>
              <a:t>©2014 Participant Solutions Center securities are offered through Nationwide Securities, LLC, P.O. Box 183137, Columbus, OH 43218, 888-753-7364, member FINRA, SIPC. Nationwide Securities, LLC is an affiliate of Nationwide Retirement Solutions, Inc. The products and services offered by Nationwide Securities, LLC are separate and distinct from the plan administration services that are provided by Nationwide Retirement Solutions, Inc. </a:t>
            </a:r>
          </a:p>
          <a:p>
            <a:pPr defTabSz="457200"/>
            <a:endParaRPr lang="en-US" sz="1400" dirty="0">
              <a:solidFill>
                <a:prstClr val="white"/>
              </a:solidFill>
            </a:endParaRPr>
          </a:p>
          <a:p>
            <a:pPr defTabSz="457200"/>
            <a:r>
              <a:rPr lang="en-US" sz="1400" dirty="0">
                <a:solidFill>
                  <a:prstClr val="white"/>
                </a:solidFill>
              </a:rPr>
              <a:t>The information collected on the Personalized Health Care Cost Assessment will be kept confidential and used to provide an estimate of a client’s potential health care costs in retirement. The estimate is based on a client’s specific financial situation and goals, as well as their current overall health condition. The client’s financial situation and health conditions may change over time and this may affect their future changes. Please keep in mind that the estimates resulting from this fact finder are for hypothetical purposes only and are not guaranteed. </a:t>
            </a:r>
          </a:p>
          <a:p>
            <a:pPr defTabSz="457200"/>
            <a:endParaRPr lang="en-US" sz="1400" dirty="0">
              <a:solidFill>
                <a:prstClr val="white"/>
              </a:solidFill>
            </a:endParaRPr>
          </a:p>
          <a:p>
            <a:pPr defTabSz="457200"/>
            <a:r>
              <a:rPr lang="en-US" sz="1400" dirty="0">
                <a:solidFill>
                  <a:prstClr val="white"/>
                </a:solidFill>
              </a:rPr>
              <a:t>For more information on how Nationwide Financial® protects your personal information, visit our online privacy policy at </a:t>
            </a:r>
            <a:r>
              <a:rPr lang="en-US" sz="1400" dirty="0">
                <a:solidFill>
                  <a:prstClr val="white"/>
                </a:solidFill>
                <a:hlinkClick r:id="rId3"/>
              </a:rPr>
              <a:t>http://www.nationwide.com/privacy-security.jsp</a:t>
            </a:r>
            <a:r>
              <a:rPr lang="en-US" sz="1400" dirty="0">
                <a:solidFill>
                  <a:prstClr val="white"/>
                </a:solidFill>
              </a:rPr>
              <a:t>.</a:t>
            </a:r>
          </a:p>
          <a:p>
            <a:pPr defTabSz="457200"/>
            <a:endParaRPr lang="en-US" sz="1400" dirty="0">
              <a:solidFill>
                <a:prstClr val="white"/>
              </a:solidFill>
            </a:endParaRPr>
          </a:p>
          <a:p>
            <a:pPr defTabSz="457200">
              <a:lnSpc>
                <a:spcPct val="50000"/>
              </a:lnSpc>
            </a:pPr>
            <a:r>
              <a:rPr lang="en-US" sz="1400" dirty="0">
                <a:solidFill>
                  <a:prstClr val="white"/>
                </a:solidFill>
              </a:rPr>
              <a:t>NRM-9978AO</a:t>
            </a:r>
          </a:p>
        </p:txBody>
      </p:sp>
    </p:spTree>
    <p:extLst>
      <p:ext uri="{BB962C8B-B14F-4D97-AF65-F5344CB8AC3E}">
        <p14:creationId xmlns:p14="http://schemas.microsoft.com/office/powerpoint/2010/main" xmlns="" val="208476512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Connector 12"/>
          <p:cNvCxnSpPr/>
          <p:nvPr/>
        </p:nvCxnSpPr>
        <p:spPr>
          <a:xfrm>
            <a:off x="3495040" y="0"/>
            <a:ext cx="0" cy="6858000"/>
          </a:xfrm>
          <a:prstGeom prst="line">
            <a:avLst/>
          </a:prstGeom>
          <a:ln w="1270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6" name="Oval 5"/>
          <p:cNvSpPr/>
          <p:nvPr/>
        </p:nvSpPr>
        <p:spPr>
          <a:xfrm>
            <a:off x="3975727" y="1087288"/>
            <a:ext cx="4653111" cy="4653111"/>
          </a:xfrm>
          <a:prstGeom prst="ellipse">
            <a:avLst/>
          </a:prstGeom>
          <a:solidFill>
            <a:srgbClr val="809DC5">
              <a:alpha val="71000"/>
            </a:srgb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17" name="Text Placeholder 23"/>
          <p:cNvSpPr txBox="1">
            <a:spLocks/>
          </p:cNvSpPr>
          <p:nvPr/>
        </p:nvSpPr>
        <p:spPr>
          <a:xfrm>
            <a:off x="4919874" y="1951896"/>
            <a:ext cx="3779626" cy="1541874"/>
          </a:xfrm>
          <a:prstGeom prst="rect">
            <a:avLst/>
          </a:prstGeom>
        </p:spPr>
        <p:txBody>
          <a:bodyPr/>
          <a:lstStyle>
            <a:lvl1pPr marL="36576" indent="0" algn="l" defTabSz="457200" rtl="0" eaLnBrk="1" latinLnBrk="0" hangingPunct="1">
              <a:spcBef>
                <a:spcPts val="600"/>
              </a:spcBef>
              <a:spcAft>
                <a:spcPts val="600"/>
              </a:spcAft>
              <a:buFontTx/>
              <a:buNone/>
              <a:defRPr sz="2600" b="0" i="0" kern="1200" spc="-30">
                <a:solidFill>
                  <a:schemeClr val="tx1">
                    <a:alpha val="80000"/>
                  </a:schemeClr>
                </a:solidFill>
                <a:latin typeface="+mn-lt"/>
                <a:ea typeface="+mn-ea"/>
                <a:cs typeface="+mn-cs"/>
              </a:defRPr>
            </a:lvl1pPr>
            <a:lvl2pPr marL="457200" indent="-274320" algn="l" defTabSz="457200" rtl="0" eaLnBrk="1" latinLnBrk="0" hangingPunct="1">
              <a:spcBef>
                <a:spcPts val="200"/>
              </a:spcBef>
              <a:spcAft>
                <a:spcPts val="600"/>
              </a:spcAft>
              <a:buFont typeface="Arial"/>
              <a:buChar char="•"/>
              <a:defRPr sz="2400" kern="1200" spc="-30">
                <a:solidFill>
                  <a:schemeClr val="tx1">
                    <a:alpha val="80000"/>
                  </a:schemeClr>
                </a:solidFill>
                <a:latin typeface="+mn-lt"/>
                <a:ea typeface="+mn-ea"/>
                <a:cs typeface="+mn-cs"/>
              </a:defRPr>
            </a:lvl2pPr>
            <a:lvl3pPr marL="685800" indent="-228600" algn="l" defTabSz="457200" rtl="0" eaLnBrk="1" latinLnBrk="0" hangingPunct="1">
              <a:spcBef>
                <a:spcPts val="200"/>
              </a:spcBef>
              <a:spcAft>
                <a:spcPts val="200"/>
              </a:spcAft>
              <a:buFont typeface="Arial"/>
              <a:buChar char="○"/>
              <a:defRPr sz="2200" kern="1200" spc="-30">
                <a:solidFill>
                  <a:schemeClr val="tx1">
                    <a:alpha val="80000"/>
                  </a:schemeClr>
                </a:solidFill>
                <a:latin typeface="+mn-lt"/>
                <a:ea typeface="+mn-ea"/>
                <a:cs typeface="+mn-cs"/>
              </a:defRPr>
            </a:lvl3pPr>
            <a:lvl4pPr marL="841248" indent="-182880" algn="l" defTabSz="457200" rtl="0" eaLnBrk="1" latinLnBrk="0" hangingPunct="1">
              <a:spcBef>
                <a:spcPts val="200"/>
              </a:spcBef>
              <a:spcAft>
                <a:spcPts val="200"/>
              </a:spcAft>
              <a:buFont typeface="Arial"/>
              <a:buChar char="•"/>
              <a:defRPr sz="2000" kern="1200" spc="-30">
                <a:solidFill>
                  <a:schemeClr val="tx1">
                    <a:alpha val="80000"/>
                  </a:schemeClr>
                </a:solidFill>
                <a:latin typeface="+mn-lt"/>
                <a:ea typeface="+mn-ea"/>
                <a:cs typeface="+mn-cs"/>
              </a:defRPr>
            </a:lvl4pPr>
            <a:lvl5pPr marL="1005840" indent="-164592" algn="l" defTabSz="457200" rtl="0" eaLnBrk="1" latinLnBrk="0" hangingPunct="1">
              <a:spcBef>
                <a:spcPts val="200"/>
              </a:spcBef>
              <a:spcAft>
                <a:spcPts val="200"/>
              </a:spcAft>
              <a:buFont typeface="Arial"/>
              <a:buChar char="◦"/>
              <a:defRPr sz="1800" kern="1200" spc="-30">
                <a:solidFill>
                  <a:schemeClr val="tx1">
                    <a:alpha val="80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3600" spc="0" dirty="0">
                <a:solidFill>
                  <a:schemeClr val="bg1"/>
                </a:solidFill>
              </a:rPr>
              <a:t>Health care </a:t>
            </a:r>
            <a:r>
              <a:rPr lang="en-US" sz="3600" spc="0" dirty="0" smtClean="0">
                <a:solidFill>
                  <a:schemeClr val="bg1"/>
                </a:solidFill>
              </a:rPr>
              <a:t/>
            </a:r>
            <a:br>
              <a:rPr lang="en-US" sz="3600" spc="0" dirty="0" smtClean="0">
                <a:solidFill>
                  <a:schemeClr val="bg1"/>
                </a:solidFill>
              </a:rPr>
            </a:br>
            <a:r>
              <a:rPr lang="en-US" sz="3600" spc="0" dirty="0" smtClean="0">
                <a:solidFill>
                  <a:schemeClr val="bg1"/>
                </a:solidFill>
              </a:rPr>
              <a:t>will </a:t>
            </a:r>
            <a:r>
              <a:rPr lang="en-US" sz="3600" spc="0" dirty="0">
                <a:solidFill>
                  <a:schemeClr val="bg1"/>
                </a:solidFill>
              </a:rPr>
              <a:t>likely be </a:t>
            </a:r>
            <a:r>
              <a:rPr lang="en-US" sz="3600" spc="0" dirty="0" smtClean="0">
                <a:solidFill>
                  <a:schemeClr val="bg1"/>
                </a:solidFill>
              </a:rPr>
              <a:t/>
            </a:r>
            <a:br>
              <a:rPr lang="en-US" sz="3600" spc="0" dirty="0" smtClean="0">
                <a:solidFill>
                  <a:schemeClr val="bg1"/>
                </a:solidFill>
              </a:rPr>
            </a:br>
            <a:r>
              <a:rPr lang="en-US" sz="3600" spc="0" dirty="0" smtClean="0">
                <a:solidFill>
                  <a:schemeClr val="bg1"/>
                </a:solidFill>
              </a:rPr>
              <a:t>your </a:t>
            </a:r>
            <a:r>
              <a:rPr lang="en-US" sz="3600" spc="0" dirty="0">
                <a:solidFill>
                  <a:srgbClr val="124B7D"/>
                </a:solidFill>
              </a:rPr>
              <a:t>second largest </a:t>
            </a:r>
            <a:r>
              <a:rPr lang="en-US" sz="3600" spc="0" dirty="0" smtClean="0">
                <a:solidFill>
                  <a:srgbClr val="124B7D"/>
                </a:solidFill>
              </a:rPr>
              <a:t>expense </a:t>
            </a:r>
            <a:r>
              <a:rPr lang="en-US" sz="3600" spc="0" dirty="0">
                <a:solidFill>
                  <a:schemeClr val="bg1"/>
                </a:solidFill>
              </a:rPr>
              <a:t>in retirement</a:t>
            </a:r>
            <a:r>
              <a:rPr lang="en-US" sz="3600" spc="0" baseline="30000" dirty="0">
                <a:solidFill>
                  <a:schemeClr val="bg1"/>
                </a:solidFill>
              </a:rPr>
              <a:t>1</a:t>
            </a:r>
            <a:endParaRPr lang="en-US" sz="3600" spc="0" dirty="0" smtClean="0">
              <a:solidFill>
                <a:schemeClr val="bg1"/>
              </a:solidFill>
            </a:endParaRPr>
          </a:p>
        </p:txBody>
      </p:sp>
      <p:sp>
        <p:nvSpPr>
          <p:cNvPr id="23" name="Content Placeholder 3"/>
          <p:cNvSpPr txBox="1">
            <a:spLocks/>
          </p:cNvSpPr>
          <p:nvPr/>
        </p:nvSpPr>
        <p:spPr>
          <a:xfrm>
            <a:off x="3733799" y="6040185"/>
            <a:ext cx="5054601" cy="508771"/>
          </a:xfrm>
          <a:prstGeom prst="rect">
            <a:avLst/>
          </a:prstGeom>
        </p:spPr>
        <p:txBody>
          <a:bodyPr vert="horz" lIns="91440" tIns="45720" rIns="91440" bIns="45720" rtlCol="0">
            <a:noAutofit/>
          </a:bodyPr>
          <a:lstStyle>
            <a:lvl1pPr marL="36576" indent="0" algn="l" defTabSz="457200" rtl="0" eaLnBrk="1" latinLnBrk="0" hangingPunct="1">
              <a:spcBef>
                <a:spcPts val="600"/>
              </a:spcBef>
              <a:spcAft>
                <a:spcPts val="600"/>
              </a:spcAft>
              <a:buFontTx/>
              <a:buNone/>
              <a:defRPr sz="2600" b="0" i="0" kern="1200" spc="-30">
                <a:solidFill>
                  <a:schemeClr val="tx1">
                    <a:alpha val="80000"/>
                  </a:schemeClr>
                </a:solidFill>
                <a:latin typeface="+mn-lt"/>
                <a:ea typeface="+mn-ea"/>
                <a:cs typeface="+mn-cs"/>
              </a:defRPr>
            </a:lvl1pPr>
            <a:lvl2pPr marL="457200" indent="-274320" algn="l" defTabSz="457200" rtl="0" eaLnBrk="1" latinLnBrk="0" hangingPunct="1">
              <a:spcBef>
                <a:spcPts val="200"/>
              </a:spcBef>
              <a:spcAft>
                <a:spcPts val="600"/>
              </a:spcAft>
              <a:buFont typeface="Arial"/>
              <a:buChar char="•"/>
              <a:defRPr sz="2400" kern="1200" spc="-30">
                <a:solidFill>
                  <a:schemeClr val="tx1">
                    <a:alpha val="80000"/>
                  </a:schemeClr>
                </a:solidFill>
                <a:latin typeface="+mn-lt"/>
                <a:ea typeface="+mn-ea"/>
                <a:cs typeface="+mn-cs"/>
              </a:defRPr>
            </a:lvl2pPr>
            <a:lvl3pPr marL="685800" indent="-228600" algn="l" defTabSz="457200" rtl="0" eaLnBrk="1" latinLnBrk="0" hangingPunct="1">
              <a:spcBef>
                <a:spcPts val="200"/>
              </a:spcBef>
              <a:spcAft>
                <a:spcPts val="200"/>
              </a:spcAft>
              <a:buFont typeface="Arial"/>
              <a:buChar char="•"/>
              <a:defRPr sz="2200" kern="1200" spc="-30">
                <a:solidFill>
                  <a:schemeClr val="tx1">
                    <a:alpha val="80000"/>
                  </a:schemeClr>
                </a:solidFill>
                <a:latin typeface="+mn-lt"/>
                <a:ea typeface="+mn-ea"/>
                <a:cs typeface="+mn-cs"/>
              </a:defRPr>
            </a:lvl3pPr>
            <a:lvl4pPr marL="841248" indent="-182880" algn="l" defTabSz="457200" rtl="0" eaLnBrk="1" latinLnBrk="0" hangingPunct="1">
              <a:spcBef>
                <a:spcPts val="200"/>
              </a:spcBef>
              <a:spcAft>
                <a:spcPts val="200"/>
              </a:spcAft>
              <a:buFont typeface="Arial"/>
              <a:buChar char="•"/>
              <a:defRPr sz="2000" kern="1200" spc="-30">
                <a:solidFill>
                  <a:schemeClr val="tx1">
                    <a:alpha val="80000"/>
                  </a:schemeClr>
                </a:solidFill>
                <a:latin typeface="+mn-lt"/>
                <a:ea typeface="+mn-ea"/>
                <a:cs typeface="+mn-cs"/>
              </a:defRPr>
            </a:lvl4pPr>
            <a:lvl5pPr marL="1005840" indent="-164592" algn="l" defTabSz="457200" rtl="0" eaLnBrk="1" latinLnBrk="0" hangingPunct="1">
              <a:spcBef>
                <a:spcPts val="200"/>
              </a:spcBef>
              <a:spcAft>
                <a:spcPts val="200"/>
              </a:spcAft>
              <a:buFont typeface="Arial"/>
              <a:buChar char="◦"/>
              <a:defRPr sz="1800" kern="1200" spc="-30">
                <a:solidFill>
                  <a:schemeClr val="tx1">
                    <a:alpha val="80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000" baseline="30000" dirty="0"/>
              <a:t>1 </a:t>
            </a:r>
            <a:r>
              <a:rPr lang="en-US" sz="1000" dirty="0" smtClean="0"/>
              <a:t>”Average </a:t>
            </a:r>
            <a:r>
              <a:rPr lang="en-US" sz="1000" dirty="0"/>
              <a:t>Annual Expenditures and </a:t>
            </a:r>
            <a:r>
              <a:rPr lang="en-US" sz="1000" dirty="0" smtClean="0"/>
              <a:t>Characteristics,” </a:t>
            </a:r>
            <a:r>
              <a:rPr lang="en-US" sz="1000" dirty="0"/>
              <a:t>Consumer </a:t>
            </a:r>
            <a:r>
              <a:rPr lang="en-US" sz="1000" dirty="0" smtClean="0"/>
              <a:t>Expenditure </a:t>
            </a:r>
            <a:r>
              <a:rPr lang="en-US" sz="1000" dirty="0"/>
              <a:t>Survey, 2012, Bureau of Labor Statistics. (Percentage of total expenditure for 75+ year </a:t>
            </a:r>
            <a:r>
              <a:rPr lang="en-US" sz="1000" dirty="0" smtClean="0"/>
              <a:t>olds</a:t>
            </a:r>
            <a:r>
              <a:rPr lang="en-US" sz="1000" dirty="0"/>
              <a:t>)</a:t>
            </a:r>
          </a:p>
        </p:txBody>
      </p:sp>
      <p:pic>
        <p:nvPicPr>
          <p:cNvPr id="2" name="Picture 1" descr="09599_6300.tif.jpg"/>
          <p:cNvPicPr>
            <a:picLocks noChangeAspect="1"/>
          </p:cNvPicPr>
          <p:nvPr/>
        </p:nvPicPr>
        <p:blipFill rotWithShape="1">
          <a:blip r:embed="rId3" cstate="print">
            <a:alphaModFix/>
            <a:extLst>
              <a:ext uri="{28A0092B-C50C-407E-A947-70E740481C1C}">
                <a14:useLocalDpi xmlns:a14="http://schemas.microsoft.com/office/drawing/2010/main" xmlns="" val="0"/>
              </a:ext>
            </a:extLst>
          </a:blip>
          <a:srcRect/>
          <a:stretch/>
        </p:blipFill>
        <p:spPr>
          <a:xfrm>
            <a:off x="211644" y="250168"/>
            <a:ext cx="3193907" cy="6416993"/>
          </a:xfrm>
          <a:prstGeom prst="rect">
            <a:avLst/>
          </a:prstGeom>
        </p:spPr>
      </p:pic>
      <p:sp>
        <p:nvSpPr>
          <p:cNvPr id="11" name="Oval 10"/>
          <p:cNvSpPr/>
          <p:nvPr/>
        </p:nvSpPr>
        <p:spPr>
          <a:xfrm>
            <a:off x="3046397" y="1150186"/>
            <a:ext cx="1821936" cy="1821936"/>
          </a:xfrm>
          <a:prstGeom prst="ellipse">
            <a:avLst/>
          </a:prstGeom>
          <a:solidFill>
            <a:srgbClr val="C3BB8A">
              <a:alpha val="81000"/>
            </a:srgbClr>
          </a:solidFill>
          <a:ln>
            <a:noFill/>
          </a:ln>
          <a:effectLst/>
        </p:spPr>
        <p:style>
          <a:lnRef idx="1">
            <a:schemeClr val="accent1"/>
          </a:lnRef>
          <a:fillRef idx="3">
            <a:schemeClr val="accent1"/>
          </a:fillRef>
          <a:effectRef idx="2">
            <a:schemeClr val="accent1"/>
          </a:effectRef>
          <a:fontRef idx="minor">
            <a:schemeClr val="lt1"/>
          </a:fontRef>
        </p:style>
      </p:sp>
      <p:sp>
        <p:nvSpPr>
          <p:cNvPr id="12" name="Title 22"/>
          <p:cNvSpPr txBox="1">
            <a:spLocks/>
          </p:cNvSpPr>
          <p:nvPr/>
        </p:nvSpPr>
        <p:spPr>
          <a:xfrm>
            <a:off x="3046396" y="1598602"/>
            <a:ext cx="1884680" cy="550334"/>
          </a:xfrm>
          <a:prstGeom prst="rect">
            <a:avLst/>
          </a:prstGeom>
        </p:spPr>
        <p:txBody>
          <a:bodyPr/>
          <a:lstStyle>
            <a:lvl1pPr algn="l" defTabSz="457200" rtl="0" eaLnBrk="1" latinLnBrk="0" hangingPunct="1">
              <a:lnSpc>
                <a:spcPts val="4600"/>
              </a:lnSpc>
              <a:spcBef>
                <a:spcPct val="0"/>
              </a:spcBef>
              <a:buNone/>
              <a:defRPr sz="4400" kern="1200" spc="-30">
                <a:solidFill>
                  <a:schemeClr val="tx1">
                    <a:alpha val="80000"/>
                  </a:schemeClr>
                </a:solidFill>
                <a:latin typeface="+mj-lt"/>
                <a:ea typeface="+mj-ea"/>
                <a:cs typeface="+mj-cs"/>
              </a:defRPr>
            </a:lvl1pPr>
          </a:lstStyle>
          <a:p>
            <a:pPr algn="ctr">
              <a:lnSpc>
                <a:spcPct val="90000"/>
              </a:lnSpc>
            </a:pPr>
            <a:r>
              <a:rPr lang="en-US" sz="3000" spc="0" dirty="0" smtClean="0">
                <a:solidFill>
                  <a:schemeClr val="bg1"/>
                </a:solidFill>
              </a:rPr>
              <a:t>Did you know?</a:t>
            </a:r>
            <a:endParaRPr lang="en-US" sz="3000" spc="0" dirty="0">
              <a:solidFill>
                <a:schemeClr val="bg1"/>
              </a:solidFill>
            </a:endParaRPr>
          </a:p>
        </p:txBody>
      </p:sp>
      <p:sp>
        <p:nvSpPr>
          <p:cNvPr id="25" name="TextBox 24"/>
          <p:cNvSpPr txBox="1"/>
          <p:nvPr/>
        </p:nvSpPr>
        <p:spPr>
          <a:xfrm>
            <a:off x="-1" y="478884"/>
            <a:ext cx="463551" cy="267766"/>
          </a:xfrm>
          <a:prstGeom prst="rect">
            <a:avLst/>
          </a:prstGeom>
          <a:solidFill>
            <a:srgbClr val="154277"/>
          </a:solidFill>
          <a:ln>
            <a:noFill/>
          </a:ln>
          <a:effectLst/>
        </p:spPr>
        <p:txBody>
          <a:bodyPr wrap="square" tIns="36576" rtlCol="0" anchor="t" anchorCtr="0">
            <a:spAutoFit/>
          </a:bodyPr>
          <a:lstStyle/>
          <a:p>
            <a:pPr marL="91440" marR="0" indent="0" algn="l" defTabSz="457200" rtl="0" eaLnBrk="1" fontAlgn="auto" latinLnBrk="0" hangingPunct="1">
              <a:lnSpc>
                <a:spcPct val="100000"/>
              </a:lnSpc>
              <a:spcBef>
                <a:spcPts val="0"/>
              </a:spcBef>
              <a:spcAft>
                <a:spcPts val="0"/>
              </a:spcAft>
              <a:buClrTx/>
              <a:buSzTx/>
              <a:buFontTx/>
              <a:buNone/>
              <a:tabLst/>
              <a:defRPr/>
            </a:pPr>
            <a:endParaRPr lang="en-US" sz="1200" spc="100" dirty="0" smtClean="0">
              <a:solidFill>
                <a:schemeClr val="bg1"/>
              </a:solidFill>
            </a:endParaRPr>
          </a:p>
        </p:txBody>
      </p:sp>
      <p:sp>
        <p:nvSpPr>
          <p:cNvPr id="26" name="TextBox 25"/>
          <p:cNvSpPr txBox="1"/>
          <p:nvPr/>
        </p:nvSpPr>
        <p:spPr>
          <a:xfrm>
            <a:off x="527050" y="478884"/>
            <a:ext cx="2800350" cy="267766"/>
          </a:xfrm>
          <a:prstGeom prst="rect">
            <a:avLst/>
          </a:prstGeom>
          <a:solidFill>
            <a:srgbClr val="154277"/>
          </a:solidFill>
          <a:ln>
            <a:noFill/>
          </a:ln>
          <a:effectLst/>
        </p:spPr>
        <p:txBody>
          <a:bodyPr wrap="square" tIns="36576" rtlCol="0" anchor="t" anchorCtr="0">
            <a:spAutoFit/>
          </a:bodyPr>
          <a:lstStyle/>
          <a:p>
            <a:pPr marL="91440" marR="0" indent="0" algn="l" defTabSz="457200" rtl="0" eaLnBrk="1" fontAlgn="auto" latinLnBrk="0" hangingPunct="1">
              <a:lnSpc>
                <a:spcPct val="100000"/>
              </a:lnSpc>
              <a:spcBef>
                <a:spcPts val="0"/>
              </a:spcBef>
              <a:spcAft>
                <a:spcPts val="0"/>
              </a:spcAft>
              <a:buClrTx/>
              <a:buSzTx/>
              <a:buFontTx/>
              <a:buNone/>
              <a:tabLst/>
              <a:defRPr/>
            </a:pPr>
            <a:r>
              <a:rPr lang="en-US" sz="1200" spc="100" dirty="0" smtClean="0">
                <a:solidFill>
                  <a:schemeClr val="bg1"/>
                </a:solidFill>
              </a:rPr>
              <a:t>Health Care Cost Assessment</a:t>
            </a:r>
          </a:p>
        </p:txBody>
      </p:sp>
      <p:sp>
        <p:nvSpPr>
          <p:cNvPr id="27" name="Title 2"/>
          <p:cNvSpPr txBox="1">
            <a:spLocks/>
          </p:cNvSpPr>
          <p:nvPr/>
        </p:nvSpPr>
        <p:spPr>
          <a:xfrm>
            <a:off x="143934" y="516469"/>
            <a:ext cx="347133" cy="397931"/>
          </a:xfrm>
          <a:prstGeom prst="rect">
            <a:avLst/>
          </a:prstGeom>
        </p:spPr>
        <p:txBody>
          <a:bodyPr vert="horz" lIns="91440" tIns="0" rIns="91440" bIns="0" rtlCol="0" anchor="t" anchorCtr="0">
            <a:noAutofit/>
          </a:bodyPr>
          <a:lstStyle>
            <a:lvl1pPr algn="l" defTabSz="457200" rtl="0" eaLnBrk="1" latinLnBrk="0" hangingPunct="1">
              <a:lnSpc>
                <a:spcPts val="4600"/>
              </a:lnSpc>
              <a:spcBef>
                <a:spcPct val="0"/>
              </a:spcBef>
              <a:buNone/>
              <a:defRPr sz="4400" kern="1200" spc="-30">
                <a:solidFill>
                  <a:srgbClr val="154277">
                    <a:alpha val="80000"/>
                  </a:srgbClr>
                </a:solidFill>
                <a:latin typeface="+mj-lt"/>
                <a:ea typeface="+mj-ea"/>
                <a:cs typeface="+mj-cs"/>
              </a:defRPr>
            </a:lvl1pPr>
          </a:lstStyle>
          <a:p>
            <a:pPr>
              <a:lnSpc>
                <a:spcPct val="100000"/>
              </a:lnSpc>
            </a:pPr>
            <a:r>
              <a:rPr lang="en-US" sz="1200" dirty="0" smtClean="0">
                <a:solidFill>
                  <a:schemeClr val="bg1">
                    <a:alpha val="80000"/>
                  </a:schemeClr>
                </a:solidFill>
              </a:rPr>
              <a:t>3</a:t>
            </a:r>
            <a:endParaRPr lang="en-US" sz="1200" dirty="0">
              <a:solidFill>
                <a:schemeClr val="bg1">
                  <a:alpha val="80000"/>
                </a:schemeClr>
              </a:solidFill>
            </a:endParaRPr>
          </a:p>
        </p:txBody>
      </p:sp>
    </p:spTree>
    <p:extLst>
      <p:ext uri="{BB962C8B-B14F-4D97-AF65-F5344CB8AC3E}">
        <p14:creationId xmlns:p14="http://schemas.microsoft.com/office/powerpoint/2010/main" xmlns="" val="268406706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p:cNvSpPr/>
          <p:nvPr/>
        </p:nvSpPr>
        <p:spPr>
          <a:xfrm>
            <a:off x="1181100" y="1974313"/>
            <a:ext cx="3556000" cy="3612833"/>
          </a:xfrm>
          <a:prstGeom prst="ellipse">
            <a:avLst/>
          </a:prstGeom>
          <a:solidFill>
            <a:srgbClr val="809DC5">
              <a:alpha val="71000"/>
            </a:srgb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11" name="Oval 10"/>
          <p:cNvSpPr/>
          <p:nvPr/>
        </p:nvSpPr>
        <p:spPr>
          <a:xfrm>
            <a:off x="5368463" y="2406411"/>
            <a:ext cx="2675467" cy="2625195"/>
          </a:xfrm>
          <a:prstGeom prst="ellipse">
            <a:avLst/>
          </a:prstGeom>
          <a:solidFill>
            <a:srgbClr val="C3BB8A">
              <a:alpha val="79000"/>
            </a:srgbClr>
          </a:solidFill>
          <a:ln>
            <a:noFill/>
          </a:ln>
          <a:effectLst/>
        </p:spPr>
        <p:style>
          <a:lnRef idx="1">
            <a:schemeClr val="accent1"/>
          </a:lnRef>
          <a:fillRef idx="3">
            <a:schemeClr val="accent1"/>
          </a:fillRef>
          <a:effectRef idx="2">
            <a:schemeClr val="accent1"/>
          </a:effectRef>
          <a:fontRef idx="minor">
            <a:schemeClr val="lt1"/>
          </a:fontRef>
        </p:style>
      </p:sp>
      <p:sp>
        <p:nvSpPr>
          <p:cNvPr id="12" name="Title 22"/>
          <p:cNvSpPr txBox="1">
            <a:spLocks/>
          </p:cNvSpPr>
          <p:nvPr/>
        </p:nvSpPr>
        <p:spPr>
          <a:xfrm>
            <a:off x="5700356" y="3107861"/>
            <a:ext cx="2084744" cy="1378856"/>
          </a:xfrm>
          <a:prstGeom prst="rect">
            <a:avLst/>
          </a:prstGeom>
        </p:spPr>
        <p:txBody>
          <a:bodyPr/>
          <a:lstStyle>
            <a:lvl1pPr algn="l" defTabSz="457200" rtl="0" eaLnBrk="1" latinLnBrk="0" hangingPunct="1">
              <a:lnSpc>
                <a:spcPts val="4600"/>
              </a:lnSpc>
              <a:spcBef>
                <a:spcPct val="0"/>
              </a:spcBef>
              <a:buNone/>
              <a:defRPr sz="4400" kern="1200" spc="-30">
                <a:solidFill>
                  <a:schemeClr val="tx1">
                    <a:alpha val="80000"/>
                  </a:schemeClr>
                </a:solidFill>
                <a:latin typeface="+mj-lt"/>
                <a:ea typeface="+mj-ea"/>
                <a:cs typeface="+mj-cs"/>
              </a:defRPr>
            </a:lvl1pPr>
          </a:lstStyle>
          <a:p>
            <a:pPr algn="ctr">
              <a:lnSpc>
                <a:spcPct val="80000"/>
              </a:lnSpc>
            </a:pPr>
            <a:r>
              <a:rPr lang="en-US" sz="5100" spc="0" dirty="0" smtClean="0">
                <a:solidFill>
                  <a:schemeClr val="bg1"/>
                </a:solidFill>
              </a:rPr>
              <a:t>$</a:t>
            </a:r>
            <a:r>
              <a:rPr lang="en-US" sz="5400" spc="0" dirty="0" smtClean="0">
                <a:solidFill>
                  <a:schemeClr val="bg1"/>
                </a:solidFill>
              </a:rPr>
              <a:t>733</a:t>
            </a:r>
          </a:p>
          <a:p>
            <a:pPr algn="ctr">
              <a:lnSpc>
                <a:spcPct val="80000"/>
              </a:lnSpc>
            </a:pPr>
            <a:r>
              <a:rPr lang="en-US" sz="4000" spc="0" dirty="0" smtClean="0">
                <a:solidFill>
                  <a:schemeClr val="bg1"/>
                </a:solidFill>
              </a:rPr>
              <a:t>monthly</a:t>
            </a:r>
          </a:p>
        </p:txBody>
      </p:sp>
      <p:sp>
        <p:nvSpPr>
          <p:cNvPr id="8" name="Right Arrow 7"/>
          <p:cNvSpPr/>
          <p:nvPr/>
        </p:nvSpPr>
        <p:spPr>
          <a:xfrm>
            <a:off x="4533891" y="3140524"/>
            <a:ext cx="1161143" cy="1204686"/>
          </a:xfrm>
          <a:prstGeom prst="rightArrow">
            <a:avLst>
              <a:gd name="adj1" fmla="val 64458"/>
              <a:gd name="adj2" fmla="val 48772"/>
            </a:avLst>
          </a:prstGeom>
          <a:solidFill>
            <a:schemeClr val="bg2">
              <a:lumMod val="50000"/>
            </a:schemeClr>
          </a:solidFill>
          <a:ln w="28575"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4400" dirty="0"/>
          </a:p>
        </p:txBody>
      </p:sp>
      <p:sp>
        <p:nvSpPr>
          <p:cNvPr id="9" name="Title 2"/>
          <p:cNvSpPr txBox="1">
            <a:spLocks/>
          </p:cNvSpPr>
          <p:nvPr/>
        </p:nvSpPr>
        <p:spPr>
          <a:xfrm>
            <a:off x="698500" y="1016001"/>
            <a:ext cx="7796413" cy="572564"/>
          </a:xfrm>
          <a:prstGeom prst="rect">
            <a:avLst/>
          </a:prstGeom>
        </p:spPr>
        <p:txBody>
          <a:bodyPr/>
          <a:lstStyle/>
          <a:p>
            <a:pPr marL="0" marR="0" lvl="0" indent="0" algn="l" defTabSz="457200" rtl="0" eaLnBrk="1" fontAlgn="auto" latinLnBrk="0" hangingPunct="1">
              <a:lnSpc>
                <a:spcPts val="4600"/>
              </a:lnSpc>
              <a:spcBef>
                <a:spcPct val="0"/>
              </a:spcBef>
              <a:spcAft>
                <a:spcPts val="0"/>
              </a:spcAft>
              <a:buClrTx/>
              <a:buSzTx/>
              <a:buFontTx/>
              <a:buNone/>
              <a:tabLst/>
              <a:defRPr/>
            </a:pPr>
            <a:r>
              <a:rPr kumimoji="0" lang="en-US" sz="4000" b="0" i="0" u="none" strike="noStrike" kern="1200" cap="none" spc="-30" normalizeH="0" baseline="0" noProof="0" dirty="0" smtClean="0">
                <a:ln>
                  <a:noFill/>
                </a:ln>
                <a:solidFill>
                  <a:srgbClr val="124B7D">
                    <a:alpha val="80000"/>
                  </a:srgbClr>
                </a:solidFill>
                <a:effectLst/>
                <a:uLnTx/>
                <a:uFillTx/>
                <a:latin typeface="+mj-lt"/>
                <a:ea typeface="+mj-ea"/>
                <a:cs typeface="+mj-cs"/>
              </a:rPr>
              <a:t>Over</a:t>
            </a:r>
            <a:r>
              <a:rPr kumimoji="0" lang="en-US" sz="4000" b="0" i="0" u="none" strike="noStrike" kern="1200" cap="none" spc="-30" normalizeH="0" noProof="0" dirty="0" smtClean="0">
                <a:ln>
                  <a:noFill/>
                </a:ln>
                <a:solidFill>
                  <a:srgbClr val="124B7D">
                    <a:alpha val="80000"/>
                  </a:srgbClr>
                </a:solidFill>
                <a:effectLst/>
                <a:uLnTx/>
                <a:uFillTx/>
                <a:latin typeface="+mj-lt"/>
                <a:ea typeface="+mj-ea"/>
                <a:cs typeface="+mj-cs"/>
              </a:rPr>
              <a:t> 25 years…</a:t>
            </a:r>
            <a:endParaRPr kumimoji="0" lang="en-US" sz="4000" b="0" i="0" u="none" strike="noStrike" kern="1200" cap="none" spc="-30" normalizeH="0" baseline="0" noProof="0" dirty="0">
              <a:ln>
                <a:noFill/>
              </a:ln>
              <a:solidFill>
                <a:srgbClr val="124B7D">
                  <a:alpha val="80000"/>
                </a:srgbClr>
              </a:solidFill>
              <a:effectLst/>
              <a:uLnTx/>
              <a:uFillTx/>
              <a:latin typeface="+mj-lt"/>
              <a:ea typeface="+mj-ea"/>
              <a:cs typeface="+mj-cs"/>
            </a:endParaRPr>
          </a:p>
        </p:txBody>
      </p:sp>
      <p:sp>
        <p:nvSpPr>
          <p:cNvPr id="10" name="Content Placeholder 3"/>
          <p:cNvSpPr txBox="1">
            <a:spLocks/>
          </p:cNvSpPr>
          <p:nvPr/>
        </p:nvSpPr>
        <p:spPr>
          <a:xfrm>
            <a:off x="812800" y="5985162"/>
            <a:ext cx="7912100" cy="1135302"/>
          </a:xfrm>
          <a:prstGeom prst="rect">
            <a:avLst/>
          </a:prstGeom>
        </p:spPr>
        <p:txBody>
          <a:bodyPr vert="horz" lIns="91440" tIns="45720" rIns="91440" bIns="45720" rtlCol="0">
            <a:noAutofit/>
          </a:bodyPr>
          <a:lstStyle>
            <a:lvl1pPr marL="36576" indent="0" algn="l" defTabSz="457200" rtl="0" eaLnBrk="1" latinLnBrk="0" hangingPunct="1">
              <a:spcBef>
                <a:spcPts val="600"/>
              </a:spcBef>
              <a:spcAft>
                <a:spcPts val="600"/>
              </a:spcAft>
              <a:buFontTx/>
              <a:buNone/>
              <a:defRPr sz="2600" b="0" i="0" kern="1200" spc="-30">
                <a:solidFill>
                  <a:schemeClr val="tx1">
                    <a:alpha val="80000"/>
                  </a:schemeClr>
                </a:solidFill>
                <a:latin typeface="+mn-lt"/>
                <a:ea typeface="+mn-ea"/>
                <a:cs typeface="+mn-cs"/>
              </a:defRPr>
            </a:lvl1pPr>
            <a:lvl2pPr marL="457200" indent="-274320" algn="l" defTabSz="457200" rtl="0" eaLnBrk="1" latinLnBrk="0" hangingPunct="1">
              <a:spcBef>
                <a:spcPts val="200"/>
              </a:spcBef>
              <a:spcAft>
                <a:spcPts val="600"/>
              </a:spcAft>
              <a:buFont typeface="Arial"/>
              <a:buChar char="•"/>
              <a:defRPr sz="2400" kern="1200" spc="-30">
                <a:solidFill>
                  <a:schemeClr val="tx1">
                    <a:alpha val="80000"/>
                  </a:schemeClr>
                </a:solidFill>
                <a:latin typeface="+mn-lt"/>
                <a:ea typeface="+mn-ea"/>
                <a:cs typeface="+mn-cs"/>
              </a:defRPr>
            </a:lvl2pPr>
            <a:lvl3pPr marL="685800" indent="-228600" algn="l" defTabSz="457200" rtl="0" eaLnBrk="1" latinLnBrk="0" hangingPunct="1">
              <a:spcBef>
                <a:spcPts val="200"/>
              </a:spcBef>
              <a:spcAft>
                <a:spcPts val="200"/>
              </a:spcAft>
              <a:buFont typeface="Arial"/>
              <a:buChar char="•"/>
              <a:defRPr sz="2200" kern="1200" spc="-30">
                <a:solidFill>
                  <a:schemeClr val="tx1">
                    <a:alpha val="80000"/>
                  </a:schemeClr>
                </a:solidFill>
                <a:latin typeface="+mn-lt"/>
                <a:ea typeface="+mn-ea"/>
                <a:cs typeface="+mn-cs"/>
              </a:defRPr>
            </a:lvl3pPr>
            <a:lvl4pPr marL="841248" indent="-182880" algn="l" defTabSz="457200" rtl="0" eaLnBrk="1" latinLnBrk="0" hangingPunct="1">
              <a:spcBef>
                <a:spcPts val="200"/>
              </a:spcBef>
              <a:spcAft>
                <a:spcPts val="200"/>
              </a:spcAft>
              <a:buFont typeface="Arial"/>
              <a:buChar char="•"/>
              <a:defRPr sz="2000" kern="1200" spc="-30">
                <a:solidFill>
                  <a:schemeClr val="tx1">
                    <a:alpha val="80000"/>
                  </a:schemeClr>
                </a:solidFill>
                <a:latin typeface="+mn-lt"/>
                <a:ea typeface="+mn-ea"/>
                <a:cs typeface="+mn-cs"/>
              </a:defRPr>
            </a:lvl4pPr>
            <a:lvl5pPr marL="1005840" indent="-164592" algn="l" defTabSz="457200" rtl="0" eaLnBrk="1" latinLnBrk="0" hangingPunct="1">
              <a:spcBef>
                <a:spcPts val="200"/>
              </a:spcBef>
              <a:spcAft>
                <a:spcPts val="200"/>
              </a:spcAft>
              <a:buFont typeface="Arial"/>
              <a:buChar char="◦"/>
              <a:defRPr sz="1800" kern="1200" spc="-30">
                <a:solidFill>
                  <a:schemeClr val="tx1">
                    <a:alpha val="80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a:r>
              <a:rPr lang="en-US" sz="1000" baseline="30000" dirty="0"/>
              <a:t>1</a:t>
            </a:r>
            <a:r>
              <a:rPr lang="en-US" sz="1000" baseline="30000" dirty="0" smtClean="0"/>
              <a:t> </a:t>
            </a:r>
            <a:r>
              <a:rPr lang="en-US" sz="1000" dirty="0"/>
              <a:t>Fidelity Benefits Consulting, 2013. Based on a hypothetical couple retiring at age 65 years or older, </a:t>
            </a:r>
            <a:r>
              <a:rPr lang="en-US" sz="1000" dirty="0" smtClean="0"/>
              <a:t/>
            </a:r>
            <a:br>
              <a:rPr lang="en-US" sz="1000" dirty="0" smtClean="0"/>
            </a:br>
            <a:r>
              <a:rPr lang="en-US" sz="1000" dirty="0" smtClean="0"/>
              <a:t>with </a:t>
            </a:r>
            <a:r>
              <a:rPr lang="en-US" sz="1000" dirty="0"/>
              <a:t>average </a:t>
            </a:r>
            <a:r>
              <a:rPr lang="en-US" sz="1000" dirty="0" smtClean="0"/>
              <a:t>(</a:t>
            </a:r>
            <a:r>
              <a:rPr lang="en-US" sz="1000" dirty="0"/>
              <a:t>82 male, 85 female) life expectancies. </a:t>
            </a:r>
          </a:p>
        </p:txBody>
      </p:sp>
      <p:sp>
        <p:nvSpPr>
          <p:cNvPr id="15" name="Title 2"/>
          <p:cNvSpPr txBox="1">
            <a:spLocks/>
          </p:cNvSpPr>
          <p:nvPr/>
        </p:nvSpPr>
        <p:spPr>
          <a:xfrm>
            <a:off x="152401" y="516469"/>
            <a:ext cx="347133" cy="397931"/>
          </a:xfrm>
          <a:prstGeom prst="rect">
            <a:avLst/>
          </a:prstGeom>
        </p:spPr>
        <p:txBody>
          <a:bodyPr vert="horz" lIns="91440" tIns="0" rIns="91440" bIns="0" rtlCol="0" anchor="t" anchorCtr="0">
            <a:noAutofit/>
          </a:bodyPr>
          <a:lstStyle>
            <a:lvl1pPr algn="l" defTabSz="457200" rtl="0" eaLnBrk="1" latinLnBrk="0" hangingPunct="1">
              <a:lnSpc>
                <a:spcPts val="4600"/>
              </a:lnSpc>
              <a:spcBef>
                <a:spcPct val="0"/>
              </a:spcBef>
              <a:buNone/>
              <a:defRPr sz="4400" kern="1200" spc="-30">
                <a:solidFill>
                  <a:srgbClr val="154277">
                    <a:alpha val="80000"/>
                  </a:srgbClr>
                </a:solidFill>
                <a:latin typeface="+mj-lt"/>
                <a:ea typeface="+mj-ea"/>
                <a:cs typeface="+mj-cs"/>
              </a:defRPr>
            </a:lvl1pPr>
          </a:lstStyle>
          <a:p>
            <a:pPr>
              <a:lnSpc>
                <a:spcPct val="100000"/>
              </a:lnSpc>
            </a:pPr>
            <a:r>
              <a:rPr lang="en-US" sz="1200" dirty="0" smtClean="0">
                <a:solidFill>
                  <a:schemeClr val="bg1">
                    <a:alpha val="80000"/>
                  </a:schemeClr>
                </a:solidFill>
              </a:rPr>
              <a:t>4</a:t>
            </a:r>
            <a:endParaRPr lang="en-US" sz="1200" dirty="0">
              <a:solidFill>
                <a:schemeClr val="bg1">
                  <a:alpha val="80000"/>
                </a:schemeClr>
              </a:solidFill>
            </a:endParaRPr>
          </a:p>
        </p:txBody>
      </p:sp>
      <p:sp>
        <p:nvSpPr>
          <p:cNvPr id="17" name="Text Placeholder 23"/>
          <p:cNvSpPr txBox="1">
            <a:spLocks/>
          </p:cNvSpPr>
          <p:nvPr/>
        </p:nvSpPr>
        <p:spPr>
          <a:xfrm>
            <a:off x="1373410" y="2697840"/>
            <a:ext cx="3171379" cy="2351315"/>
          </a:xfrm>
          <a:prstGeom prst="rect">
            <a:avLst/>
          </a:prstGeom>
        </p:spPr>
        <p:txBody>
          <a:bodyPr/>
          <a:lstStyle>
            <a:lvl1pPr marL="36576" indent="0" algn="l" defTabSz="457200" rtl="0" eaLnBrk="1" latinLnBrk="0" hangingPunct="1">
              <a:spcBef>
                <a:spcPts val="600"/>
              </a:spcBef>
              <a:spcAft>
                <a:spcPts val="600"/>
              </a:spcAft>
              <a:buFontTx/>
              <a:buNone/>
              <a:defRPr sz="2600" b="0" i="0" kern="1200" spc="-30">
                <a:solidFill>
                  <a:schemeClr val="tx1">
                    <a:alpha val="80000"/>
                  </a:schemeClr>
                </a:solidFill>
                <a:latin typeface="+mn-lt"/>
                <a:ea typeface="+mn-ea"/>
                <a:cs typeface="+mn-cs"/>
              </a:defRPr>
            </a:lvl1pPr>
            <a:lvl2pPr marL="457200" indent="-274320" algn="l" defTabSz="457200" rtl="0" eaLnBrk="1" latinLnBrk="0" hangingPunct="1">
              <a:spcBef>
                <a:spcPts val="200"/>
              </a:spcBef>
              <a:spcAft>
                <a:spcPts val="600"/>
              </a:spcAft>
              <a:buFont typeface="Arial"/>
              <a:buChar char="•"/>
              <a:defRPr sz="2400" kern="1200" spc="-30">
                <a:solidFill>
                  <a:schemeClr val="tx1">
                    <a:alpha val="80000"/>
                  </a:schemeClr>
                </a:solidFill>
                <a:latin typeface="+mn-lt"/>
                <a:ea typeface="+mn-ea"/>
                <a:cs typeface="+mn-cs"/>
              </a:defRPr>
            </a:lvl2pPr>
            <a:lvl3pPr marL="685800" indent="-228600" algn="l" defTabSz="457200" rtl="0" eaLnBrk="1" latinLnBrk="0" hangingPunct="1">
              <a:spcBef>
                <a:spcPts val="200"/>
              </a:spcBef>
              <a:spcAft>
                <a:spcPts val="200"/>
              </a:spcAft>
              <a:buFont typeface="Arial"/>
              <a:buChar char="○"/>
              <a:defRPr sz="2200" kern="1200" spc="-30">
                <a:solidFill>
                  <a:schemeClr val="tx1">
                    <a:alpha val="80000"/>
                  </a:schemeClr>
                </a:solidFill>
                <a:latin typeface="+mn-lt"/>
                <a:ea typeface="+mn-ea"/>
                <a:cs typeface="+mn-cs"/>
              </a:defRPr>
            </a:lvl3pPr>
            <a:lvl4pPr marL="841248" indent="-182880" algn="l" defTabSz="457200" rtl="0" eaLnBrk="1" latinLnBrk="0" hangingPunct="1">
              <a:spcBef>
                <a:spcPts val="200"/>
              </a:spcBef>
              <a:spcAft>
                <a:spcPts val="200"/>
              </a:spcAft>
              <a:buFont typeface="Arial"/>
              <a:buChar char="•"/>
              <a:defRPr sz="2000" kern="1200" spc="-30">
                <a:solidFill>
                  <a:schemeClr val="tx1">
                    <a:alpha val="80000"/>
                  </a:schemeClr>
                </a:solidFill>
                <a:latin typeface="+mn-lt"/>
                <a:ea typeface="+mn-ea"/>
                <a:cs typeface="+mn-cs"/>
              </a:defRPr>
            </a:lvl4pPr>
            <a:lvl5pPr marL="1005840" indent="-164592" algn="l" defTabSz="457200" rtl="0" eaLnBrk="1" latinLnBrk="0" hangingPunct="1">
              <a:spcBef>
                <a:spcPts val="200"/>
              </a:spcBef>
              <a:spcAft>
                <a:spcPts val="200"/>
              </a:spcAft>
              <a:buFont typeface="Arial"/>
              <a:buChar char="◦"/>
              <a:defRPr sz="1800" kern="1200" spc="-30">
                <a:solidFill>
                  <a:schemeClr val="tx1">
                    <a:alpha val="80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lnSpc>
                <a:spcPct val="80000"/>
              </a:lnSpc>
              <a:spcBef>
                <a:spcPts val="0"/>
              </a:spcBef>
              <a:spcAft>
                <a:spcPts val="0"/>
              </a:spcAft>
            </a:pPr>
            <a:r>
              <a:rPr lang="en-US" sz="5200" spc="0" dirty="0" smtClean="0">
                <a:solidFill>
                  <a:schemeClr val="bg1"/>
                </a:solidFill>
              </a:rPr>
              <a:t>$</a:t>
            </a:r>
            <a:r>
              <a:rPr lang="en-US" sz="5400" spc="0" dirty="0" err="1" smtClean="0">
                <a:solidFill>
                  <a:schemeClr val="bg1"/>
                </a:solidFill>
              </a:rPr>
              <a:t>220K</a:t>
            </a:r>
            <a:r>
              <a:rPr lang="en-US" sz="4000" spc="0" dirty="0" smtClean="0">
                <a:solidFill>
                  <a:schemeClr val="bg1"/>
                </a:solidFill>
              </a:rPr>
              <a:t/>
            </a:r>
            <a:br>
              <a:rPr lang="en-US" sz="4000" spc="0" dirty="0" smtClean="0">
                <a:solidFill>
                  <a:schemeClr val="bg1"/>
                </a:solidFill>
              </a:rPr>
            </a:br>
            <a:endParaRPr lang="en-US" sz="1100" spc="0" dirty="0" smtClean="0">
              <a:solidFill>
                <a:schemeClr val="bg1"/>
              </a:solidFill>
            </a:endParaRPr>
          </a:p>
          <a:p>
            <a:pPr algn="ctr">
              <a:lnSpc>
                <a:spcPct val="110000"/>
              </a:lnSpc>
              <a:spcBef>
                <a:spcPts val="0"/>
              </a:spcBef>
              <a:spcAft>
                <a:spcPts val="0"/>
              </a:spcAft>
            </a:pPr>
            <a:r>
              <a:rPr lang="en-US" sz="2000" spc="100" dirty="0" smtClean="0">
                <a:solidFill>
                  <a:schemeClr val="bg1"/>
                </a:solidFill>
              </a:rPr>
              <a:t>Total out-of-pocket health care </a:t>
            </a:r>
            <a:br>
              <a:rPr lang="en-US" sz="2000" spc="100" dirty="0" smtClean="0">
                <a:solidFill>
                  <a:schemeClr val="bg1"/>
                </a:solidFill>
              </a:rPr>
            </a:br>
            <a:r>
              <a:rPr lang="en-US" sz="2000" spc="100" dirty="0" smtClean="0">
                <a:solidFill>
                  <a:schemeClr val="bg1"/>
                </a:solidFill>
              </a:rPr>
              <a:t>expenses</a:t>
            </a:r>
            <a:r>
              <a:rPr lang="en-US" sz="2000" spc="100" baseline="30000" dirty="0" smtClean="0">
                <a:solidFill>
                  <a:schemeClr val="bg1"/>
                </a:solidFill>
              </a:rPr>
              <a:t> </a:t>
            </a:r>
            <a:r>
              <a:rPr lang="en-US" sz="2000" spc="100" dirty="0" smtClean="0">
                <a:solidFill>
                  <a:schemeClr val="bg1"/>
                </a:solidFill>
              </a:rPr>
              <a:t>throughout retirement</a:t>
            </a:r>
            <a:r>
              <a:rPr lang="en-US" sz="2000" spc="100" baseline="30000" dirty="0" smtClean="0">
                <a:solidFill>
                  <a:schemeClr val="bg1"/>
                </a:solidFill>
              </a:rPr>
              <a:t>1</a:t>
            </a:r>
            <a:endParaRPr lang="en-US" sz="2000" spc="100" dirty="0">
              <a:solidFill>
                <a:schemeClr val="bg1"/>
              </a:solidFill>
            </a:endParaRPr>
          </a:p>
        </p:txBody>
      </p:sp>
    </p:spTree>
    <p:extLst>
      <p:ext uri="{BB962C8B-B14F-4D97-AF65-F5344CB8AC3E}">
        <p14:creationId xmlns:p14="http://schemas.microsoft.com/office/powerpoint/2010/main" xmlns="" val="369371827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22513" y="1032933"/>
            <a:ext cx="7772400" cy="741892"/>
          </a:xfrm>
        </p:spPr>
        <p:txBody>
          <a:bodyPr/>
          <a:lstStyle/>
          <a:p>
            <a:pPr>
              <a:lnSpc>
                <a:spcPct val="90000"/>
              </a:lnSpc>
            </a:pPr>
            <a:r>
              <a:rPr lang="en-US" sz="4000" dirty="0">
                <a:solidFill>
                  <a:srgbClr val="124B7D">
                    <a:alpha val="80000"/>
                  </a:srgbClr>
                </a:solidFill>
              </a:rPr>
              <a:t>Health care costs: </a:t>
            </a:r>
            <a:br>
              <a:rPr lang="en-US" sz="4000" dirty="0">
                <a:solidFill>
                  <a:srgbClr val="124B7D">
                    <a:alpha val="80000"/>
                  </a:srgbClr>
                </a:solidFill>
              </a:rPr>
            </a:br>
            <a:r>
              <a:rPr lang="en-US" sz="4000" dirty="0" smtClean="0">
                <a:solidFill>
                  <a:srgbClr val="124B7D">
                    <a:alpha val="80000"/>
                  </a:srgbClr>
                </a:solidFill>
              </a:rPr>
              <a:t>A </a:t>
            </a:r>
            <a:r>
              <a:rPr lang="en-US" sz="4000" dirty="0">
                <a:solidFill>
                  <a:srgbClr val="124B7D">
                    <a:alpha val="80000"/>
                  </a:srgbClr>
                </a:solidFill>
              </a:rPr>
              <a:t>key consideration for </a:t>
            </a:r>
            <a:r>
              <a:rPr lang="en-US" sz="4000" dirty="0" smtClean="0">
                <a:solidFill>
                  <a:srgbClr val="124B7D">
                    <a:alpha val="80000"/>
                  </a:srgbClr>
                </a:solidFill>
              </a:rPr>
              <a:t>retirement</a:t>
            </a:r>
            <a:endParaRPr lang="en-US" sz="4000" dirty="0">
              <a:solidFill>
                <a:srgbClr val="124B7D">
                  <a:alpha val="80000"/>
                </a:srgbClr>
              </a:solidFill>
            </a:endParaRPr>
          </a:p>
        </p:txBody>
      </p:sp>
      <p:sp>
        <p:nvSpPr>
          <p:cNvPr id="4" name="Content Placeholder 3"/>
          <p:cNvSpPr>
            <a:spLocks noGrp="1"/>
          </p:cNvSpPr>
          <p:nvPr>
            <p:ph idx="1"/>
          </p:nvPr>
        </p:nvSpPr>
        <p:spPr>
          <a:xfrm>
            <a:off x="722513" y="2324099"/>
            <a:ext cx="4357488" cy="2552701"/>
          </a:xfrm>
        </p:spPr>
        <p:txBody>
          <a:bodyPr/>
          <a:lstStyle/>
          <a:p>
            <a:pPr marL="379476" indent="-342900">
              <a:spcAft>
                <a:spcPts val="300"/>
              </a:spcAft>
              <a:buFont typeface="Arial"/>
              <a:buChar char="•"/>
            </a:pPr>
            <a:r>
              <a:rPr lang="en-US" dirty="0"/>
              <a:t>Health care cost is </a:t>
            </a:r>
            <a:r>
              <a:rPr lang="en-US" dirty="0" smtClean="0"/>
              <a:t/>
            </a:r>
            <a:br>
              <a:rPr lang="en-US" dirty="0" smtClean="0"/>
            </a:br>
            <a:r>
              <a:rPr lang="en-US" dirty="0" smtClean="0"/>
              <a:t>a </a:t>
            </a:r>
            <a:r>
              <a:rPr lang="en-US" dirty="0"/>
              <a:t>complex issue </a:t>
            </a:r>
          </a:p>
          <a:p>
            <a:pPr marL="379476" indent="-342900">
              <a:buFont typeface="Arial"/>
              <a:buChar char="•"/>
            </a:pPr>
            <a:r>
              <a:rPr lang="en-US" dirty="0" smtClean="0"/>
              <a:t>Many </a:t>
            </a:r>
            <a:r>
              <a:rPr lang="en-US" dirty="0"/>
              <a:t>people remain </a:t>
            </a:r>
            <a:r>
              <a:rPr lang="en-US" dirty="0" smtClean="0"/>
              <a:t>unprepared</a:t>
            </a:r>
          </a:p>
          <a:p>
            <a:pPr marL="379476" indent="-342900">
              <a:buFont typeface="Arial"/>
              <a:buChar char="•"/>
            </a:pPr>
            <a:r>
              <a:rPr lang="en-US" dirty="0"/>
              <a:t>Women are more</a:t>
            </a:r>
            <a:br>
              <a:rPr lang="en-US" dirty="0"/>
            </a:br>
            <a:r>
              <a:rPr lang="en-US" dirty="0"/>
              <a:t>likely to underestimate </a:t>
            </a:r>
            <a:br>
              <a:rPr lang="en-US" dirty="0"/>
            </a:br>
            <a:r>
              <a:rPr lang="en-US" dirty="0"/>
              <a:t>the amount </a:t>
            </a:r>
            <a:r>
              <a:rPr lang="en-US" dirty="0" smtClean="0"/>
              <a:t>needed</a:t>
            </a:r>
            <a:r>
              <a:rPr lang="en-US" baseline="30000" dirty="0" smtClean="0">
                <a:solidFill>
                  <a:schemeClr val="bg1">
                    <a:lumMod val="50000"/>
                  </a:schemeClr>
                </a:solidFill>
              </a:rPr>
              <a:t>1</a:t>
            </a:r>
            <a:endParaRPr lang="en-US" baseline="30000" dirty="0">
              <a:solidFill>
                <a:schemeClr val="bg1">
                  <a:lumMod val="50000"/>
                </a:schemeClr>
              </a:solidFill>
            </a:endParaRPr>
          </a:p>
          <a:p>
            <a:pPr marL="379476" indent="-342900">
              <a:buFont typeface="Arial"/>
              <a:buChar char="•"/>
            </a:pPr>
            <a:endParaRPr lang="en-US" dirty="0"/>
          </a:p>
        </p:txBody>
      </p:sp>
      <p:sp>
        <p:nvSpPr>
          <p:cNvPr id="10" name="Content Placeholder 3"/>
          <p:cNvSpPr txBox="1">
            <a:spLocks/>
          </p:cNvSpPr>
          <p:nvPr/>
        </p:nvSpPr>
        <p:spPr>
          <a:xfrm>
            <a:off x="698500" y="5439061"/>
            <a:ext cx="7708900" cy="384391"/>
          </a:xfrm>
          <a:prstGeom prst="rect">
            <a:avLst/>
          </a:prstGeom>
        </p:spPr>
        <p:txBody>
          <a:bodyPr vert="horz" lIns="91440" tIns="45720" rIns="91440" bIns="45720" rtlCol="0">
            <a:noAutofit/>
          </a:bodyPr>
          <a:lstStyle>
            <a:lvl1pPr marL="36576" indent="0" algn="l" defTabSz="457200" rtl="0" eaLnBrk="1" latinLnBrk="0" hangingPunct="1">
              <a:spcBef>
                <a:spcPts val="600"/>
              </a:spcBef>
              <a:spcAft>
                <a:spcPts val="600"/>
              </a:spcAft>
              <a:buFontTx/>
              <a:buNone/>
              <a:defRPr sz="2600" b="0" i="0" kern="1200" spc="-30">
                <a:solidFill>
                  <a:schemeClr val="tx1">
                    <a:alpha val="80000"/>
                  </a:schemeClr>
                </a:solidFill>
                <a:latin typeface="+mn-lt"/>
                <a:ea typeface="+mn-ea"/>
                <a:cs typeface="+mn-cs"/>
              </a:defRPr>
            </a:lvl1pPr>
            <a:lvl2pPr marL="457200" indent="-274320" algn="l" defTabSz="457200" rtl="0" eaLnBrk="1" latinLnBrk="0" hangingPunct="1">
              <a:spcBef>
                <a:spcPts val="200"/>
              </a:spcBef>
              <a:spcAft>
                <a:spcPts val="600"/>
              </a:spcAft>
              <a:buFont typeface="Arial"/>
              <a:buChar char="•"/>
              <a:defRPr sz="2400" kern="1200" spc="-30">
                <a:solidFill>
                  <a:schemeClr val="tx1">
                    <a:alpha val="80000"/>
                  </a:schemeClr>
                </a:solidFill>
                <a:latin typeface="+mn-lt"/>
                <a:ea typeface="+mn-ea"/>
                <a:cs typeface="+mn-cs"/>
              </a:defRPr>
            </a:lvl2pPr>
            <a:lvl3pPr marL="685800" indent="-228600" algn="l" defTabSz="457200" rtl="0" eaLnBrk="1" latinLnBrk="0" hangingPunct="1">
              <a:spcBef>
                <a:spcPts val="200"/>
              </a:spcBef>
              <a:spcAft>
                <a:spcPts val="200"/>
              </a:spcAft>
              <a:buFont typeface="Arial"/>
              <a:buChar char="•"/>
              <a:defRPr sz="2200" kern="1200" spc="-30">
                <a:solidFill>
                  <a:schemeClr val="tx1">
                    <a:alpha val="80000"/>
                  </a:schemeClr>
                </a:solidFill>
                <a:latin typeface="+mn-lt"/>
                <a:ea typeface="+mn-ea"/>
                <a:cs typeface="+mn-cs"/>
              </a:defRPr>
            </a:lvl3pPr>
            <a:lvl4pPr marL="841248" indent="-182880" algn="l" defTabSz="457200" rtl="0" eaLnBrk="1" latinLnBrk="0" hangingPunct="1">
              <a:spcBef>
                <a:spcPts val="200"/>
              </a:spcBef>
              <a:spcAft>
                <a:spcPts val="200"/>
              </a:spcAft>
              <a:buFont typeface="Arial"/>
              <a:buChar char="•"/>
              <a:defRPr sz="2000" kern="1200" spc="-30">
                <a:solidFill>
                  <a:schemeClr val="tx1">
                    <a:alpha val="80000"/>
                  </a:schemeClr>
                </a:solidFill>
                <a:latin typeface="+mn-lt"/>
                <a:ea typeface="+mn-ea"/>
                <a:cs typeface="+mn-cs"/>
              </a:defRPr>
            </a:lvl4pPr>
            <a:lvl5pPr marL="1005840" indent="-164592" algn="l" defTabSz="457200" rtl="0" eaLnBrk="1" latinLnBrk="0" hangingPunct="1">
              <a:spcBef>
                <a:spcPts val="200"/>
              </a:spcBef>
              <a:spcAft>
                <a:spcPts val="200"/>
              </a:spcAft>
              <a:buFont typeface="Arial"/>
              <a:buChar char="◦"/>
              <a:defRPr sz="1800" kern="1200" spc="-30">
                <a:solidFill>
                  <a:schemeClr val="tx1">
                    <a:alpha val="80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a:r>
              <a:rPr lang="en-US" sz="1000" baseline="30000" dirty="0"/>
              <a:t>1</a:t>
            </a:r>
            <a:r>
              <a:rPr lang="en-US" sz="1000" baseline="30000" dirty="0" smtClean="0"/>
              <a:t> </a:t>
            </a:r>
            <a:r>
              <a:rPr lang="en-US" sz="1000" dirty="0"/>
              <a:t>Data was collected via an online survey by Harris Interactive on behalf of Nationwide from Jan. 3-19, 2012. The survey was among 625 adults ages 55+ having $250,000 or more in household assets who plan to retire by 2020 and 625 retired adults ages 65+ having $250,000 or more in household assets. Results were weighted as needed for age, sex, race/ethnicity, education, region, household income and investable assets. Propensity score weighting was also used to adjust for respondents’ propensity to be online</a:t>
            </a:r>
            <a:r>
              <a:rPr lang="en-US" sz="1000" dirty="0" smtClean="0"/>
              <a:t>.</a:t>
            </a:r>
          </a:p>
          <a:p>
            <a:pPr marL="0"/>
            <a:r>
              <a:rPr lang="en-US" sz="1000" baseline="30000" dirty="0"/>
              <a:t>2</a:t>
            </a:r>
            <a:r>
              <a:rPr lang="en-US" sz="1000" dirty="0" smtClean="0"/>
              <a:t> </a:t>
            </a:r>
            <a:r>
              <a:rPr lang="en-US" sz="1000" dirty="0"/>
              <a:t>Nationwide Survey “Health Care Costs in Retirement”, Customer survey of 625 respondents, January 2012.</a:t>
            </a:r>
            <a:endParaRPr lang="en-US" sz="1000" baseline="30000" dirty="0"/>
          </a:p>
        </p:txBody>
      </p:sp>
      <p:sp>
        <p:nvSpPr>
          <p:cNvPr id="9" name="Oval 8"/>
          <p:cNvSpPr/>
          <p:nvPr/>
        </p:nvSpPr>
        <p:spPr>
          <a:xfrm>
            <a:off x="4774262" y="2185949"/>
            <a:ext cx="3061638" cy="3004110"/>
          </a:xfrm>
          <a:prstGeom prst="ellipse">
            <a:avLst/>
          </a:prstGeom>
          <a:solidFill>
            <a:srgbClr val="98521A">
              <a:alpha val="31000"/>
            </a:srgbClr>
          </a:solidFill>
          <a:ln>
            <a:noFill/>
          </a:ln>
          <a:effectLst/>
        </p:spPr>
        <p:style>
          <a:lnRef idx="1">
            <a:schemeClr val="accent1"/>
          </a:lnRef>
          <a:fillRef idx="3">
            <a:schemeClr val="accent1"/>
          </a:fillRef>
          <a:effectRef idx="2">
            <a:schemeClr val="accent1"/>
          </a:effectRef>
          <a:fontRef idx="minor">
            <a:schemeClr val="lt1"/>
          </a:fontRef>
        </p:style>
      </p:sp>
      <p:sp>
        <p:nvSpPr>
          <p:cNvPr id="6" name="Content Placeholder 3"/>
          <p:cNvSpPr txBox="1">
            <a:spLocks/>
          </p:cNvSpPr>
          <p:nvPr/>
        </p:nvSpPr>
        <p:spPr>
          <a:xfrm>
            <a:off x="3965248" y="2789773"/>
            <a:ext cx="4662287" cy="2298701"/>
          </a:xfrm>
          <a:prstGeom prst="rect">
            <a:avLst/>
          </a:prstGeom>
          <a:ln>
            <a:noFill/>
          </a:ln>
        </p:spPr>
        <p:txBody>
          <a:bodyPr vert="horz" lIns="91440" tIns="45720" rIns="91440" bIns="45720" rtlCol="0">
            <a:noAutofit/>
          </a:bodyPr>
          <a:lstStyle>
            <a:lvl1pPr marL="36576" indent="0" algn="l" defTabSz="457200" rtl="0" eaLnBrk="1" latinLnBrk="0" hangingPunct="1">
              <a:spcBef>
                <a:spcPts val="600"/>
              </a:spcBef>
              <a:spcAft>
                <a:spcPts val="600"/>
              </a:spcAft>
              <a:buFontTx/>
              <a:buNone/>
              <a:defRPr sz="2300" b="0" i="0" kern="1200" spc="-30">
                <a:solidFill>
                  <a:schemeClr val="tx1">
                    <a:alpha val="80000"/>
                  </a:schemeClr>
                </a:solidFill>
                <a:latin typeface="+mn-lt"/>
                <a:ea typeface="+mn-ea"/>
                <a:cs typeface="+mn-cs"/>
              </a:defRPr>
            </a:lvl1pPr>
            <a:lvl2pPr marL="457200" indent="-274320" algn="l" defTabSz="457200" rtl="0" eaLnBrk="1" latinLnBrk="0" hangingPunct="1">
              <a:spcBef>
                <a:spcPts val="200"/>
              </a:spcBef>
              <a:spcAft>
                <a:spcPts val="600"/>
              </a:spcAft>
              <a:buFont typeface="Arial"/>
              <a:buChar char="•"/>
              <a:defRPr sz="2400" kern="1200" spc="-30">
                <a:solidFill>
                  <a:schemeClr val="tx1">
                    <a:alpha val="80000"/>
                  </a:schemeClr>
                </a:solidFill>
                <a:latin typeface="+mn-lt"/>
                <a:ea typeface="+mn-ea"/>
                <a:cs typeface="+mn-cs"/>
              </a:defRPr>
            </a:lvl2pPr>
            <a:lvl3pPr marL="685800" indent="-228600" algn="l" defTabSz="457200" rtl="0" eaLnBrk="1" latinLnBrk="0" hangingPunct="1">
              <a:spcBef>
                <a:spcPts val="200"/>
              </a:spcBef>
              <a:spcAft>
                <a:spcPts val="200"/>
              </a:spcAft>
              <a:buFont typeface="Arial"/>
              <a:buChar char="•"/>
              <a:defRPr sz="2200" kern="1200" spc="-30">
                <a:solidFill>
                  <a:schemeClr val="tx1">
                    <a:alpha val="80000"/>
                  </a:schemeClr>
                </a:solidFill>
                <a:latin typeface="+mn-lt"/>
                <a:ea typeface="+mn-ea"/>
                <a:cs typeface="+mn-cs"/>
              </a:defRPr>
            </a:lvl3pPr>
            <a:lvl4pPr marL="841248" indent="-182880" algn="l" defTabSz="457200" rtl="0" eaLnBrk="1" latinLnBrk="0" hangingPunct="1">
              <a:spcBef>
                <a:spcPts val="200"/>
              </a:spcBef>
              <a:spcAft>
                <a:spcPts val="200"/>
              </a:spcAft>
              <a:buFont typeface="Arial"/>
              <a:buChar char="•"/>
              <a:defRPr sz="2000" kern="1200" spc="-30">
                <a:solidFill>
                  <a:schemeClr val="tx1">
                    <a:alpha val="80000"/>
                  </a:schemeClr>
                </a:solidFill>
                <a:latin typeface="+mn-lt"/>
                <a:ea typeface="+mn-ea"/>
                <a:cs typeface="+mn-cs"/>
              </a:defRPr>
            </a:lvl4pPr>
            <a:lvl5pPr marL="1005840" indent="-164592" algn="l" defTabSz="457200" rtl="0" eaLnBrk="1" latinLnBrk="0" hangingPunct="1">
              <a:spcBef>
                <a:spcPts val="200"/>
              </a:spcBef>
              <a:spcAft>
                <a:spcPts val="200"/>
              </a:spcAft>
              <a:buFont typeface="Arial"/>
              <a:buChar char="◦"/>
              <a:defRPr sz="1800" kern="1200" spc="-30">
                <a:solidFill>
                  <a:schemeClr val="tx1">
                    <a:alpha val="80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lnSpc>
                <a:spcPct val="50000"/>
              </a:lnSpc>
              <a:spcAft>
                <a:spcPts val="0"/>
              </a:spcAft>
            </a:pPr>
            <a:r>
              <a:rPr lang="en-US" sz="4000" spc="-150" dirty="0" smtClean="0">
                <a:solidFill>
                  <a:srgbClr val="124B7D">
                    <a:alpha val="80000"/>
                  </a:srgbClr>
                </a:solidFill>
              </a:rPr>
              <a:t>4 out of 5 </a:t>
            </a:r>
            <a:endParaRPr lang="en-US" spc="-150" dirty="0">
              <a:solidFill>
                <a:schemeClr val="bg1">
                  <a:alpha val="80000"/>
                </a:schemeClr>
              </a:solidFill>
            </a:endParaRPr>
          </a:p>
          <a:p>
            <a:pPr algn="ctr">
              <a:lnSpc>
                <a:spcPct val="110000"/>
              </a:lnSpc>
            </a:pPr>
            <a:r>
              <a:rPr lang="en-US" sz="2200" spc="0" dirty="0" smtClean="0">
                <a:solidFill>
                  <a:schemeClr val="bg1">
                    <a:alpha val="80000"/>
                  </a:schemeClr>
                </a:solidFill>
              </a:rPr>
              <a:t>people cannot </a:t>
            </a:r>
            <a:br>
              <a:rPr lang="en-US" sz="2200" spc="0" dirty="0" smtClean="0">
                <a:solidFill>
                  <a:schemeClr val="bg1">
                    <a:alpha val="80000"/>
                  </a:schemeClr>
                </a:solidFill>
              </a:rPr>
            </a:br>
            <a:r>
              <a:rPr lang="en-US" sz="2200" spc="0" dirty="0" smtClean="0">
                <a:solidFill>
                  <a:schemeClr val="bg1">
                    <a:alpha val="80000"/>
                  </a:schemeClr>
                </a:solidFill>
              </a:rPr>
              <a:t>accurately estimate </a:t>
            </a:r>
            <a:br>
              <a:rPr lang="en-US" sz="2200" spc="0" dirty="0" smtClean="0">
                <a:solidFill>
                  <a:schemeClr val="bg1">
                    <a:alpha val="80000"/>
                  </a:schemeClr>
                </a:solidFill>
              </a:rPr>
            </a:br>
            <a:r>
              <a:rPr lang="en-US" sz="2200" spc="0" dirty="0" smtClean="0">
                <a:solidFill>
                  <a:schemeClr val="bg1">
                    <a:alpha val="80000"/>
                  </a:schemeClr>
                </a:solidFill>
              </a:rPr>
              <a:t>health care costs </a:t>
            </a:r>
            <a:br>
              <a:rPr lang="en-US" sz="2200" spc="0" dirty="0" smtClean="0">
                <a:solidFill>
                  <a:schemeClr val="bg1">
                    <a:alpha val="80000"/>
                  </a:schemeClr>
                </a:solidFill>
              </a:rPr>
            </a:br>
            <a:r>
              <a:rPr lang="en-US" sz="2200" spc="0" dirty="0" smtClean="0">
                <a:solidFill>
                  <a:schemeClr val="bg1">
                    <a:alpha val="80000"/>
                  </a:schemeClr>
                </a:solidFill>
              </a:rPr>
              <a:t>in retirement</a:t>
            </a:r>
            <a:r>
              <a:rPr lang="en-US" sz="2200" spc="0" baseline="30000" dirty="0">
                <a:solidFill>
                  <a:schemeClr val="bg1">
                    <a:alpha val="80000"/>
                  </a:schemeClr>
                </a:solidFill>
              </a:rPr>
              <a:t>2</a:t>
            </a:r>
            <a:endParaRPr lang="en-US" sz="2200" spc="0" dirty="0">
              <a:solidFill>
                <a:schemeClr val="bg1">
                  <a:alpha val="80000"/>
                </a:schemeClr>
              </a:solidFill>
            </a:endParaRPr>
          </a:p>
        </p:txBody>
      </p:sp>
      <p:sp>
        <p:nvSpPr>
          <p:cNvPr id="12" name="Title 2"/>
          <p:cNvSpPr txBox="1">
            <a:spLocks/>
          </p:cNvSpPr>
          <p:nvPr/>
        </p:nvSpPr>
        <p:spPr>
          <a:xfrm>
            <a:off x="152401" y="516469"/>
            <a:ext cx="347133" cy="397931"/>
          </a:xfrm>
          <a:prstGeom prst="rect">
            <a:avLst/>
          </a:prstGeom>
        </p:spPr>
        <p:txBody>
          <a:bodyPr vert="horz" lIns="91440" tIns="0" rIns="91440" bIns="0" rtlCol="0" anchor="t" anchorCtr="0">
            <a:noAutofit/>
          </a:bodyPr>
          <a:lstStyle>
            <a:lvl1pPr algn="l" defTabSz="457200" rtl="0" eaLnBrk="1" latinLnBrk="0" hangingPunct="1">
              <a:lnSpc>
                <a:spcPts val="4600"/>
              </a:lnSpc>
              <a:spcBef>
                <a:spcPct val="0"/>
              </a:spcBef>
              <a:buNone/>
              <a:defRPr sz="4400" kern="1200" spc="-30">
                <a:solidFill>
                  <a:srgbClr val="154277">
                    <a:alpha val="80000"/>
                  </a:srgbClr>
                </a:solidFill>
                <a:latin typeface="+mj-lt"/>
                <a:ea typeface="+mj-ea"/>
                <a:cs typeface="+mj-cs"/>
              </a:defRPr>
            </a:lvl1pPr>
          </a:lstStyle>
          <a:p>
            <a:pPr>
              <a:lnSpc>
                <a:spcPct val="100000"/>
              </a:lnSpc>
            </a:pPr>
            <a:r>
              <a:rPr lang="en-US" sz="1200" dirty="0">
                <a:solidFill>
                  <a:schemeClr val="bg1">
                    <a:alpha val="80000"/>
                  </a:schemeClr>
                </a:solidFill>
              </a:rPr>
              <a:t>5</a:t>
            </a:r>
          </a:p>
        </p:txBody>
      </p:sp>
    </p:spTree>
    <p:extLst>
      <p:ext uri="{BB962C8B-B14F-4D97-AF65-F5344CB8AC3E}">
        <p14:creationId xmlns:p14="http://schemas.microsoft.com/office/powerpoint/2010/main" xmlns="" val="149770756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auto">
              <a:spcAft>
                <a:spcPts val="0"/>
              </a:spcAft>
              <a:defRPr/>
            </a:pPr>
            <a:r>
              <a:rPr dirty="0">
                <a:solidFill>
                  <a:schemeClr val="tx1">
                    <a:alpha val="70000"/>
                  </a:schemeClr>
                </a:solidFill>
              </a:rPr>
              <a:t>Consider</a:t>
            </a:r>
            <a:r>
              <a:rPr dirty="0"/>
              <a:t> </a:t>
            </a:r>
            <a:r>
              <a:rPr b="1" dirty="0"/>
              <a:t>Reality:</a:t>
            </a:r>
          </a:p>
        </p:txBody>
      </p:sp>
      <p:sp>
        <p:nvSpPr>
          <p:cNvPr id="7" name="Oval 6"/>
          <p:cNvSpPr>
            <a:spLocks noChangeAspect="1"/>
          </p:cNvSpPr>
          <p:nvPr/>
        </p:nvSpPr>
        <p:spPr>
          <a:xfrm>
            <a:off x="3934992" y="2087134"/>
            <a:ext cx="2743200" cy="2743200"/>
          </a:xfrm>
          <a:prstGeom prst="ellipse">
            <a:avLst/>
          </a:prstGeom>
          <a:solidFill>
            <a:schemeClr val="tx2">
              <a:alpha val="70000"/>
            </a:schemeClr>
          </a:solidFill>
          <a:ln w="6350" cap="flat" cmpd="sng" algn="ctr">
            <a:noFill/>
            <a:prstDash val="solid"/>
            <a:round/>
            <a:headEnd type="none" w="med" len="med"/>
            <a:tailEnd type="none" w="med" len="med"/>
          </a:ln>
          <a:effectLst>
            <a:outerShdw blurRad="127000" dist="76200" dir="2700000" algn="br">
              <a:srgbClr val="000000">
                <a:alpha val="30000"/>
              </a:srgbClr>
            </a:outerShdw>
            <a:reflection stA="30000" endPos="30000" dir="5400000" sy="-100000" algn="bl" rotWithShape="0"/>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fontAlgn="auto">
              <a:spcBef>
                <a:spcPts val="0"/>
              </a:spcBef>
              <a:spcAft>
                <a:spcPts val="0"/>
              </a:spcAft>
              <a:defRPr/>
            </a:pPr>
            <a:r>
              <a:rPr lang="en-US" sz="2100" b="1" spc="-10" dirty="0">
                <a:effectLst>
                  <a:outerShdw blurRad="76200" dist="50800" dir="2700000" algn="tl" rotWithShape="0">
                    <a:schemeClr val="tx2">
                      <a:alpha val="76000"/>
                    </a:schemeClr>
                  </a:outerShdw>
                </a:effectLst>
              </a:rPr>
              <a:t>Long-term or </a:t>
            </a:r>
            <a:br>
              <a:rPr lang="en-US" sz="2100" b="1" spc="-10" dirty="0">
                <a:effectLst>
                  <a:outerShdw blurRad="76200" dist="50800" dir="2700000" algn="tl" rotWithShape="0">
                    <a:schemeClr val="tx2">
                      <a:alpha val="76000"/>
                    </a:schemeClr>
                  </a:outerShdw>
                </a:effectLst>
              </a:rPr>
            </a:br>
            <a:r>
              <a:rPr lang="en-US" sz="2100" b="1" spc="-10" dirty="0">
                <a:effectLst>
                  <a:outerShdw blurRad="76200" dist="50800" dir="2700000" algn="tl" rotWithShape="0">
                    <a:schemeClr val="tx2">
                      <a:alpha val="76000"/>
                    </a:schemeClr>
                  </a:outerShdw>
                </a:effectLst>
              </a:rPr>
              <a:t>assisted-living </a:t>
            </a:r>
            <a:br>
              <a:rPr lang="en-US" sz="2100" b="1" spc="-10" dirty="0">
                <a:effectLst>
                  <a:outerShdw blurRad="76200" dist="50800" dir="2700000" algn="tl" rotWithShape="0">
                    <a:schemeClr val="tx2">
                      <a:alpha val="76000"/>
                    </a:schemeClr>
                  </a:outerShdw>
                </a:effectLst>
              </a:rPr>
            </a:br>
            <a:r>
              <a:rPr lang="en-US" sz="2100" b="1" spc="-10" dirty="0">
                <a:effectLst>
                  <a:outerShdw blurRad="76200" dist="50800" dir="2700000" algn="tl" rotWithShape="0">
                    <a:schemeClr val="tx2">
                      <a:alpha val="76000"/>
                    </a:schemeClr>
                  </a:outerShdw>
                </a:effectLst>
              </a:rPr>
              <a:t>care</a:t>
            </a:r>
          </a:p>
        </p:txBody>
      </p:sp>
      <p:sp>
        <p:nvSpPr>
          <p:cNvPr id="10" name="Oval 9"/>
          <p:cNvSpPr>
            <a:spLocks noChangeAspect="1"/>
          </p:cNvSpPr>
          <p:nvPr/>
        </p:nvSpPr>
        <p:spPr>
          <a:xfrm>
            <a:off x="722919" y="2315734"/>
            <a:ext cx="2286000" cy="2286000"/>
          </a:xfrm>
          <a:prstGeom prst="ellipse">
            <a:avLst/>
          </a:prstGeom>
          <a:solidFill>
            <a:schemeClr val="tx2"/>
          </a:solidFill>
          <a:ln w="6350" cap="flat" cmpd="sng" algn="ctr">
            <a:noFill/>
            <a:prstDash val="solid"/>
            <a:round/>
            <a:headEnd type="none" w="med" len="med"/>
            <a:tailEnd type="none" w="med" len="med"/>
          </a:ln>
          <a:effectLst>
            <a:outerShdw blurRad="127000" dist="76200" dir="2700000" algn="br">
              <a:srgbClr val="000000">
                <a:alpha val="30000"/>
              </a:srgbClr>
            </a:outerShdw>
            <a:reflection stA="30000" endPos="30000" dir="5400000" sy="-100000" algn="bl" rotWithShape="0"/>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fontAlgn="auto">
              <a:spcBef>
                <a:spcPts val="0"/>
              </a:spcBef>
              <a:spcAft>
                <a:spcPts val="0"/>
              </a:spcAft>
              <a:defRPr/>
            </a:pPr>
            <a:r>
              <a:rPr lang="en-US" sz="2100" b="1" spc="-10" dirty="0">
                <a:effectLst>
                  <a:outerShdw blurRad="76200" dist="50800" dir="2700000" algn="tl" rotWithShape="0">
                    <a:schemeClr val="tx2">
                      <a:alpha val="76000"/>
                    </a:schemeClr>
                  </a:outerShdw>
                </a:effectLst>
              </a:rPr>
              <a:t>Inflation</a:t>
            </a:r>
          </a:p>
        </p:txBody>
      </p:sp>
      <p:sp>
        <p:nvSpPr>
          <p:cNvPr id="11" name="Oval 10"/>
          <p:cNvSpPr>
            <a:spLocks noChangeAspect="1"/>
          </p:cNvSpPr>
          <p:nvPr/>
        </p:nvSpPr>
        <p:spPr>
          <a:xfrm>
            <a:off x="6105307" y="3553066"/>
            <a:ext cx="2286000" cy="2286000"/>
          </a:xfrm>
          <a:prstGeom prst="ellipse">
            <a:avLst/>
          </a:prstGeom>
          <a:solidFill>
            <a:schemeClr val="tx1">
              <a:alpha val="65000"/>
            </a:schemeClr>
          </a:solidFill>
          <a:ln w="6350" cap="flat" cmpd="sng" algn="ctr">
            <a:noFill/>
            <a:prstDash val="solid"/>
            <a:round/>
            <a:headEnd type="none" w="med" len="med"/>
            <a:tailEnd type="none" w="med" len="med"/>
          </a:ln>
          <a:effectLst>
            <a:outerShdw blurRad="127000" dist="76200" dir="2700000" algn="br">
              <a:srgbClr val="000000">
                <a:alpha val="30000"/>
              </a:srgbClr>
            </a:outerShdw>
            <a:reflection stA="30000" endPos="30000" dir="5400000" sy="-100000" algn="bl" rotWithShape="0"/>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fontAlgn="auto">
              <a:spcBef>
                <a:spcPts val="0"/>
              </a:spcBef>
              <a:spcAft>
                <a:spcPts val="0"/>
              </a:spcAft>
              <a:defRPr/>
            </a:pPr>
            <a:r>
              <a:rPr lang="en-US" sz="2100" b="1" spc="-10" dirty="0">
                <a:solidFill>
                  <a:schemeClr val="bg1"/>
                </a:solidFill>
                <a:effectLst>
                  <a:outerShdw blurRad="76200" dist="50800" dir="2700000" algn="tl" rotWithShape="0">
                    <a:schemeClr val="tx2">
                      <a:alpha val="76000"/>
                    </a:schemeClr>
                  </a:outerShdw>
                </a:effectLst>
              </a:rPr>
              <a:t>Outliving </a:t>
            </a:r>
            <a:br>
              <a:rPr lang="en-US" sz="2100" b="1" spc="-10" dirty="0">
                <a:solidFill>
                  <a:schemeClr val="bg1"/>
                </a:solidFill>
                <a:effectLst>
                  <a:outerShdw blurRad="76200" dist="50800" dir="2700000" algn="tl" rotWithShape="0">
                    <a:schemeClr val="tx2">
                      <a:alpha val="76000"/>
                    </a:schemeClr>
                  </a:outerShdw>
                </a:effectLst>
              </a:rPr>
            </a:br>
            <a:r>
              <a:rPr lang="en-US" sz="2100" b="1" spc="-10" dirty="0">
                <a:solidFill>
                  <a:schemeClr val="bg1"/>
                </a:solidFill>
                <a:effectLst>
                  <a:outerShdw blurRad="76200" dist="50800" dir="2700000" algn="tl" rotWithShape="0">
                    <a:schemeClr val="tx2">
                      <a:alpha val="76000"/>
                    </a:schemeClr>
                  </a:outerShdw>
                </a:effectLst>
              </a:rPr>
              <a:t>your </a:t>
            </a:r>
            <a:br>
              <a:rPr lang="en-US" sz="2100" b="1" spc="-10" dirty="0">
                <a:solidFill>
                  <a:schemeClr val="bg1"/>
                </a:solidFill>
                <a:effectLst>
                  <a:outerShdw blurRad="76200" dist="50800" dir="2700000" algn="tl" rotWithShape="0">
                    <a:schemeClr val="tx2">
                      <a:alpha val="76000"/>
                    </a:schemeClr>
                  </a:outerShdw>
                </a:effectLst>
              </a:rPr>
            </a:br>
            <a:r>
              <a:rPr lang="en-US" sz="2100" b="1" spc="-10" dirty="0">
                <a:solidFill>
                  <a:schemeClr val="bg1"/>
                </a:solidFill>
                <a:effectLst>
                  <a:outerShdw blurRad="76200" dist="50800" dir="2700000" algn="tl" rotWithShape="0">
                    <a:schemeClr val="tx2">
                      <a:alpha val="76000"/>
                    </a:schemeClr>
                  </a:outerShdw>
                </a:effectLst>
              </a:rPr>
              <a:t>money</a:t>
            </a:r>
          </a:p>
        </p:txBody>
      </p:sp>
      <p:sp>
        <p:nvSpPr>
          <p:cNvPr id="6" name="Oval 5"/>
          <p:cNvSpPr>
            <a:spLocks noChangeAspect="1"/>
          </p:cNvSpPr>
          <p:nvPr/>
        </p:nvSpPr>
        <p:spPr>
          <a:xfrm>
            <a:off x="2389045" y="3644506"/>
            <a:ext cx="2103120" cy="2103120"/>
          </a:xfrm>
          <a:prstGeom prst="ellipse">
            <a:avLst/>
          </a:prstGeom>
          <a:solidFill>
            <a:schemeClr val="accent5">
              <a:alpha val="65000"/>
            </a:schemeClr>
          </a:solidFill>
          <a:ln w="6350" cap="flat" cmpd="sng" algn="ctr">
            <a:noFill/>
            <a:prstDash val="solid"/>
            <a:round/>
            <a:headEnd type="none" w="med" len="med"/>
            <a:tailEnd type="none" w="med" len="med"/>
          </a:ln>
          <a:effectLst>
            <a:outerShdw blurRad="127000" dist="76200" dir="2700000" algn="br">
              <a:srgbClr val="000000">
                <a:alpha val="30000"/>
              </a:srgbClr>
            </a:outerShdw>
            <a:reflection stA="30000" endPos="30000" dir="5400000" sy="-100000" algn="bl" rotWithShape="0"/>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fontAlgn="auto">
              <a:spcBef>
                <a:spcPts val="0"/>
              </a:spcBef>
              <a:spcAft>
                <a:spcPts val="0"/>
              </a:spcAft>
              <a:defRPr/>
            </a:pPr>
            <a:r>
              <a:rPr lang="en-US" sz="2100" b="1" spc="-10" dirty="0">
                <a:solidFill>
                  <a:srgbClr val="FFFFFF"/>
                </a:solidFill>
                <a:effectLst>
                  <a:outerShdw blurRad="76200" dist="50800" dir="2700000" algn="tl" rotWithShape="0">
                    <a:schemeClr val="tx2">
                      <a:alpha val="76000"/>
                    </a:schemeClr>
                  </a:outerShdw>
                </a:effectLst>
              </a:rPr>
              <a:t>Health</a:t>
            </a:r>
            <a:br>
              <a:rPr lang="en-US" sz="2100" b="1" spc="-10" dirty="0">
                <a:solidFill>
                  <a:srgbClr val="FFFFFF"/>
                </a:solidFill>
                <a:effectLst>
                  <a:outerShdw blurRad="76200" dist="50800" dir="2700000" algn="tl" rotWithShape="0">
                    <a:schemeClr val="tx2">
                      <a:alpha val="76000"/>
                    </a:schemeClr>
                  </a:outerShdw>
                </a:effectLst>
              </a:rPr>
            </a:br>
            <a:r>
              <a:rPr lang="en-US" sz="2100" b="1" spc="-10" dirty="0">
                <a:solidFill>
                  <a:srgbClr val="FFFFFF"/>
                </a:solidFill>
                <a:effectLst>
                  <a:outerShdw blurRad="76200" dist="50800" dir="2700000" algn="tl" rotWithShape="0">
                    <a:schemeClr val="tx2">
                      <a:alpha val="76000"/>
                    </a:schemeClr>
                  </a:outerShdw>
                </a:effectLst>
              </a:rPr>
              <a:t>care</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22513" y="1143000"/>
            <a:ext cx="7772400" cy="648759"/>
          </a:xfrm>
        </p:spPr>
        <p:txBody>
          <a:bodyPr/>
          <a:lstStyle/>
          <a:p>
            <a:pPr>
              <a:lnSpc>
                <a:spcPct val="90000"/>
              </a:lnSpc>
            </a:pPr>
            <a:r>
              <a:rPr lang="en-US" sz="4000" dirty="0" smtClean="0"/>
              <a:t>Where do your health </a:t>
            </a:r>
            <a:r>
              <a:rPr lang="en-US" sz="4000" dirty="0"/>
              <a:t>care </a:t>
            </a:r>
            <a:r>
              <a:rPr lang="en-US" sz="4000" dirty="0" smtClean="0"/>
              <a:t>expenses go?</a:t>
            </a:r>
            <a:endParaRPr lang="en-US" sz="2800" baseline="30000" dirty="0"/>
          </a:p>
        </p:txBody>
      </p:sp>
      <p:graphicFrame>
        <p:nvGraphicFramePr>
          <p:cNvPr id="2" name="Chart 1"/>
          <p:cNvGraphicFramePr/>
          <p:nvPr>
            <p:extLst>
              <p:ext uri="{D42A27DB-BD31-4B8C-83A1-F6EECF244321}">
                <p14:modId xmlns:p14="http://schemas.microsoft.com/office/powerpoint/2010/main" xmlns="" val="1636850943"/>
              </p:ext>
            </p:extLst>
          </p:nvPr>
        </p:nvGraphicFramePr>
        <p:xfrm>
          <a:off x="783167" y="2540000"/>
          <a:ext cx="7501467" cy="3691467"/>
        </p:xfrm>
        <a:graphic>
          <a:graphicData uri="http://schemas.openxmlformats.org/drawingml/2006/chart">
            <c:chart xmlns:c="http://schemas.openxmlformats.org/drawingml/2006/chart" xmlns:r="http://schemas.openxmlformats.org/officeDocument/2006/relationships" r:id="rId3"/>
          </a:graphicData>
        </a:graphic>
      </p:graphicFrame>
      <p:sp>
        <p:nvSpPr>
          <p:cNvPr id="8" name="Title 2"/>
          <p:cNvSpPr txBox="1">
            <a:spLocks/>
          </p:cNvSpPr>
          <p:nvPr/>
        </p:nvSpPr>
        <p:spPr>
          <a:xfrm>
            <a:off x="2005213" y="3176376"/>
            <a:ext cx="1499987" cy="735223"/>
          </a:xfrm>
          <a:prstGeom prst="rect">
            <a:avLst/>
          </a:prstGeom>
        </p:spPr>
        <p:txBody>
          <a:bodyPr vert="horz" lIns="91440" tIns="0" rIns="91440" bIns="0" rtlCol="0" anchor="t" anchorCtr="0">
            <a:noAutofit/>
          </a:bodyPr>
          <a:lstStyle>
            <a:lvl1pPr algn="l" defTabSz="457200" rtl="0" eaLnBrk="1" latinLnBrk="0" hangingPunct="1">
              <a:lnSpc>
                <a:spcPts val="4600"/>
              </a:lnSpc>
              <a:spcBef>
                <a:spcPct val="0"/>
              </a:spcBef>
              <a:buNone/>
              <a:defRPr sz="4400" kern="1200" spc="-30">
                <a:solidFill>
                  <a:srgbClr val="154277">
                    <a:alpha val="80000"/>
                  </a:srgbClr>
                </a:solidFill>
                <a:latin typeface="+mj-lt"/>
                <a:ea typeface="+mj-ea"/>
                <a:cs typeface="+mj-cs"/>
              </a:defRPr>
            </a:lvl1pPr>
          </a:lstStyle>
          <a:p>
            <a:r>
              <a:rPr lang="en-US" sz="3600" dirty="0" smtClean="0">
                <a:solidFill>
                  <a:schemeClr val="bg1">
                    <a:alpha val="80000"/>
                  </a:schemeClr>
                </a:solidFill>
              </a:rPr>
              <a:t>23%</a:t>
            </a:r>
            <a:endParaRPr lang="en-US" sz="3600" dirty="0">
              <a:solidFill>
                <a:schemeClr val="bg1">
                  <a:alpha val="80000"/>
                </a:schemeClr>
              </a:solidFill>
            </a:endParaRPr>
          </a:p>
        </p:txBody>
      </p:sp>
      <p:sp>
        <p:nvSpPr>
          <p:cNvPr id="9" name="Title 2"/>
          <p:cNvSpPr txBox="1">
            <a:spLocks/>
          </p:cNvSpPr>
          <p:nvPr/>
        </p:nvSpPr>
        <p:spPr>
          <a:xfrm>
            <a:off x="3757813" y="3684376"/>
            <a:ext cx="1499987" cy="735223"/>
          </a:xfrm>
          <a:prstGeom prst="rect">
            <a:avLst/>
          </a:prstGeom>
        </p:spPr>
        <p:txBody>
          <a:bodyPr vert="horz" lIns="91440" tIns="0" rIns="91440" bIns="0" rtlCol="0" anchor="t" anchorCtr="0">
            <a:noAutofit/>
          </a:bodyPr>
          <a:lstStyle>
            <a:lvl1pPr algn="l" defTabSz="457200" rtl="0" eaLnBrk="1" latinLnBrk="0" hangingPunct="1">
              <a:lnSpc>
                <a:spcPts val="4600"/>
              </a:lnSpc>
              <a:spcBef>
                <a:spcPct val="0"/>
              </a:spcBef>
              <a:buNone/>
              <a:defRPr sz="4400" kern="1200" spc="-30">
                <a:solidFill>
                  <a:srgbClr val="154277">
                    <a:alpha val="80000"/>
                  </a:srgbClr>
                </a:solidFill>
                <a:latin typeface="+mj-lt"/>
                <a:ea typeface="+mj-ea"/>
                <a:cs typeface="+mj-cs"/>
              </a:defRPr>
            </a:lvl1pPr>
          </a:lstStyle>
          <a:p>
            <a:r>
              <a:rPr lang="en-US" sz="3600" dirty="0">
                <a:solidFill>
                  <a:schemeClr val="bg1">
                    <a:alpha val="80000"/>
                  </a:schemeClr>
                </a:solidFill>
              </a:rPr>
              <a:t>45%</a:t>
            </a:r>
          </a:p>
        </p:txBody>
      </p:sp>
      <p:sp>
        <p:nvSpPr>
          <p:cNvPr id="11" name="Title 2"/>
          <p:cNvSpPr txBox="1">
            <a:spLocks/>
          </p:cNvSpPr>
          <p:nvPr/>
        </p:nvSpPr>
        <p:spPr>
          <a:xfrm>
            <a:off x="2119513" y="4332076"/>
            <a:ext cx="1499987" cy="735223"/>
          </a:xfrm>
          <a:prstGeom prst="rect">
            <a:avLst/>
          </a:prstGeom>
        </p:spPr>
        <p:txBody>
          <a:bodyPr vert="horz" lIns="91440" tIns="0" rIns="91440" bIns="0" rtlCol="0" anchor="t" anchorCtr="0">
            <a:noAutofit/>
          </a:bodyPr>
          <a:lstStyle>
            <a:lvl1pPr algn="l" defTabSz="457200" rtl="0" eaLnBrk="1" latinLnBrk="0" hangingPunct="1">
              <a:lnSpc>
                <a:spcPts val="4600"/>
              </a:lnSpc>
              <a:spcBef>
                <a:spcPct val="0"/>
              </a:spcBef>
              <a:buNone/>
              <a:defRPr sz="4400" kern="1200" spc="-30">
                <a:solidFill>
                  <a:srgbClr val="154277">
                    <a:alpha val="80000"/>
                  </a:srgbClr>
                </a:solidFill>
                <a:latin typeface="+mj-lt"/>
                <a:ea typeface="+mj-ea"/>
                <a:cs typeface="+mj-cs"/>
              </a:defRPr>
            </a:lvl1pPr>
          </a:lstStyle>
          <a:p>
            <a:r>
              <a:rPr lang="en-US" sz="3600" dirty="0" smtClean="0">
                <a:solidFill>
                  <a:schemeClr val="bg1">
                    <a:alpha val="80000"/>
                  </a:schemeClr>
                </a:solidFill>
              </a:rPr>
              <a:t>32%</a:t>
            </a:r>
            <a:endParaRPr lang="en-US" sz="3600" dirty="0">
              <a:solidFill>
                <a:schemeClr val="bg1">
                  <a:alpha val="80000"/>
                </a:schemeClr>
              </a:solidFill>
            </a:endParaRPr>
          </a:p>
        </p:txBody>
      </p:sp>
      <p:sp>
        <p:nvSpPr>
          <p:cNvPr id="15" name="Title 2"/>
          <p:cNvSpPr txBox="1">
            <a:spLocks/>
          </p:cNvSpPr>
          <p:nvPr/>
        </p:nvSpPr>
        <p:spPr>
          <a:xfrm>
            <a:off x="160868" y="516469"/>
            <a:ext cx="347133" cy="397931"/>
          </a:xfrm>
          <a:prstGeom prst="rect">
            <a:avLst/>
          </a:prstGeom>
        </p:spPr>
        <p:txBody>
          <a:bodyPr vert="horz" lIns="91440" tIns="0" rIns="91440" bIns="0" rtlCol="0" anchor="t" anchorCtr="0">
            <a:noAutofit/>
          </a:bodyPr>
          <a:lstStyle>
            <a:lvl1pPr algn="l" defTabSz="457200" rtl="0" eaLnBrk="1" latinLnBrk="0" hangingPunct="1">
              <a:lnSpc>
                <a:spcPts val="4600"/>
              </a:lnSpc>
              <a:spcBef>
                <a:spcPct val="0"/>
              </a:spcBef>
              <a:buNone/>
              <a:defRPr sz="4400" kern="1200" spc="-30">
                <a:solidFill>
                  <a:srgbClr val="154277">
                    <a:alpha val="80000"/>
                  </a:srgbClr>
                </a:solidFill>
                <a:latin typeface="+mj-lt"/>
                <a:ea typeface="+mj-ea"/>
                <a:cs typeface="+mj-cs"/>
              </a:defRPr>
            </a:lvl1pPr>
          </a:lstStyle>
          <a:p>
            <a:pPr>
              <a:lnSpc>
                <a:spcPct val="100000"/>
              </a:lnSpc>
            </a:pPr>
            <a:r>
              <a:rPr lang="en-US" sz="1200" dirty="0">
                <a:solidFill>
                  <a:schemeClr val="bg1">
                    <a:alpha val="80000"/>
                  </a:schemeClr>
                </a:solidFill>
              </a:rPr>
              <a:t>7</a:t>
            </a:r>
          </a:p>
        </p:txBody>
      </p:sp>
      <p:sp>
        <p:nvSpPr>
          <p:cNvPr id="10" name="Rectangle 9"/>
          <p:cNvSpPr/>
          <p:nvPr/>
        </p:nvSpPr>
        <p:spPr>
          <a:xfrm>
            <a:off x="778453" y="6172885"/>
            <a:ext cx="8128041" cy="246221"/>
          </a:xfrm>
          <a:prstGeom prst="rect">
            <a:avLst/>
          </a:prstGeom>
        </p:spPr>
        <p:txBody>
          <a:bodyPr wrap="square">
            <a:spAutoFit/>
          </a:bodyPr>
          <a:lstStyle/>
          <a:p>
            <a:pPr>
              <a:defRPr/>
            </a:pPr>
            <a:r>
              <a:rPr lang="en-US" sz="1000" spc="-30" baseline="30000" dirty="0" smtClean="0">
                <a:solidFill>
                  <a:schemeClr val="tx1">
                    <a:alpha val="80000"/>
                  </a:schemeClr>
                </a:solidFill>
              </a:rPr>
              <a:t>1</a:t>
            </a:r>
            <a:r>
              <a:rPr lang="en-US" sz="1000" spc="-30" dirty="0" smtClean="0">
                <a:solidFill>
                  <a:schemeClr val="tx1">
                    <a:alpha val="80000"/>
                  </a:schemeClr>
                </a:solidFill>
              </a:rPr>
              <a:t>Fidelity Investments, “The Increasing Cost of Health Care upon Retirement”, 2012.</a:t>
            </a:r>
          </a:p>
        </p:txBody>
      </p:sp>
    </p:spTree>
    <p:extLst>
      <p:ext uri="{BB962C8B-B14F-4D97-AF65-F5344CB8AC3E}">
        <p14:creationId xmlns:p14="http://schemas.microsoft.com/office/powerpoint/2010/main" xmlns="" val="88544727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2"/>
          <p:cNvSpPr txBox="1">
            <a:spLocks/>
          </p:cNvSpPr>
          <p:nvPr/>
        </p:nvSpPr>
        <p:spPr>
          <a:xfrm>
            <a:off x="135467" y="516469"/>
            <a:ext cx="347133" cy="397931"/>
          </a:xfrm>
          <a:prstGeom prst="rect">
            <a:avLst/>
          </a:prstGeom>
        </p:spPr>
        <p:txBody>
          <a:bodyPr vert="horz" lIns="91440" tIns="0" rIns="91440" bIns="0" rtlCol="0" anchor="t" anchorCtr="0">
            <a:noAutofit/>
          </a:bodyPr>
          <a:lstStyle>
            <a:lvl1pPr algn="l" defTabSz="457200" rtl="0" eaLnBrk="1" latinLnBrk="0" hangingPunct="1">
              <a:lnSpc>
                <a:spcPts val="4600"/>
              </a:lnSpc>
              <a:spcBef>
                <a:spcPct val="0"/>
              </a:spcBef>
              <a:buNone/>
              <a:defRPr sz="4400" kern="1200" spc="-30">
                <a:solidFill>
                  <a:srgbClr val="154277">
                    <a:alpha val="80000"/>
                  </a:srgbClr>
                </a:solidFill>
                <a:latin typeface="+mj-lt"/>
                <a:ea typeface="+mj-ea"/>
                <a:cs typeface="+mj-cs"/>
              </a:defRPr>
            </a:lvl1pPr>
          </a:lstStyle>
          <a:p>
            <a:pPr>
              <a:lnSpc>
                <a:spcPct val="100000"/>
              </a:lnSpc>
            </a:pPr>
            <a:r>
              <a:rPr lang="en-US" sz="1200" dirty="0" smtClean="0">
                <a:solidFill>
                  <a:schemeClr val="bg1">
                    <a:alpha val="80000"/>
                  </a:schemeClr>
                </a:solidFill>
              </a:rPr>
              <a:t>11</a:t>
            </a:r>
            <a:endParaRPr lang="en-US" sz="1200" dirty="0">
              <a:solidFill>
                <a:schemeClr val="bg1">
                  <a:alpha val="80000"/>
                </a:schemeClr>
              </a:solidFill>
            </a:endParaRPr>
          </a:p>
        </p:txBody>
      </p:sp>
      <p:sp>
        <p:nvSpPr>
          <p:cNvPr id="13" name="Oval 12"/>
          <p:cNvSpPr/>
          <p:nvPr/>
        </p:nvSpPr>
        <p:spPr>
          <a:xfrm>
            <a:off x="5721050" y="2145253"/>
            <a:ext cx="2786149" cy="2733797"/>
          </a:xfrm>
          <a:prstGeom prst="ellipse">
            <a:avLst/>
          </a:prstGeom>
          <a:solidFill>
            <a:srgbClr val="809DC5">
              <a:alpha val="61000"/>
            </a:srgbClr>
          </a:solidFill>
          <a:ln>
            <a:noFill/>
          </a:ln>
          <a:effectLst/>
        </p:spPr>
        <p:style>
          <a:lnRef idx="1">
            <a:schemeClr val="accent1"/>
          </a:lnRef>
          <a:fillRef idx="3">
            <a:schemeClr val="accent1"/>
          </a:fillRef>
          <a:effectRef idx="2">
            <a:schemeClr val="accent1"/>
          </a:effectRef>
          <a:fontRef idx="minor">
            <a:schemeClr val="lt1"/>
          </a:fontRef>
        </p:style>
      </p:sp>
      <p:sp>
        <p:nvSpPr>
          <p:cNvPr id="15" name="Title 22"/>
          <p:cNvSpPr txBox="1">
            <a:spLocks/>
          </p:cNvSpPr>
          <p:nvPr/>
        </p:nvSpPr>
        <p:spPr>
          <a:xfrm>
            <a:off x="6004368" y="2591652"/>
            <a:ext cx="2192650" cy="1881164"/>
          </a:xfrm>
          <a:prstGeom prst="rect">
            <a:avLst/>
          </a:prstGeom>
        </p:spPr>
        <p:txBody>
          <a:bodyPr/>
          <a:lstStyle>
            <a:lvl1pPr algn="l" defTabSz="457200" rtl="0" eaLnBrk="1" latinLnBrk="0" hangingPunct="1">
              <a:lnSpc>
                <a:spcPts val="4600"/>
              </a:lnSpc>
              <a:spcBef>
                <a:spcPct val="0"/>
              </a:spcBef>
              <a:buNone/>
              <a:defRPr sz="4400" kern="1200" spc="-30">
                <a:solidFill>
                  <a:schemeClr val="tx1">
                    <a:alpha val="80000"/>
                  </a:schemeClr>
                </a:solidFill>
                <a:latin typeface="+mj-lt"/>
                <a:ea typeface="+mj-ea"/>
                <a:cs typeface="+mj-cs"/>
              </a:defRPr>
            </a:lvl1pPr>
          </a:lstStyle>
          <a:p>
            <a:pPr marL="36576" algn="ctr">
              <a:lnSpc>
                <a:spcPct val="90000"/>
              </a:lnSpc>
            </a:pPr>
            <a:r>
              <a:rPr lang="en-US" sz="3000" spc="0" dirty="0" smtClean="0">
                <a:solidFill>
                  <a:schemeClr val="bg1">
                    <a:lumMod val="50000"/>
                  </a:schemeClr>
                </a:solidFill>
              </a:rPr>
              <a:t>PSC is </a:t>
            </a:r>
            <a:r>
              <a:rPr lang="en-US" sz="3000" b="1" spc="100" dirty="0" smtClean="0">
                <a:solidFill>
                  <a:schemeClr val="bg1"/>
                </a:solidFill>
              </a:rPr>
              <a:t>endorsed</a:t>
            </a:r>
            <a:r>
              <a:rPr lang="en-US" sz="3000" b="1" spc="100" dirty="0" smtClean="0">
                <a:solidFill>
                  <a:schemeClr val="tx2">
                    <a:lumMod val="75000"/>
                  </a:schemeClr>
                </a:solidFill>
              </a:rPr>
              <a:t> </a:t>
            </a:r>
            <a:r>
              <a:rPr lang="en-US" sz="3000" dirty="0" smtClean="0">
                <a:solidFill>
                  <a:schemeClr val="bg1">
                    <a:lumMod val="50000"/>
                  </a:schemeClr>
                </a:solidFill>
              </a:rPr>
              <a:t>by your employer</a:t>
            </a:r>
            <a:endParaRPr lang="en-US" sz="3000" spc="0" dirty="0">
              <a:solidFill>
                <a:schemeClr val="bg1">
                  <a:lumMod val="50000"/>
                </a:schemeClr>
              </a:solidFill>
            </a:endParaRPr>
          </a:p>
        </p:txBody>
      </p:sp>
      <p:sp>
        <p:nvSpPr>
          <p:cNvPr id="21" name="Title 1"/>
          <p:cNvSpPr txBox="1">
            <a:spLocks/>
          </p:cNvSpPr>
          <p:nvPr/>
        </p:nvSpPr>
        <p:spPr>
          <a:xfrm>
            <a:off x="716580" y="2905059"/>
            <a:ext cx="6493514" cy="3925645"/>
          </a:xfrm>
          <a:prstGeom prst="rect">
            <a:avLst/>
          </a:prstGeom>
        </p:spPr>
        <p:txBody>
          <a:bodyPr vert="horz" lIns="91440" tIns="0" rIns="91440" bIns="0" rtlCol="0" anchor="t" anchorCtr="0">
            <a:noAutofit/>
          </a:bodyPr>
          <a:lstStyle>
            <a:lvl1pPr algn="l" defTabSz="457200" rtl="0" eaLnBrk="1" latinLnBrk="0" hangingPunct="1">
              <a:lnSpc>
                <a:spcPts val="4600"/>
              </a:lnSpc>
              <a:spcBef>
                <a:spcPct val="0"/>
              </a:spcBef>
              <a:buNone/>
              <a:defRPr sz="4400" kern="1200" spc="-30">
                <a:solidFill>
                  <a:schemeClr val="tx1">
                    <a:alpha val="80000"/>
                  </a:schemeClr>
                </a:solidFill>
                <a:latin typeface="+mj-lt"/>
                <a:ea typeface="+mj-ea"/>
                <a:cs typeface="+mj-cs"/>
              </a:defRPr>
            </a:lvl1pPr>
          </a:lstStyle>
          <a:p>
            <a:r>
              <a:rPr lang="en-US" sz="3200" dirty="0" smtClean="0"/>
              <a:t>How it can help you</a:t>
            </a:r>
          </a:p>
          <a:p>
            <a:pPr marL="457200" indent="-457200">
              <a:spcAft>
                <a:spcPts val="600"/>
              </a:spcAft>
              <a:buFont typeface="Arial"/>
              <a:buChar char="•"/>
            </a:pPr>
            <a:r>
              <a:rPr lang="en-US" sz="2300" b="1" dirty="0" smtClean="0">
                <a:solidFill>
                  <a:srgbClr val="003A63">
                    <a:alpha val="80000"/>
                  </a:srgbClr>
                </a:solidFill>
              </a:rPr>
              <a:t>Provide </a:t>
            </a:r>
            <a:r>
              <a:rPr lang="en-US" sz="2300" dirty="0" smtClean="0"/>
              <a:t>financial guidance</a:t>
            </a:r>
          </a:p>
          <a:p>
            <a:pPr marL="457200" indent="-457200">
              <a:spcAft>
                <a:spcPts val="600"/>
              </a:spcAft>
              <a:buFont typeface="Arial"/>
              <a:buChar char="•"/>
            </a:pPr>
            <a:r>
              <a:rPr lang="en-US" sz="2300" b="1" dirty="0" smtClean="0">
                <a:solidFill>
                  <a:srgbClr val="003A63">
                    <a:alpha val="80000"/>
                  </a:srgbClr>
                </a:solidFill>
              </a:rPr>
              <a:t>Identify</a:t>
            </a:r>
            <a:r>
              <a:rPr lang="en-US" sz="2300" dirty="0" smtClean="0"/>
              <a:t> future income objectives</a:t>
            </a:r>
          </a:p>
          <a:p>
            <a:pPr marL="457200" indent="-457200">
              <a:lnSpc>
                <a:spcPts val="3600"/>
              </a:lnSpc>
              <a:buFont typeface="Arial"/>
              <a:buChar char="•"/>
            </a:pPr>
            <a:r>
              <a:rPr lang="en-US" sz="2300" b="1" dirty="0" smtClean="0">
                <a:solidFill>
                  <a:srgbClr val="003A63">
                    <a:alpha val="80000"/>
                  </a:srgbClr>
                </a:solidFill>
              </a:rPr>
              <a:t>Create </a:t>
            </a:r>
            <a:r>
              <a:rPr lang="en-US" sz="2300" dirty="0" smtClean="0"/>
              <a:t>a comprehensive investing strategy including saving for health care needs</a:t>
            </a:r>
          </a:p>
          <a:p>
            <a:pPr marL="457200" indent="-457200">
              <a:buFont typeface="Arial"/>
              <a:buChar char="•"/>
            </a:pPr>
            <a:endParaRPr lang="en-US" sz="2300" dirty="0" smtClean="0"/>
          </a:p>
          <a:p>
            <a:endParaRPr lang="en-US" sz="2800" dirty="0"/>
          </a:p>
        </p:txBody>
      </p:sp>
      <p:sp>
        <p:nvSpPr>
          <p:cNvPr id="7" name="Title 2"/>
          <p:cNvSpPr>
            <a:spLocks noGrp="1"/>
          </p:cNvSpPr>
          <p:nvPr>
            <p:ph type="title"/>
          </p:nvPr>
        </p:nvSpPr>
        <p:spPr>
          <a:xfrm>
            <a:off x="722513" y="1134533"/>
            <a:ext cx="7772400" cy="657226"/>
          </a:xfrm>
        </p:spPr>
        <p:txBody>
          <a:bodyPr/>
          <a:lstStyle/>
          <a:p>
            <a:pPr>
              <a:lnSpc>
                <a:spcPct val="100000"/>
              </a:lnSpc>
            </a:pPr>
            <a:r>
              <a:rPr lang="en-US" sz="4000" spc="0" dirty="0" smtClean="0"/>
              <a:t>The Participant Solution Center</a:t>
            </a:r>
            <a:br>
              <a:rPr lang="en-US" sz="4000" spc="0" dirty="0" smtClean="0"/>
            </a:br>
            <a:r>
              <a:rPr lang="en-US" sz="2800" spc="100" dirty="0" smtClean="0"/>
              <a:t>from Nationwide</a:t>
            </a:r>
            <a:r>
              <a:rPr lang="en-US" sz="2800" spc="100" baseline="30000" dirty="0" smtClean="0"/>
              <a:t>®</a:t>
            </a:r>
            <a:endParaRPr lang="en-US" sz="2800" spc="100" baseline="30000" dirty="0"/>
          </a:p>
        </p:txBody>
      </p:sp>
    </p:spTree>
    <p:extLst>
      <p:ext uri="{BB962C8B-B14F-4D97-AF65-F5344CB8AC3E}">
        <p14:creationId xmlns:p14="http://schemas.microsoft.com/office/powerpoint/2010/main" xmlns="" val="383857505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22513" y="1134533"/>
            <a:ext cx="7772400" cy="657225"/>
          </a:xfrm>
        </p:spPr>
        <p:txBody>
          <a:bodyPr/>
          <a:lstStyle/>
          <a:p>
            <a:pPr>
              <a:lnSpc>
                <a:spcPct val="100000"/>
              </a:lnSpc>
            </a:pPr>
            <a:r>
              <a:rPr lang="en-US" sz="4000" spc="100" dirty="0" smtClean="0">
                <a:solidFill>
                  <a:srgbClr val="124B7D">
                    <a:alpha val="80000"/>
                  </a:srgbClr>
                </a:solidFill>
              </a:rPr>
              <a:t>Get started with a Nationwide Health Care Cost Assessment</a:t>
            </a:r>
            <a:endParaRPr lang="en-US" sz="4000" spc="100" dirty="0">
              <a:solidFill>
                <a:srgbClr val="124B7D">
                  <a:alpha val="80000"/>
                </a:srgbClr>
              </a:solidFill>
            </a:endParaRPr>
          </a:p>
        </p:txBody>
      </p:sp>
      <p:sp>
        <p:nvSpPr>
          <p:cNvPr id="5" name="Rectangle 4"/>
          <p:cNvSpPr/>
          <p:nvPr/>
        </p:nvSpPr>
        <p:spPr>
          <a:xfrm>
            <a:off x="464456" y="2988734"/>
            <a:ext cx="8679543" cy="310726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Content Placeholder 3"/>
          <p:cNvSpPr>
            <a:spLocks noGrp="1"/>
          </p:cNvSpPr>
          <p:nvPr>
            <p:ph idx="1"/>
          </p:nvPr>
        </p:nvSpPr>
        <p:spPr>
          <a:xfrm>
            <a:off x="747912" y="3225800"/>
            <a:ext cx="8116688" cy="2063200"/>
          </a:xfrm>
        </p:spPr>
        <p:txBody>
          <a:bodyPr/>
          <a:lstStyle/>
          <a:p>
            <a:pPr marL="379476" lvl="0" indent="-342900">
              <a:lnSpc>
                <a:spcPct val="70000"/>
              </a:lnSpc>
            </a:pPr>
            <a:r>
              <a:rPr lang="en-US" sz="4000" b="1" dirty="0" smtClean="0">
                <a:solidFill>
                  <a:srgbClr val="98521A">
                    <a:alpha val="80000"/>
                  </a:srgbClr>
                </a:solidFill>
              </a:rPr>
              <a:t>»</a:t>
            </a:r>
            <a:r>
              <a:rPr lang="en-US" sz="4000" dirty="0" smtClean="0">
                <a:solidFill>
                  <a:srgbClr val="98521A">
                    <a:alpha val="80000"/>
                  </a:srgbClr>
                </a:solidFill>
              </a:rPr>
              <a:t> </a:t>
            </a:r>
            <a:r>
              <a:rPr lang="en-US" sz="2700" dirty="0" smtClean="0">
                <a:solidFill>
                  <a:srgbClr val="98521A">
                    <a:alpha val="80000"/>
                  </a:srgbClr>
                </a:solidFill>
              </a:rPr>
              <a:t>Personalizes </a:t>
            </a:r>
            <a:r>
              <a:rPr lang="en-US" sz="2700" dirty="0">
                <a:solidFill>
                  <a:srgbClr val="98521A">
                    <a:alpha val="80000"/>
                  </a:srgbClr>
                </a:solidFill>
              </a:rPr>
              <a:t>your estimate </a:t>
            </a:r>
            <a:endParaRPr lang="en-US" sz="2700" dirty="0" smtClean="0">
              <a:solidFill>
                <a:srgbClr val="98521A">
                  <a:alpha val="80000"/>
                </a:srgbClr>
              </a:solidFill>
            </a:endParaRPr>
          </a:p>
          <a:p>
            <a:pPr marL="379476" lvl="0" indent="-342900">
              <a:lnSpc>
                <a:spcPct val="70000"/>
              </a:lnSpc>
            </a:pPr>
            <a:endParaRPr lang="en-US" sz="2800" dirty="0" smtClean="0"/>
          </a:p>
          <a:p>
            <a:pPr marL="379476" lvl="0" indent="-342900">
              <a:lnSpc>
                <a:spcPct val="70000"/>
              </a:lnSpc>
            </a:pPr>
            <a:r>
              <a:rPr lang="en-US" sz="4000" b="1" dirty="0" smtClean="0">
                <a:solidFill>
                  <a:srgbClr val="98521A">
                    <a:alpha val="80000"/>
                  </a:srgbClr>
                </a:solidFill>
              </a:rPr>
              <a:t>»</a:t>
            </a:r>
            <a:r>
              <a:rPr lang="en-US" sz="4000" dirty="0" smtClean="0">
                <a:solidFill>
                  <a:srgbClr val="98521A">
                    <a:alpha val="80000"/>
                  </a:srgbClr>
                </a:solidFill>
              </a:rPr>
              <a:t> </a:t>
            </a:r>
            <a:r>
              <a:rPr lang="en-US" sz="2700" dirty="0" smtClean="0">
                <a:solidFill>
                  <a:srgbClr val="98521A">
                    <a:alpha val="80000"/>
                  </a:srgbClr>
                </a:solidFill>
              </a:rPr>
              <a:t>Shows how health </a:t>
            </a:r>
            <a:r>
              <a:rPr lang="en-US" sz="2700" dirty="0">
                <a:solidFill>
                  <a:srgbClr val="98521A">
                    <a:alpha val="80000"/>
                  </a:srgbClr>
                </a:solidFill>
              </a:rPr>
              <a:t>care spending can </a:t>
            </a:r>
            <a:r>
              <a:rPr lang="en-US" sz="2700" dirty="0" smtClean="0">
                <a:solidFill>
                  <a:srgbClr val="98521A">
                    <a:alpha val="80000"/>
                  </a:srgbClr>
                </a:solidFill>
              </a:rPr>
              <a:t>change</a:t>
            </a:r>
          </a:p>
          <a:p>
            <a:pPr marL="379476" lvl="0" indent="-342900">
              <a:lnSpc>
                <a:spcPct val="70000"/>
              </a:lnSpc>
            </a:pPr>
            <a:endParaRPr lang="en-US" sz="2800" dirty="0" smtClean="0"/>
          </a:p>
          <a:p>
            <a:pPr marL="379476" lvl="0" indent="-342900">
              <a:lnSpc>
                <a:spcPct val="70000"/>
              </a:lnSpc>
            </a:pPr>
            <a:r>
              <a:rPr lang="en-US" sz="4000" b="1" dirty="0" smtClean="0">
                <a:solidFill>
                  <a:srgbClr val="98521A">
                    <a:alpha val="80000"/>
                  </a:srgbClr>
                </a:solidFill>
              </a:rPr>
              <a:t>»</a:t>
            </a:r>
            <a:r>
              <a:rPr lang="en-US" sz="4000" dirty="0" smtClean="0">
                <a:solidFill>
                  <a:srgbClr val="98521A">
                    <a:alpha val="80000"/>
                  </a:srgbClr>
                </a:solidFill>
              </a:rPr>
              <a:t> </a:t>
            </a:r>
            <a:r>
              <a:rPr lang="en-US" sz="2700" dirty="0" smtClean="0">
                <a:solidFill>
                  <a:srgbClr val="98521A">
                    <a:alpha val="80000"/>
                  </a:srgbClr>
                </a:solidFill>
              </a:rPr>
              <a:t>Shows </a:t>
            </a:r>
            <a:r>
              <a:rPr lang="en-US" sz="2700" dirty="0">
                <a:solidFill>
                  <a:srgbClr val="98521A">
                    <a:alpha val="80000"/>
                  </a:srgbClr>
                </a:solidFill>
              </a:rPr>
              <a:t>what you can expect to pay in retirement </a:t>
            </a:r>
          </a:p>
        </p:txBody>
      </p:sp>
      <p:cxnSp>
        <p:nvCxnSpPr>
          <p:cNvPr id="7" name="Straight Connector 6"/>
          <p:cNvCxnSpPr/>
          <p:nvPr/>
        </p:nvCxnSpPr>
        <p:spPr>
          <a:xfrm>
            <a:off x="856343" y="4059768"/>
            <a:ext cx="7500257" cy="0"/>
          </a:xfrm>
          <a:prstGeom prst="line">
            <a:avLst/>
          </a:prstGeom>
          <a:ln>
            <a:solidFill>
              <a:schemeClr val="tx1">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856343" y="5088469"/>
            <a:ext cx="7500257" cy="0"/>
          </a:xfrm>
          <a:prstGeom prst="line">
            <a:avLst/>
          </a:prstGeom>
          <a:ln>
            <a:solidFill>
              <a:schemeClr val="tx1">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9" name="Title 2"/>
          <p:cNvSpPr txBox="1">
            <a:spLocks/>
          </p:cNvSpPr>
          <p:nvPr/>
        </p:nvSpPr>
        <p:spPr>
          <a:xfrm>
            <a:off x="135467" y="516469"/>
            <a:ext cx="347133" cy="397931"/>
          </a:xfrm>
          <a:prstGeom prst="rect">
            <a:avLst/>
          </a:prstGeom>
        </p:spPr>
        <p:txBody>
          <a:bodyPr vert="horz" lIns="91440" tIns="0" rIns="91440" bIns="0" rtlCol="0" anchor="t" anchorCtr="0">
            <a:noAutofit/>
          </a:bodyPr>
          <a:lstStyle>
            <a:lvl1pPr algn="l" defTabSz="457200" rtl="0" eaLnBrk="1" latinLnBrk="0" hangingPunct="1">
              <a:lnSpc>
                <a:spcPts val="4600"/>
              </a:lnSpc>
              <a:spcBef>
                <a:spcPct val="0"/>
              </a:spcBef>
              <a:buNone/>
              <a:defRPr sz="4400" kern="1200" spc="-30">
                <a:solidFill>
                  <a:srgbClr val="154277">
                    <a:alpha val="80000"/>
                  </a:srgbClr>
                </a:solidFill>
                <a:latin typeface="+mj-lt"/>
                <a:ea typeface="+mj-ea"/>
                <a:cs typeface="+mj-cs"/>
              </a:defRPr>
            </a:lvl1pPr>
          </a:lstStyle>
          <a:p>
            <a:pPr>
              <a:lnSpc>
                <a:spcPct val="100000"/>
              </a:lnSpc>
            </a:pPr>
            <a:r>
              <a:rPr lang="en-US" sz="1200" dirty="0" smtClean="0">
                <a:solidFill>
                  <a:schemeClr val="bg1">
                    <a:alpha val="80000"/>
                  </a:schemeClr>
                </a:solidFill>
              </a:rPr>
              <a:t>12</a:t>
            </a:r>
            <a:endParaRPr lang="en-US" sz="1200" dirty="0">
              <a:solidFill>
                <a:schemeClr val="bg1">
                  <a:alpha val="80000"/>
                </a:schemeClr>
              </a:solidFill>
            </a:endParaRPr>
          </a:p>
        </p:txBody>
      </p:sp>
    </p:spTree>
    <p:extLst>
      <p:ext uri="{BB962C8B-B14F-4D97-AF65-F5344CB8AC3E}">
        <p14:creationId xmlns:p14="http://schemas.microsoft.com/office/powerpoint/2010/main" xmlns="" val="274320057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1562" y="914400"/>
            <a:ext cx="7800646" cy="1143000"/>
          </a:xfrm>
        </p:spPr>
        <p:txBody>
          <a:bodyPr/>
          <a:lstStyle/>
          <a:p>
            <a:pPr fontAlgn="auto">
              <a:spcAft>
                <a:spcPts val="0"/>
              </a:spcAft>
              <a:defRPr/>
            </a:pPr>
            <a:r>
              <a:rPr dirty="0">
                <a:solidFill>
                  <a:schemeClr val="tx1">
                    <a:alpha val="70000"/>
                  </a:schemeClr>
                </a:solidFill>
              </a:rPr>
              <a:t>What can </a:t>
            </a:r>
            <a:r>
              <a:rPr b="1" dirty="0"/>
              <a:t>you</a:t>
            </a:r>
            <a:r>
              <a:rPr dirty="0">
                <a:solidFill>
                  <a:schemeClr val="tx1">
                    <a:alpha val="70000"/>
                  </a:schemeClr>
                </a:solidFill>
              </a:rPr>
              <a:t> do?</a:t>
            </a:r>
            <a:endParaRPr dirty="0"/>
          </a:p>
        </p:txBody>
      </p:sp>
      <p:sp>
        <p:nvSpPr>
          <p:cNvPr id="3" name="Content Placeholder 2"/>
          <p:cNvSpPr>
            <a:spLocks noGrp="1"/>
          </p:cNvSpPr>
          <p:nvPr>
            <p:ph idx="1"/>
          </p:nvPr>
        </p:nvSpPr>
        <p:spPr>
          <a:xfrm>
            <a:off x="721562" y="2286000"/>
            <a:ext cx="8043932" cy="4114800"/>
          </a:xfrm>
        </p:spPr>
        <p:txBody>
          <a:bodyPr/>
          <a:lstStyle/>
          <a:p>
            <a:pPr fontAlgn="auto">
              <a:spcAft>
                <a:spcPts val="0"/>
              </a:spcAft>
              <a:defRPr/>
            </a:pPr>
            <a:r>
              <a:rPr lang="en-US" dirty="0" smtClean="0">
                <a:solidFill>
                  <a:schemeClr val="tx1">
                    <a:alpha val="80000"/>
                  </a:schemeClr>
                </a:solidFill>
              </a:rPr>
              <a:t>457 Nationwide deferred compensation </a:t>
            </a:r>
          </a:p>
          <a:p>
            <a:pPr marL="548640" lvl="1" indent="-274320" fontAlgn="auto">
              <a:spcAft>
                <a:spcPts val="0"/>
              </a:spcAft>
              <a:buFont typeface="Arial"/>
              <a:buChar char="■"/>
              <a:defRPr/>
            </a:pPr>
            <a:r>
              <a:rPr lang="en-US" dirty="0" smtClean="0">
                <a:solidFill>
                  <a:schemeClr val="tx1">
                    <a:alpha val="80000"/>
                  </a:schemeClr>
                </a:solidFill>
              </a:rPr>
              <a:t>You control how much you invest</a:t>
            </a:r>
          </a:p>
          <a:p>
            <a:pPr marL="548640" lvl="1" indent="-274320" fontAlgn="auto">
              <a:spcAft>
                <a:spcPts val="0"/>
              </a:spcAft>
              <a:buFont typeface="Arial"/>
              <a:buChar char="■"/>
              <a:defRPr/>
            </a:pPr>
            <a:r>
              <a:rPr lang="en-US" dirty="0" smtClean="0">
                <a:solidFill>
                  <a:schemeClr val="tx1">
                    <a:alpha val="80000"/>
                  </a:schemeClr>
                </a:solidFill>
              </a:rPr>
              <a:t>Created specifically </a:t>
            </a:r>
            <a:br>
              <a:rPr lang="en-US" dirty="0" smtClean="0">
                <a:solidFill>
                  <a:schemeClr val="tx1">
                    <a:alpha val="80000"/>
                  </a:schemeClr>
                </a:solidFill>
              </a:rPr>
            </a:br>
            <a:r>
              <a:rPr lang="en-US" dirty="0" smtClean="0">
                <a:solidFill>
                  <a:schemeClr val="tx1">
                    <a:alpha val="80000"/>
                  </a:schemeClr>
                </a:solidFill>
              </a:rPr>
              <a:t>for public sector employees</a:t>
            </a:r>
          </a:p>
          <a:p>
            <a:pPr marL="548640" lvl="1" indent="-274320" fontAlgn="auto">
              <a:spcAft>
                <a:spcPts val="0"/>
              </a:spcAft>
              <a:buFont typeface="Arial"/>
              <a:buChar char="■"/>
              <a:defRPr/>
            </a:pPr>
            <a:r>
              <a:rPr lang="en-US" dirty="0" smtClean="0">
                <a:solidFill>
                  <a:schemeClr val="tx1">
                    <a:alpha val="80000"/>
                  </a:schemeClr>
                </a:solidFill>
              </a:rPr>
              <a:t>Retirement specialists </a:t>
            </a:r>
            <a:br>
              <a:rPr lang="en-US" dirty="0" smtClean="0">
                <a:solidFill>
                  <a:schemeClr val="tx1">
                    <a:alpha val="80000"/>
                  </a:schemeClr>
                </a:solidFill>
              </a:rPr>
            </a:br>
            <a:r>
              <a:rPr lang="en-US" dirty="0" smtClean="0">
                <a:solidFill>
                  <a:schemeClr val="tx1">
                    <a:alpha val="80000"/>
                  </a:schemeClr>
                </a:solidFill>
              </a:rPr>
              <a:t>who are focused on you</a:t>
            </a:r>
          </a:p>
          <a:p>
            <a:pPr marL="548640" lvl="1" indent="-274320" fontAlgn="auto">
              <a:spcAft>
                <a:spcPts val="0"/>
              </a:spcAft>
              <a:buFont typeface="Arial"/>
              <a:buChar char="■"/>
              <a:defRPr/>
            </a:pPr>
            <a:r>
              <a:rPr lang="en-US" dirty="0" smtClean="0">
                <a:solidFill>
                  <a:schemeClr val="tx1">
                    <a:alpha val="80000"/>
                  </a:schemeClr>
                </a:solidFill>
              </a:rPr>
              <a:t>Valuable resources designed </a:t>
            </a:r>
            <a:br>
              <a:rPr lang="en-US" dirty="0" smtClean="0">
                <a:solidFill>
                  <a:schemeClr val="tx1">
                    <a:alpha val="80000"/>
                  </a:schemeClr>
                </a:solidFill>
              </a:rPr>
            </a:br>
            <a:r>
              <a:rPr lang="en-US" dirty="0" smtClean="0">
                <a:solidFill>
                  <a:schemeClr val="tx1">
                    <a:alpha val="80000"/>
                  </a:schemeClr>
                </a:solidFill>
              </a:rPr>
              <a:t>around your needs</a:t>
            </a:r>
          </a:p>
          <a:p>
            <a:pPr fontAlgn="auto">
              <a:spcAft>
                <a:spcPts val="0"/>
              </a:spcAft>
              <a:defRPr/>
            </a:pPr>
            <a:endParaRPr lang="en-US" dirty="0">
              <a:solidFill>
                <a:schemeClr val="tx1">
                  <a:alpha val="80000"/>
                </a:schemeClr>
              </a:solidFill>
            </a:endParaRPr>
          </a:p>
        </p:txBody>
      </p:sp>
      <p:pic>
        <p:nvPicPr>
          <p:cNvPr id="21508" name="Picture 5" descr="Officer.png"/>
          <p:cNvPicPr>
            <a:picLocks noChangeAspect="1"/>
          </p:cNvPicPr>
          <p:nvPr/>
        </p:nvPicPr>
        <p:blipFill>
          <a:blip r:embed="rId3" cstate="print"/>
          <a:srcRect r="6107"/>
          <a:stretch>
            <a:fillRect/>
          </a:stretch>
        </p:blipFill>
        <p:spPr bwMode="auto">
          <a:xfrm>
            <a:off x="3821113" y="0"/>
            <a:ext cx="5341937"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793719" y="2286000"/>
            <a:ext cx="7728488" cy="4114800"/>
          </a:xfrm>
        </p:spPr>
        <p:txBody>
          <a:bodyPr/>
          <a:lstStyle/>
          <a:p>
            <a:pPr marL="548640" lvl="1" indent="-274320" fontAlgn="auto">
              <a:spcAft>
                <a:spcPts val="0"/>
              </a:spcAft>
              <a:buFont typeface="Arial"/>
              <a:buChar char="■"/>
              <a:defRPr/>
            </a:pPr>
            <a:r>
              <a:rPr lang="en-US" dirty="0" smtClean="0">
                <a:solidFill>
                  <a:schemeClr val="tx1">
                    <a:alpha val="80000"/>
                  </a:schemeClr>
                </a:solidFill>
              </a:rPr>
              <a:t>Tax-deferred growth potential</a:t>
            </a:r>
          </a:p>
          <a:p>
            <a:pPr marL="804672" lvl="2" fontAlgn="auto">
              <a:buFont typeface="Wingdings" charset="2"/>
              <a:buChar char=""/>
              <a:defRPr/>
            </a:pPr>
            <a:r>
              <a:rPr lang="en-US" dirty="0" smtClean="0">
                <a:solidFill>
                  <a:schemeClr val="tx1">
                    <a:alpha val="80000"/>
                  </a:schemeClr>
                </a:solidFill>
              </a:rPr>
              <a:t>Saves you from paying </a:t>
            </a:r>
            <a:br>
              <a:rPr lang="en-US" dirty="0" smtClean="0">
                <a:solidFill>
                  <a:schemeClr val="tx1">
                    <a:alpha val="80000"/>
                  </a:schemeClr>
                </a:solidFill>
              </a:rPr>
            </a:br>
            <a:r>
              <a:rPr lang="en-US" dirty="0" smtClean="0">
                <a:solidFill>
                  <a:schemeClr val="tx1">
                    <a:alpha val="80000"/>
                  </a:schemeClr>
                </a:solidFill>
              </a:rPr>
              <a:t>potential taxes until you </a:t>
            </a:r>
            <a:br>
              <a:rPr lang="en-US" dirty="0" smtClean="0">
                <a:solidFill>
                  <a:schemeClr val="tx1">
                    <a:alpha val="80000"/>
                  </a:schemeClr>
                </a:solidFill>
              </a:rPr>
            </a:br>
            <a:r>
              <a:rPr lang="en-US" dirty="0" smtClean="0">
                <a:solidFill>
                  <a:schemeClr val="tx1">
                    <a:alpha val="80000"/>
                  </a:schemeClr>
                </a:solidFill>
              </a:rPr>
              <a:t>start making withdrawals.</a:t>
            </a:r>
          </a:p>
          <a:p>
            <a:pPr marL="548640" lvl="1" indent="-274320" fontAlgn="auto">
              <a:spcAft>
                <a:spcPts val="0"/>
              </a:spcAft>
              <a:buFont typeface="Arial"/>
              <a:buChar char="■"/>
              <a:defRPr/>
            </a:pPr>
            <a:r>
              <a:rPr lang="en-US" dirty="0" smtClean="0">
                <a:solidFill>
                  <a:schemeClr val="tx1">
                    <a:alpha val="80000"/>
                  </a:schemeClr>
                </a:solidFill>
              </a:rPr>
              <a:t>Roth 457 option</a:t>
            </a:r>
          </a:p>
          <a:p>
            <a:pPr marL="804672" lvl="2" fontAlgn="auto">
              <a:buFont typeface="Wingdings" charset="2"/>
              <a:buChar char=""/>
              <a:defRPr/>
            </a:pPr>
            <a:r>
              <a:rPr lang="en-US" dirty="0" smtClean="0">
                <a:solidFill>
                  <a:schemeClr val="tx1">
                    <a:alpha val="80000"/>
                  </a:schemeClr>
                </a:solidFill>
              </a:rPr>
              <a:t>Allows you to pay </a:t>
            </a:r>
            <a:br>
              <a:rPr lang="en-US" dirty="0" smtClean="0">
                <a:solidFill>
                  <a:schemeClr val="tx1">
                    <a:alpha val="80000"/>
                  </a:schemeClr>
                </a:solidFill>
              </a:rPr>
            </a:br>
            <a:r>
              <a:rPr lang="en-US" dirty="0" smtClean="0">
                <a:solidFill>
                  <a:schemeClr val="tx1">
                    <a:alpha val="80000"/>
                  </a:schemeClr>
                </a:solidFill>
              </a:rPr>
              <a:t>taxes now and take </a:t>
            </a:r>
            <a:br>
              <a:rPr lang="en-US" dirty="0" smtClean="0">
                <a:solidFill>
                  <a:schemeClr val="tx1">
                    <a:alpha val="80000"/>
                  </a:schemeClr>
                </a:solidFill>
              </a:rPr>
            </a:br>
            <a:r>
              <a:rPr lang="en-US" dirty="0" smtClean="0">
                <a:solidFill>
                  <a:schemeClr val="tx1">
                    <a:alpha val="80000"/>
                  </a:schemeClr>
                </a:solidFill>
              </a:rPr>
              <a:t>tax-free withdrawals </a:t>
            </a:r>
            <a:br>
              <a:rPr lang="en-US" dirty="0" smtClean="0">
                <a:solidFill>
                  <a:schemeClr val="tx1">
                    <a:alpha val="80000"/>
                  </a:schemeClr>
                </a:solidFill>
              </a:rPr>
            </a:br>
            <a:r>
              <a:rPr lang="en-US" dirty="0" smtClean="0">
                <a:solidFill>
                  <a:schemeClr val="tx1">
                    <a:alpha val="80000"/>
                  </a:schemeClr>
                </a:solidFill>
              </a:rPr>
              <a:t>during retirement</a:t>
            </a:r>
          </a:p>
        </p:txBody>
      </p:sp>
      <p:pic>
        <p:nvPicPr>
          <p:cNvPr id="25603" name="Picture 8" descr="09350_0808_308-Jewelry.png"/>
          <p:cNvPicPr>
            <a:picLocks noChangeAspect="1"/>
          </p:cNvPicPr>
          <p:nvPr/>
        </p:nvPicPr>
        <p:blipFill>
          <a:blip r:embed="rId3" cstate="print"/>
          <a:srcRect/>
          <a:stretch>
            <a:fillRect/>
          </a:stretch>
        </p:blipFill>
        <p:spPr bwMode="auto">
          <a:xfrm>
            <a:off x="4276725" y="0"/>
            <a:ext cx="4800600" cy="6858000"/>
          </a:xfrm>
          <a:prstGeom prst="rect">
            <a:avLst/>
          </a:prstGeom>
          <a:noFill/>
          <a:ln w="9525">
            <a:noFill/>
            <a:miter lim="800000"/>
            <a:headEnd/>
            <a:tailEnd/>
          </a:ln>
        </p:spPr>
      </p:pic>
      <p:sp>
        <p:nvSpPr>
          <p:cNvPr id="7" name="Title 4"/>
          <p:cNvSpPr txBox="1">
            <a:spLocks/>
          </p:cNvSpPr>
          <p:nvPr/>
        </p:nvSpPr>
        <p:spPr>
          <a:xfrm>
            <a:off x="735994" y="914400"/>
            <a:ext cx="7786214" cy="1143000"/>
          </a:xfrm>
          <a:prstGeom prst="rect">
            <a:avLst/>
          </a:prstGeom>
        </p:spPr>
        <p:txBody>
          <a:bodyPr lIns="0" tIns="0" rIns="0" bIns="0" anchor="b"/>
          <a:lstStyle/>
          <a:p>
            <a:pPr fontAlgn="auto">
              <a:lnSpc>
                <a:spcPts val="4000"/>
              </a:lnSpc>
              <a:spcAft>
                <a:spcPts val="0"/>
              </a:spcAft>
              <a:defRPr/>
            </a:pPr>
            <a:r>
              <a:rPr lang="en-US" sz="3800" kern="800" spc="-80" dirty="0">
                <a:solidFill>
                  <a:schemeClr val="tx1">
                    <a:alpha val="70000"/>
                  </a:schemeClr>
                </a:solidFill>
                <a:latin typeface="Arial"/>
                <a:ea typeface="+mj-ea"/>
                <a:cs typeface="+mj-cs"/>
              </a:rPr>
              <a:t>More </a:t>
            </a:r>
            <a:r>
              <a:rPr lang="en-US" sz="3800" b="1" kern="800" spc="-80" dirty="0">
                <a:solidFill>
                  <a:schemeClr val="accent4"/>
                </a:solidFill>
                <a:latin typeface="Arial"/>
                <a:ea typeface="+mj-ea"/>
                <a:cs typeface="+mj-cs"/>
              </a:rPr>
              <a:t>Advantages... </a:t>
            </a:r>
            <a:endParaRPr lang="en-US" sz="3800" kern="800" spc="-80" dirty="0">
              <a:solidFill>
                <a:schemeClr val="accent4"/>
              </a:solidFill>
              <a:latin typeface="Arial"/>
              <a:ea typeface="+mj-ea"/>
              <a:cs typeface="+mj-cs"/>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endParaRPr 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fontAlgn="auto">
              <a:lnSpc>
                <a:spcPts val="6400"/>
              </a:lnSpc>
              <a:spcAft>
                <a:spcPts val="0"/>
              </a:spcAft>
              <a:defRPr/>
            </a:pPr>
            <a:r>
              <a:rPr lang="en-US" b="1" dirty="0" smtClean="0">
                <a:solidFill>
                  <a:srgbClr val="AFBE95"/>
                </a:solidFill>
              </a:rPr>
              <a:t>A </a:t>
            </a:r>
            <a:r>
              <a:rPr lang="en-US" b="1" spc="-150" dirty="0" smtClean="0">
                <a:solidFill>
                  <a:srgbClr val="AFBE95"/>
                </a:solidFill>
              </a:rPr>
              <a:t>ne</a:t>
            </a:r>
            <a:r>
              <a:rPr lang="en-US" b="1" dirty="0" smtClean="0">
                <a:solidFill>
                  <a:srgbClr val="AFBE95"/>
                </a:solidFill>
              </a:rPr>
              <a:t>w r</a:t>
            </a:r>
            <a:r>
              <a:rPr lang="en-US" b="1" spc="-300" dirty="0" smtClean="0">
                <a:solidFill>
                  <a:srgbClr val="AFBE95"/>
                </a:solidFill>
              </a:rPr>
              <a:t>o</a:t>
            </a:r>
            <a:r>
              <a:rPr lang="en-US" b="1" dirty="0" smtClean="0">
                <a:solidFill>
                  <a:srgbClr val="AFBE95"/>
                </a:solidFill>
              </a:rPr>
              <a:t>ute </a:t>
            </a:r>
            <a:r>
              <a:rPr lang="en-US" dirty="0" smtClean="0"/>
              <a:t/>
            </a:r>
            <a:br>
              <a:rPr lang="en-US" dirty="0" smtClean="0"/>
            </a:br>
            <a:r>
              <a:rPr lang="en-US" dirty="0" smtClean="0"/>
              <a:t>to r</a:t>
            </a:r>
            <a:r>
              <a:rPr lang="en-US" spc="-150" dirty="0" smtClean="0"/>
              <a:t>e</a:t>
            </a:r>
            <a:r>
              <a:rPr lang="en-US" dirty="0" smtClean="0"/>
              <a:t>tir</a:t>
            </a:r>
            <a:r>
              <a:rPr lang="en-US" spc="-150" dirty="0" smtClean="0"/>
              <a:t>eme</a:t>
            </a:r>
            <a:r>
              <a:rPr lang="en-US" dirty="0" smtClean="0"/>
              <a:t>nt</a:t>
            </a:r>
            <a:endParaRPr lang="en-US"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Box 9"/>
          <p:cNvSpPr txBox="1">
            <a:spLocks noChangeArrowheads="1"/>
          </p:cNvSpPr>
          <p:nvPr/>
        </p:nvSpPr>
        <p:spPr bwMode="auto">
          <a:xfrm>
            <a:off x="658813" y="4957763"/>
            <a:ext cx="7454900" cy="1443037"/>
          </a:xfrm>
          <a:prstGeom prst="rect">
            <a:avLst/>
          </a:prstGeom>
          <a:noFill/>
          <a:ln w="9525">
            <a:noFill/>
            <a:miter lim="800000"/>
            <a:headEnd/>
            <a:tailEnd/>
          </a:ln>
        </p:spPr>
        <p:txBody>
          <a:bodyPr bIns="0" anchor="b"/>
          <a:lstStyle/>
          <a:p>
            <a:pPr>
              <a:spcBef>
                <a:spcPts val="400"/>
              </a:spcBef>
            </a:pPr>
            <a:r>
              <a:rPr lang="en-US" sz="1200" i="1"/>
              <a:t>*Contributions and earnings distributed from a Roth 457 account are not taxable if the distribution is made after five consecutive tax years since the first Roth contribution was made to the Roth 457 account </a:t>
            </a:r>
            <a:r>
              <a:rPr lang="en-US" sz="1200" b="1" i="1"/>
              <a:t>and</a:t>
            </a:r>
            <a:r>
              <a:rPr lang="en-US" sz="1200" i="1"/>
              <a:t> the distribution is made after age 59</a:t>
            </a:r>
            <a:r>
              <a:rPr lang="en-US" sz="1200" i="1" baseline="30000"/>
              <a:t>1</a:t>
            </a:r>
            <a:r>
              <a:rPr lang="en-US" sz="1200" i="1" baseline="20000"/>
              <a:t>/</a:t>
            </a:r>
            <a:r>
              <a:rPr lang="en-US" sz="1200" i="1" baseline="-1000"/>
              <a:t>2</a:t>
            </a:r>
            <a:r>
              <a:rPr lang="en-US" sz="1200" i="1"/>
              <a:t>, or because of death, or disability. </a:t>
            </a:r>
          </a:p>
        </p:txBody>
      </p:sp>
      <p:sp>
        <p:nvSpPr>
          <p:cNvPr id="5" name="Title 4"/>
          <p:cNvSpPr>
            <a:spLocks noGrp="1"/>
          </p:cNvSpPr>
          <p:nvPr>
            <p:ph type="title"/>
          </p:nvPr>
        </p:nvSpPr>
        <p:spPr>
          <a:xfrm>
            <a:off x="658368" y="989112"/>
            <a:ext cx="7772400" cy="1143000"/>
          </a:xfrm>
        </p:spPr>
        <p:txBody>
          <a:bodyPr/>
          <a:lstStyle/>
          <a:p>
            <a:pPr fontAlgn="auto">
              <a:spcAft>
                <a:spcPts val="0"/>
              </a:spcAft>
              <a:defRPr/>
            </a:pPr>
            <a:r>
              <a:rPr lang="en-US" spc="-150" dirty="0" smtClean="0">
                <a:solidFill>
                  <a:schemeClr val="tx1">
                    <a:alpha val="80000"/>
                  </a:schemeClr>
                </a:solidFill>
              </a:rPr>
              <a:t>Tra</a:t>
            </a:r>
            <a:r>
              <a:rPr lang="en-US" dirty="0" smtClean="0">
                <a:solidFill>
                  <a:schemeClr val="tx1">
                    <a:alpha val="80000"/>
                  </a:schemeClr>
                </a:solidFill>
              </a:rPr>
              <a:t>dit</a:t>
            </a:r>
            <a:r>
              <a:rPr lang="en-US" spc="-150" dirty="0" smtClean="0">
                <a:solidFill>
                  <a:schemeClr val="tx1">
                    <a:alpha val="80000"/>
                  </a:schemeClr>
                </a:solidFill>
              </a:rPr>
              <a:t>ion</a:t>
            </a:r>
            <a:r>
              <a:rPr lang="en-US" dirty="0" smtClean="0">
                <a:solidFill>
                  <a:schemeClr val="tx1">
                    <a:alpha val="80000"/>
                  </a:schemeClr>
                </a:solidFill>
              </a:rPr>
              <a:t>al </a:t>
            </a:r>
            <a:r>
              <a:rPr lang="en-US" spc="-150" dirty="0" smtClean="0">
                <a:solidFill>
                  <a:schemeClr val="tx1">
                    <a:alpha val="80000"/>
                  </a:schemeClr>
                </a:solidFill>
              </a:rPr>
              <a:t>v</a:t>
            </a:r>
            <a:r>
              <a:rPr lang="en-US" spc="-300" dirty="0" smtClean="0">
                <a:solidFill>
                  <a:schemeClr val="tx1">
                    <a:alpha val="80000"/>
                  </a:schemeClr>
                </a:solidFill>
              </a:rPr>
              <a:t>s</a:t>
            </a:r>
            <a:r>
              <a:rPr lang="en-US" dirty="0" smtClean="0">
                <a:solidFill>
                  <a:schemeClr val="tx1">
                    <a:alpha val="80000"/>
                  </a:schemeClr>
                </a:solidFill>
              </a:rPr>
              <a:t>.</a:t>
            </a:r>
            <a:r>
              <a:rPr lang="en-US" spc="-150" dirty="0" smtClean="0">
                <a:solidFill>
                  <a:schemeClr val="tx1">
                    <a:alpha val="80000"/>
                  </a:schemeClr>
                </a:solidFill>
              </a:rPr>
              <a:t> </a:t>
            </a:r>
            <a:r>
              <a:rPr lang="en-US" b="1" spc="-150" dirty="0" smtClean="0">
                <a:solidFill>
                  <a:schemeClr val="tx1">
                    <a:alpha val="80000"/>
                  </a:schemeClr>
                </a:solidFill>
              </a:rPr>
              <a:t>Ro</a:t>
            </a:r>
            <a:r>
              <a:rPr lang="en-US" b="1" dirty="0" smtClean="0">
                <a:solidFill>
                  <a:schemeClr val="tx1">
                    <a:alpha val="80000"/>
                  </a:schemeClr>
                </a:solidFill>
              </a:rPr>
              <a:t>th</a:t>
            </a:r>
            <a:r>
              <a:rPr lang="en-US" b="1" spc="-300" dirty="0" smtClean="0">
                <a:solidFill>
                  <a:schemeClr val="tx1">
                    <a:alpha val="80000"/>
                  </a:schemeClr>
                </a:solidFill>
              </a:rPr>
              <a:t> </a:t>
            </a:r>
            <a:r>
              <a:rPr lang="en-US" b="1" spc="-150" dirty="0" smtClean="0">
                <a:solidFill>
                  <a:schemeClr val="tx1">
                    <a:alpha val="80000"/>
                  </a:schemeClr>
                </a:solidFill>
              </a:rPr>
              <a:t>45</a:t>
            </a:r>
            <a:r>
              <a:rPr lang="en-US" b="1" dirty="0" smtClean="0">
                <a:solidFill>
                  <a:schemeClr val="tx1">
                    <a:alpha val="80000"/>
                  </a:schemeClr>
                </a:solidFill>
              </a:rPr>
              <a:t>7</a:t>
            </a:r>
            <a:endParaRPr lang="en-US" b="1" dirty="0">
              <a:solidFill>
                <a:schemeClr val="tx1">
                  <a:alpha val="80000"/>
                </a:schemeClr>
              </a:solidFill>
            </a:endParaRPr>
          </a:p>
        </p:txBody>
      </p:sp>
      <p:sp>
        <p:nvSpPr>
          <p:cNvPr id="7" name="Content Placeholder 6"/>
          <p:cNvSpPr>
            <a:spLocks noGrp="1"/>
          </p:cNvSpPr>
          <p:nvPr>
            <p:ph sz="half" idx="1"/>
          </p:nvPr>
        </p:nvSpPr>
        <p:spPr>
          <a:xfrm>
            <a:off x="658368" y="2325690"/>
            <a:ext cx="3782568" cy="2860394"/>
          </a:xfrm>
        </p:spPr>
        <p:txBody>
          <a:bodyPr/>
          <a:lstStyle/>
          <a:p>
            <a:pPr marL="36576" fontAlgn="auto">
              <a:defRPr/>
            </a:pPr>
            <a:endParaRPr lang="en-US" dirty="0" smtClean="0">
              <a:solidFill>
                <a:schemeClr val="tx1">
                  <a:alpha val="80000"/>
                </a:schemeClr>
              </a:solidFill>
            </a:endParaRPr>
          </a:p>
          <a:p>
            <a:pPr lvl="1" fontAlgn="auto">
              <a:spcBef>
                <a:spcPts val="600"/>
              </a:spcBef>
              <a:buFont typeface="Arial"/>
              <a:buChar char="●"/>
              <a:defRPr/>
            </a:pPr>
            <a:r>
              <a:rPr lang="en-US" dirty="0" smtClean="0">
                <a:solidFill>
                  <a:schemeClr val="tx1">
                    <a:alpha val="80000"/>
                  </a:schemeClr>
                </a:solidFill>
              </a:rPr>
              <a:t>Pre-tax contributions</a:t>
            </a:r>
          </a:p>
          <a:p>
            <a:pPr lvl="1" fontAlgn="auto">
              <a:buFont typeface="Arial"/>
              <a:buChar char="●"/>
              <a:defRPr/>
            </a:pPr>
            <a:r>
              <a:rPr lang="en-US" dirty="0" smtClean="0">
                <a:solidFill>
                  <a:schemeClr val="tx1">
                    <a:alpha val="80000"/>
                  </a:schemeClr>
                </a:solidFill>
              </a:rPr>
              <a:t>Tax-deferred growth</a:t>
            </a:r>
          </a:p>
          <a:p>
            <a:pPr lvl="1" fontAlgn="auto">
              <a:buFont typeface="Arial"/>
              <a:buChar char="●"/>
              <a:defRPr/>
            </a:pPr>
            <a:r>
              <a:rPr lang="en-US" dirty="0" smtClean="0">
                <a:solidFill>
                  <a:schemeClr val="tx1">
                    <a:alpha val="80000"/>
                  </a:schemeClr>
                </a:solidFill>
              </a:rPr>
              <a:t>Contributions and earnings taxed upon withdrawal</a:t>
            </a:r>
            <a:endParaRPr lang="en-US" dirty="0">
              <a:solidFill>
                <a:schemeClr val="tx1">
                  <a:alpha val="80000"/>
                </a:schemeClr>
              </a:solidFill>
            </a:endParaRPr>
          </a:p>
        </p:txBody>
      </p:sp>
      <p:sp>
        <p:nvSpPr>
          <p:cNvPr id="8" name="Content Placeholder 7"/>
          <p:cNvSpPr>
            <a:spLocks noGrp="1"/>
          </p:cNvSpPr>
          <p:nvPr>
            <p:ph sz="half" idx="2"/>
          </p:nvPr>
        </p:nvSpPr>
        <p:spPr>
          <a:xfrm>
            <a:off x="4542376" y="2325690"/>
            <a:ext cx="3782568" cy="2860394"/>
          </a:xfrm>
        </p:spPr>
        <p:txBody>
          <a:bodyPr/>
          <a:lstStyle/>
          <a:p>
            <a:pPr marL="36576" fontAlgn="auto">
              <a:defRPr/>
            </a:pPr>
            <a:endParaRPr lang="en-US" dirty="0" smtClean="0">
              <a:solidFill>
                <a:schemeClr val="tx1">
                  <a:alpha val="80000"/>
                </a:schemeClr>
              </a:solidFill>
            </a:endParaRPr>
          </a:p>
          <a:p>
            <a:pPr lvl="1" fontAlgn="auto">
              <a:spcBef>
                <a:spcPts val="600"/>
              </a:spcBef>
              <a:buFont typeface="Arial"/>
              <a:buChar char="●"/>
              <a:defRPr/>
            </a:pPr>
            <a:r>
              <a:rPr lang="en-US" dirty="0" smtClean="0">
                <a:solidFill>
                  <a:schemeClr val="tx1">
                    <a:alpha val="80000"/>
                  </a:schemeClr>
                </a:solidFill>
              </a:rPr>
              <a:t>After-tax contributions</a:t>
            </a:r>
          </a:p>
          <a:p>
            <a:pPr lvl="1" fontAlgn="auto">
              <a:buFont typeface="Arial"/>
              <a:buChar char="●"/>
              <a:defRPr/>
            </a:pPr>
            <a:r>
              <a:rPr lang="en-US" dirty="0" smtClean="0">
                <a:solidFill>
                  <a:schemeClr val="tx1">
                    <a:alpha val="80000"/>
                  </a:schemeClr>
                </a:solidFill>
              </a:rPr>
              <a:t>Tax-deferred growth</a:t>
            </a:r>
          </a:p>
          <a:p>
            <a:pPr lvl="1" fontAlgn="auto">
              <a:buFont typeface="Arial"/>
              <a:buChar char="●"/>
              <a:defRPr/>
            </a:pPr>
            <a:r>
              <a:rPr lang="en-US" dirty="0" smtClean="0">
                <a:solidFill>
                  <a:schemeClr val="tx1">
                    <a:alpha val="80000"/>
                  </a:schemeClr>
                </a:solidFill>
              </a:rPr>
              <a:t>Tax-free withdrawal </a:t>
            </a:r>
            <a:br>
              <a:rPr lang="en-US" dirty="0" smtClean="0">
                <a:solidFill>
                  <a:schemeClr val="tx1">
                    <a:alpha val="80000"/>
                  </a:schemeClr>
                </a:solidFill>
              </a:rPr>
            </a:br>
            <a:r>
              <a:rPr lang="en-US" dirty="0" smtClean="0">
                <a:solidFill>
                  <a:schemeClr val="tx1">
                    <a:alpha val="80000"/>
                  </a:schemeClr>
                </a:solidFill>
              </a:rPr>
              <a:t>of contributions and earnings*</a:t>
            </a:r>
            <a:endParaRPr lang="en-US" dirty="0">
              <a:solidFill>
                <a:schemeClr val="tx1">
                  <a:alpha val="80000"/>
                </a:schemeClr>
              </a:solidFill>
            </a:endParaRPr>
          </a:p>
        </p:txBody>
      </p:sp>
      <p:sp>
        <p:nvSpPr>
          <p:cNvPr id="19" name="TextBox 18"/>
          <p:cNvSpPr txBox="1"/>
          <p:nvPr/>
        </p:nvSpPr>
        <p:spPr>
          <a:xfrm>
            <a:off x="724507" y="2325690"/>
            <a:ext cx="3429000" cy="492443"/>
          </a:xfrm>
          <a:prstGeom prst="rect">
            <a:avLst/>
          </a:prstGeom>
          <a:solidFill>
            <a:srgbClr val="5E5C60"/>
          </a:solidFill>
        </p:spPr>
        <p:txBody>
          <a:bodyPr wrap="none"/>
          <a:lstStyle/>
          <a:p>
            <a:pPr fontAlgn="auto">
              <a:spcBef>
                <a:spcPts val="0"/>
              </a:spcBef>
              <a:spcAft>
                <a:spcPts val="0"/>
              </a:spcAft>
              <a:defRPr/>
            </a:pPr>
            <a:r>
              <a:rPr lang="en-US" sz="2600" b="1" dirty="0">
                <a:solidFill>
                  <a:schemeClr val="bg1">
                    <a:alpha val="80000"/>
                  </a:schemeClr>
                </a:solidFill>
                <a:effectLst>
                  <a:outerShdw blurRad="50800" dist="38100" dir="2700000" algn="tl" rotWithShape="0">
                    <a:srgbClr val="000000">
                      <a:alpha val="43000"/>
                    </a:srgbClr>
                  </a:outerShdw>
                </a:effectLst>
                <a:latin typeface="+mn-lt"/>
                <a:cs typeface="+mn-cs"/>
              </a:rPr>
              <a:t>Traditional </a:t>
            </a:r>
            <a:r>
              <a:rPr lang="en-US" sz="2600" b="1" spc="-150" dirty="0">
                <a:solidFill>
                  <a:schemeClr val="bg1">
                    <a:alpha val="80000"/>
                  </a:schemeClr>
                </a:solidFill>
                <a:effectLst>
                  <a:outerShdw blurRad="50800" dist="38100" dir="2700000" algn="tl" rotWithShape="0">
                    <a:srgbClr val="000000">
                      <a:alpha val="43000"/>
                    </a:srgbClr>
                  </a:outerShdw>
                </a:effectLst>
                <a:latin typeface="+mn-lt"/>
                <a:cs typeface="+mn-cs"/>
              </a:rPr>
              <a:t>45</a:t>
            </a:r>
            <a:r>
              <a:rPr lang="en-US" sz="2600" b="1" dirty="0">
                <a:solidFill>
                  <a:schemeClr val="bg1">
                    <a:alpha val="80000"/>
                  </a:schemeClr>
                </a:solidFill>
                <a:effectLst>
                  <a:outerShdw blurRad="50800" dist="38100" dir="2700000" algn="tl" rotWithShape="0">
                    <a:srgbClr val="000000">
                      <a:alpha val="43000"/>
                    </a:srgbClr>
                  </a:outerShdw>
                </a:effectLst>
                <a:latin typeface="+mn-lt"/>
                <a:cs typeface="+mn-cs"/>
              </a:rPr>
              <a:t>7:</a:t>
            </a:r>
          </a:p>
        </p:txBody>
      </p:sp>
      <p:sp>
        <p:nvSpPr>
          <p:cNvPr id="20" name="TextBox 19"/>
          <p:cNvSpPr txBox="1"/>
          <p:nvPr/>
        </p:nvSpPr>
        <p:spPr>
          <a:xfrm>
            <a:off x="4595287" y="2325690"/>
            <a:ext cx="3429000" cy="492443"/>
          </a:xfrm>
          <a:prstGeom prst="rect">
            <a:avLst/>
          </a:prstGeom>
          <a:solidFill>
            <a:srgbClr val="486326"/>
          </a:solidFill>
        </p:spPr>
        <p:txBody>
          <a:bodyPr wrap="none"/>
          <a:lstStyle/>
          <a:p>
            <a:pPr fontAlgn="auto">
              <a:spcBef>
                <a:spcPts val="0"/>
              </a:spcBef>
              <a:spcAft>
                <a:spcPts val="0"/>
              </a:spcAft>
              <a:defRPr/>
            </a:pPr>
            <a:r>
              <a:rPr lang="en-US" sz="2600" b="1" dirty="0">
                <a:solidFill>
                  <a:schemeClr val="bg1">
                    <a:alpha val="80000"/>
                  </a:schemeClr>
                </a:solidFill>
                <a:effectLst>
                  <a:outerShdw blurRad="50800" dist="38100" dir="2700000" algn="tl" rotWithShape="0">
                    <a:srgbClr val="000000">
                      <a:alpha val="43000"/>
                    </a:srgbClr>
                  </a:outerShdw>
                </a:effectLst>
                <a:latin typeface="+mn-lt"/>
                <a:cs typeface="+mn-cs"/>
              </a:rPr>
              <a:t>Roth </a:t>
            </a:r>
            <a:r>
              <a:rPr lang="en-US" sz="2600" b="1" spc="-150" dirty="0">
                <a:solidFill>
                  <a:schemeClr val="bg1">
                    <a:alpha val="80000"/>
                  </a:schemeClr>
                </a:solidFill>
                <a:effectLst>
                  <a:outerShdw blurRad="50800" dist="38100" dir="2700000" algn="tl" rotWithShape="0">
                    <a:srgbClr val="000000">
                      <a:alpha val="43000"/>
                    </a:srgbClr>
                  </a:outerShdw>
                </a:effectLst>
                <a:latin typeface="+mn-lt"/>
                <a:cs typeface="+mn-cs"/>
              </a:rPr>
              <a:t>45</a:t>
            </a:r>
            <a:r>
              <a:rPr lang="en-US" sz="2600" b="1" dirty="0">
                <a:solidFill>
                  <a:schemeClr val="bg1">
                    <a:alpha val="80000"/>
                  </a:schemeClr>
                </a:solidFill>
                <a:effectLst>
                  <a:outerShdw blurRad="50800" dist="38100" dir="2700000" algn="tl" rotWithShape="0">
                    <a:srgbClr val="000000">
                      <a:alpha val="43000"/>
                    </a:srgbClr>
                  </a:outerShdw>
                </a:effectLst>
                <a:latin typeface="+mn-lt"/>
                <a:cs typeface="+mn-cs"/>
              </a:rPr>
              <a:t>7:</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Enrollment Presentation_PMS308">
  <a:themeElements>
    <a:clrScheme name="NRM-4952">
      <a:dk1>
        <a:srgbClr val="686669"/>
      </a:dk1>
      <a:lt1>
        <a:sysClr val="window" lastClr="FFFFFF"/>
      </a:lt1>
      <a:dk2>
        <a:srgbClr val="006890"/>
      </a:dk2>
      <a:lt2>
        <a:srgbClr val="EEECE1"/>
      </a:lt2>
      <a:accent1>
        <a:srgbClr val="D8732D"/>
      </a:accent1>
      <a:accent2>
        <a:srgbClr val="A52538"/>
      </a:accent2>
      <a:accent3>
        <a:srgbClr val="9FC54D"/>
      </a:accent3>
      <a:accent4>
        <a:srgbClr val="9C2087"/>
      </a:accent4>
      <a:accent5>
        <a:srgbClr val="4BACC6"/>
      </a:accent5>
      <a:accent6>
        <a:srgbClr val="ECB631"/>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Education Module Theme">
  <a:themeElements>
    <a:clrScheme name="_Nationwide Retirement Plans">
      <a:dk1>
        <a:srgbClr val="5E5C60"/>
      </a:dk1>
      <a:lt1>
        <a:sysClr val="window" lastClr="FFFFFF"/>
      </a:lt1>
      <a:dk2>
        <a:srgbClr val="908F93"/>
      </a:dk2>
      <a:lt2>
        <a:srgbClr val="CED0D2"/>
      </a:lt2>
      <a:accent1>
        <a:srgbClr val="4BBDE1"/>
      </a:accent1>
      <a:accent2>
        <a:srgbClr val="003556"/>
      </a:accent2>
      <a:accent3>
        <a:srgbClr val="7CBE31"/>
      </a:accent3>
      <a:accent4>
        <a:srgbClr val="FBAB13"/>
      </a:accent4>
      <a:accent5>
        <a:srgbClr val="EE5D1A"/>
      </a:accent5>
      <a:accent6>
        <a:srgbClr val="A21113"/>
      </a:accent6>
      <a:hlink>
        <a:srgbClr val="56518B"/>
      </a:hlink>
      <a:folHlink>
        <a:srgbClr val="476324"/>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_Education Module Theme">
  <a:themeElements>
    <a:clrScheme name="PNM-2651_SS 1">
      <a:dk1>
        <a:srgbClr val="5E5C60"/>
      </a:dk1>
      <a:lt1>
        <a:sysClr val="window" lastClr="FFFFFF"/>
      </a:lt1>
      <a:dk2>
        <a:srgbClr val="908F93"/>
      </a:dk2>
      <a:lt2>
        <a:srgbClr val="CED0D2"/>
      </a:lt2>
      <a:accent1>
        <a:srgbClr val="6E8878"/>
      </a:accent1>
      <a:accent2>
        <a:srgbClr val="91A5A5"/>
      </a:accent2>
      <a:accent3>
        <a:srgbClr val="C8B18B"/>
      </a:accent3>
      <a:accent4>
        <a:srgbClr val="FBAB13"/>
      </a:accent4>
      <a:accent5>
        <a:srgbClr val="EE5D1A"/>
      </a:accent5>
      <a:accent6>
        <a:srgbClr val="63619A"/>
      </a:accent6>
      <a:hlink>
        <a:srgbClr val="F37321"/>
      </a:hlink>
      <a:folHlink>
        <a:srgbClr val="91A5A5"/>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8749</TotalTime>
  <Words>5449</Words>
  <Application>Microsoft Office PowerPoint</Application>
  <PresentationFormat>On-screen Show (4:3)</PresentationFormat>
  <Paragraphs>548</Paragraphs>
  <Slides>42</Slides>
  <Notes>37</Notes>
  <HiddenSlides>0</HiddenSlides>
  <MMClips>0</MMClips>
  <ScaleCrop>false</ScaleCrop>
  <HeadingPairs>
    <vt:vector size="4" baseType="variant">
      <vt:variant>
        <vt:lpstr>Theme</vt:lpstr>
      </vt:variant>
      <vt:variant>
        <vt:i4>4</vt:i4>
      </vt:variant>
      <vt:variant>
        <vt:lpstr>Slide Titles</vt:lpstr>
      </vt:variant>
      <vt:variant>
        <vt:i4>42</vt:i4>
      </vt:variant>
    </vt:vector>
  </HeadingPairs>
  <TitlesOfParts>
    <vt:vector size="46" baseType="lpstr">
      <vt:lpstr>Office Theme</vt:lpstr>
      <vt:lpstr>Enrollment Presentation_PMS308</vt:lpstr>
      <vt:lpstr>Education Module Theme</vt:lpstr>
      <vt:lpstr>1_Education Module Theme</vt:lpstr>
      <vt:lpstr>Slide 1</vt:lpstr>
      <vt:lpstr>Slide 2</vt:lpstr>
      <vt:lpstr>Welcome to Your Future</vt:lpstr>
      <vt:lpstr>Consider Reality:</vt:lpstr>
      <vt:lpstr>What can you do?</vt:lpstr>
      <vt:lpstr>Slide 6</vt:lpstr>
      <vt:lpstr>Slide 7</vt:lpstr>
      <vt:lpstr>A new route  to retirement</vt:lpstr>
      <vt:lpstr>Traditional vs. Roth 457</vt:lpstr>
      <vt:lpstr>Key differences  between plan types</vt:lpstr>
      <vt:lpstr>Tax impact of  Roth 457 contributions</vt:lpstr>
      <vt:lpstr>Choosing the best route for you</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Introducing the  Participant Solutions Center  from Nationwide®</vt:lpstr>
      <vt:lpstr>Are you doing enough to prepare for retirement?</vt:lpstr>
      <vt:lpstr>Slide 32</vt:lpstr>
      <vt:lpstr>Complimentary Financial Needs Assessment</vt:lpstr>
      <vt:lpstr>Financial solutions for every stage  of your life</vt:lpstr>
      <vt:lpstr>Preparing for Your Retirement: Health Care Costs</vt:lpstr>
      <vt:lpstr>Slide 36</vt:lpstr>
      <vt:lpstr>Slide 37</vt:lpstr>
      <vt:lpstr>Slide 38</vt:lpstr>
      <vt:lpstr>Health care costs:  A key consideration for retirement</vt:lpstr>
      <vt:lpstr>Where do your health care expenses go?</vt:lpstr>
      <vt:lpstr>The Participant Solution Center from Nationwide®</vt:lpstr>
      <vt:lpstr>Get started with a Nationwide Health Care Cost Assessment</vt:lpstr>
    </vt:vector>
  </TitlesOfParts>
  <Company>Nationwide Insurance</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RINGM3</dc:creator>
  <cp:lastModifiedBy>RINGM3</cp:lastModifiedBy>
  <cp:revision>69</cp:revision>
  <dcterms:created xsi:type="dcterms:W3CDTF">2014-09-24T15:28:05Z</dcterms:created>
  <dcterms:modified xsi:type="dcterms:W3CDTF">2014-10-14T17:36:00Z</dcterms:modified>
</cp:coreProperties>
</file>