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6"/>
  </p:handoutMasterIdLst>
  <p:sldIdLst>
    <p:sldId id="256" r:id="rId2"/>
    <p:sldId id="282" r:id="rId3"/>
    <p:sldId id="261" r:id="rId4"/>
    <p:sldId id="303" r:id="rId5"/>
    <p:sldId id="304" r:id="rId6"/>
    <p:sldId id="285" r:id="rId7"/>
    <p:sldId id="313" r:id="rId8"/>
    <p:sldId id="314" r:id="rId9"/>
    <p:sldId id="319" r:id="rId10"/>
    <p:sldId id="302" r:id="rId11"/>
    <p:sldId id="277" r:id="rId12"/>
    <p:sldId id="259" r:id="rId13"/>
    <p:sldId id="321" r:id="rId14"/>
    <p:sldId id="322" r:id="rId15"/>
  </p:sldIdLst>
  <p:sldSz cx="9144000" cy="6858000" type="screen4x3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46" autoAdjust="0"/>
  </p:normalViewPr>
  <p:slideViewPr>
    <p:cSldViewPr>
      <p:cViewPr varScale="1">
        <p:scale>
          <a:sx n="110" d="100"/>
          <a:sy n="110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541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CDFCC8BD-2A13-49AD-AE29-AFB6AE7373A0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32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541" y="667032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60DE22D0-2119-4C98-9744-1D03EA6B0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37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CC039-C827-4BB2-8094-F55B0560A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3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00FDF-1B0E-4F03-B7C3-C166D6C47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6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32602-DCD1-48B7-B346-88DB039F4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65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07C53-7BA6-434E-A635-8E54E00C1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2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B37C0-43DC-49D4-B303-7912F4DE0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0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B957A-76ED-48AA-B7DE-3C72E0BA8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5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48A82-A8A2-445B-B603-65C6852C8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6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F159C-C20C-4D54-9402-74BAD2082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8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4553F-39E4-4C2A-A013-7A73A5E5A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6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15AE2-4638-4193-B4A0-B7ECCC154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8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28B43-B2FA-4242-937B-193BCB818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2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DC672-3683-4AFC-8909-F500B32E1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4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FC0B35-DC58-466E-BBBF-E7EE869B4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Iowa State Association of Counties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 smtClean="0"/>
              <a:t>2016 ISAC Legislative Webinar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dirty="0" smtClean="0"/>
              <a:t>Opposed Bills That Did Not Pass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US" sz="2200" dirty="0"/>
              <a:t>SSB3180 – Wireless </a:t>
            </a:r>
            <a:r>
              <a:rPr lang="en-US" sz="2200" dirty="0" smtClean="0"/>
              <a:t>Facilities</a:t>
            </a:r>
            <a:endParaRPr lang="en-US" sz="2200" dirty="0"/>
          </a:p>
          <a:p>
            <a:pPr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US" sz="2200" dirty="0"/>
              <a:t>SF 165 – County </a:t>
            </a:r>
            <a:r>
              <a:rPr lang="en-US" sz="2200" dirty="0" smtClean="0"/>
              <a:t>Seats</a:t>
            </a:r>
            <a:endParaRPr lang="en-US" sz="2200" dirty="0"/>
          </a:p>
          <a:p>
            <a:pPr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US" sz="2200" dirty="0"/>
              <a:t>SF 2005 – Wind Energy </a:t>
            </a:r>
            <a:r>
              <a:rPr lang="en-US" sz="2200" dirty="0" smtClean="0"/>
              <a:t>TIF</a:t>
            </a:r>
            <a:endParaRPr lang="en-US" sz="2200" dirty="0"/>
          </a:p>
          <a:p>
            <a:pPr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US" sz="2200" dirty="0"/>
              <a:t>SF 2006 – Wind Energy TIF </a:t>
            </a:r>
            <a:r>
              <a:rPr lang="en-US" sz="2200" dirty="0" smtClean="0"/>
              <a:t>II</a:t>
            </a:r>
            <a:endParaRPr lang="en-US" sz="2200" dirty="0"/>
          </a:p>
          <a:p>
            <a:pPr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US" sz="2200" dirty="0"/>
              <a:t>SF 2068 – Bottle Bill </a:t>
            </a:r>
            <a:r>
              <a:rPr lang="en-US" sz="2200" dirty="0" smtClean="0"/>
              <a:t>Repeal</a:t>
            </a:r>
            <a:endParaRPr lang="en-US" sz="2200" dirty="0"/>
          </a:p>
          <a:p>
            <a:pPr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US" sz="2200" dirty="0"/>
              <a:t>HSB 650 – Bottle Bill </a:t>
            </a:r>
            <a:r>
              <a:rPr lang="en-US" sz="2200" dirty="0" smtClean="0"/>
              <a:t>Repeal</a:t>
            </a:r>
            <a:endParaRPr lang="en-US" sz="2200" dirty="0"/>
          </a:p>
          <a:p>
            <a:pPr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US" sz="2200" dirty="0"/>
              <a:t>HJR 2005 – Reduction to 40 </a:t>
            </a:r>
            <a:r>
              <a:rPr lang="en-US" sz="2200" dirty="0" smtClean="0"/>
              <a:t>Counties</a:t>
            </a:r>
            <a:endParaRPr lang="en-US" sz="2200" dirty="0"/>
          </a:p>
          <a:p>
            <a:pPr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US" sz="2200" dirty="0"/>
              <a:t>HF 502 – Redacting Public </a:t>
            </a:r>
            <a:r>
              <a:rPr lang="en-US" sz="2200" dirty="0" smtClean="0"/>
              <a:t>Information</a:t>
            </a:r>
            <a:endParaRPr lang="en-US" sz="2200" dirty="0"/>
          </a:p>
          <a:p>
            <a:pPr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US" sz="2200" dirty="0"/>
              <a:t>HF 2002 – Treasurers Nonpartisan </a:t>
            </a:r>
            <a:r>
              <a:rPr lang="en-US" sz="2200" dirty="0" smtClean="0"/>
              <a:t>Election</a:t>
            </a:r>
            <a:endParaRPr lang="en-US" sz="2200" dirty="0"/>
          </a:p>
          <a:p>
            <a:pPr>
              <a:buClr>
                <a:schemeClr val="accent6"/>
              </a:buClr>
              <a:buFont typeface="Arial" pitchFamily="34" charset="0"/>
              <a:buChar char="•"/>
              <a:defRPr/>
            </a:pPr>
            <a:r>
              <a:rPr lang="en-US" sz="2200" dirty="0"/>
              <a:t>HF 2004 – Recorders Nonpartisan Election</a:t>
            </a:r>
          </a:p>
        </p:txBody>
      </p:sp>
    </p:spTree>
    <p:extLst>
      <p:ext uri="{BB962C8B-B14F-4D97-AF65-F5344CB8AC3E}">
        <p14:creationId xmlns:p14="http://schemas.microsoft.com/office/powerpoint/2010/main" val="35482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pPr algn="ctr"/>
            <a:r>
              <a:rPr lang="en-US" altLang="en-US" sz="480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2017 Legislative Session Timeline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3434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2000" b="1" dirty="0" smtClean="0"/>
              <a:t>2017 Legislative Objective and Policy Statement Proposals Deadline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1800" dirty="0" smtClean="0"/>
              <a:t>July 29, 2016</a:t>
            </a:r>
            <a:endParaRPr lang="en-US" altLang="en-US" sz="2000" dirty="0" smtClean="0"/>
          </a:p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2000" b="1" dirty="0" smtClean="0"/>
              <a:t>Legislative Policy Committee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1800" dirty="0" smtClean="0"/>
              <a:t>August 25 - 26, 2016 – Hotel Renovo, Urbandale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1800" dirty="0" smtClean="0"/>
              <a:t>September 29, 2016 – ISAC Office, West Des Moines</a:t>
            </a:r>
            <a:endParaRPr lang="en-US" altLang="en-US" sz="2000" dirty="0"/>
          </a:p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2000" b="1" dirty="0" smtClean="0"/>
              <a:t>ISAC Board of Directors (Approval of legislative packet for full membership)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1800" dirty="0" smtClean="0">
                <a:solidFill>
                  <a:srgbClr val="000000"/>
                </a:solidFill>
              </a:rPr>
              <a:t>October 27 - 28, 2016 – ISAC Office, West Des Moines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2000" b="1" dirty="0" smtClean="0"/>
              <a:t>ISAC Fall School of Instruction (Member vote)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1800" dirty="0"/>
              <a:t>November </a:t>
            </a:r>
            <a:r>
              <a:rPr lang="en-US" altLang="en-US" sz="1800" dirty="0" smtClean="0"/>
              <a:t>30 - December </a:t>
            </a:r>
            <a:r>
              <a:rPr lang="en-US" altLang="en-US" sz="1800" dirty="0"/>
              <a:t>2, </a:t>
            </a:r>
            <a:r>
              <a:rPr lang="en-US" altLang="en-US" sz="1800" dirty="0" smtClean="0"/>
              <a:t>2016</a:t>
            </a:r>
            <a:endParaRPr lang="en-US" altLang="en-US" sz="2000" b="1" dirty="0" smtClean="0"/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1800" dirty="0"/>
              <a:t>Veterans Memorial Community Choice Credit Union Convention Center, Des Moines Iowa </a:t>
            </a:r>
            <a:endParaRPr lang="en-US" altLang="en-US" sz="2000" dirty="0"/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</a:pP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2018 Legislative Process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3434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June 2017 – Call for Proposals</a:t>
            </a:r>
          </a:p>
          <a:p>
            <a:pPr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July 28, 2017 – Proposal Deadline</a:t>
            </a:r>
          </a:p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1600" dirty="0" smtClean="0"/>
              <a:t>August 11, 2017 – Legislative proposals sent to membership.</a:t>
            </a:r>
          </a:p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1600" dirty="0" smtClean="0"/>
              <a:t>August 22, 2017 – LPC Meeting and Member Comment Period </a:t>
            </a:r>
          </a:p>
          <a:p>
            <a:pPr marL="0" indent="0" eaLnBrk="1" hangingPunct="1">
              <a:buClr>
                <a:srgbClr val="C00000"/>
              </a:buClr>
              <a:buNone/>
            </a:pPr>
            <a:r>
              <a:rPr lang="en-US" altLang="en-US" sz="1300" dirty="0" smtClean="0"/>
              <a:t>Meet to review all legislative proposals the day prior to the </a:t>
            </a:r>
            <a:r>
              <a:rPr lang="en-US" altLang="en-US" sz="1300" smtClean="0"/>
              <a:t>Annual Conference</a:t>
            </a:r>
            <a:endParaRPr lang="en-US" altLang="en-US" sz="1300" dirty="0" smtClean="0"/>
          </a:p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1600" dirty="0" smtClean="0"/>
              <a:t>September 2017 – LPC Meeting </a:t>
            </a:r>
          </a:p>
          <a:p>
            <a:pPr marL="0" indent="0" eaLnBrk="1" hangingPunct="1">
              <a:buClr>
                <a:srgbClr val="C00000"/>
              </a:buClr>
              <a:buNone/>
            </a:pPr>
            <a:r>
              <a:rPr lang="en-US" altLang="en-US" sz="1300" dirty="0" smtClean="0"/>
              <a:t>LPC recommends 2018 ISAC Legislative Priorities to the membership. </a:t>
            </a:r>
          </a:p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1600" dirty="0" smtClean="0"/>
              <a:t>October 2017 – ISAC Legislative Webinar and Online Voting Tutorial</a:t>
            </a:r>
          </a:p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1600" dirty="0" smtClean="0"/>
              <a:t>October 2017 – Online Voting</a:t>
            </a:r>
          </a:p>
          <a:p>
            <a:pPr marL="0" indent="0" eaLnBrk="1" hangingPunct="1">
              <a:buClr>
                <a:srgbClr val="C00000"/>
              </a:buClr>
              <a:buNone/>
            </a:pPr>
            <a:r>
              <a:rPr lang="en-US" altLang="en-US" sz="1300" dirty="0" smtClean="0"/>
              <a:t>ISAC Voting Members to vote on policy statements as a package, to vote on legislative objectives individually, and to recommend top five choices for top priorities. </a:t>
            </a:r>
          </a:p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1600" dirty="0" smtClean="0"/>
              <a:t>October – ISAC Board of Directors Meeting</a:t>
            </a:r>
          </a:p>
          <a:p>
            <a:pPr marL="0" indent="0" eaLnBrk="1" hangingPunct="1">
              <a:buClr>
                <a:srgbClr val="C00000"/>
              </a:buClr>
              <a:buNone/>
            </a:pPr>
            <a:r>
              <a:rPr lang="en-US" altLang="en-US" sz="1300" dirty="0" smtClean="0"/>
              <a:t>Accept member vote and set legislative priorities. </a:t>
            </a:r>
          </a:p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1600" dirty="0" smtClean="0"/>
              <a:t>November and December 2017 – District Meetings and Webinar</a:t>
            </a:r>
          </a:p>
          <a:p>
            <a:pPr marL="0" indent="0" eaLnBrk="1" hangingPunct="1">
              <a:buClr>
                <a:srgbClr val="C00000"/>
              </a:buClr>
              <a:buNone/>
            </a:pPr>
            <a:r>
              <a:rPr lang="en-US" altLang="en-US" sz="1300" dirty="0" smtClean="0"/>
              <a:t>ISAC district meetings with legislative leadership and a legislative webinar.</a:t>
            </a:r>
          </a:p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711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ISAC Update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3434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2600" b="1" dirty="0" smtClean="0"/>
              <a:t>ISAC Scholarship Golf Fundraiser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2000" dirty="0" smtClean="0"/>
              <a:t>August 31, 2016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2000" dirty="0" smtClean="0"/>
              <a:t>Toad Valley Golf Course, Pleasant Hill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None/>
            </a:pPr>
            <a:endParaRPr lang="en-US" altLang="en-US" sz="2000" dirty="0" smtClean="0"/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</a:pPr>
            <a:endParaRPr lang="en-US" altLang="en-US" sz="2000" dirty="0" smtClean="0"/>
          </a:p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2600" b="1" dirty="0" smtClean="0"/>
              <a:t>ISAC Fall School of Instruction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2000" dirty="0" smtClean="0"/>
              <a:t>Registration opens August 17, 2016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2000" dirty="0" smtClean="0"/>
              <a:t>November 30 - December 2, 2016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2000" dirty="0"/>
              <a:t>Veterans Memorial Community Choice Credit Union Convention Center, Des Moines Iowa 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729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Welcome and Introductions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2400" smtClean="0"/>
              <a:t>ISAC staff</a:t>
            </a:r>
          </a:p>
          <a:p>
            <a:pPr lvl="1" eaLnBrk="1" hangingPunct="1">
              <a:spcAft>
                <a:spcPts val="600"/>
              </a:spcAft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2000" b="1" smtClean="0"/>
              <a:t>Bill Peterson, </a:t>
            </a:r>
            <a:r>
              <a:rPr lang="en-US" altLang="en-US" sz="2000" smtClean="0"/>
              <a:t>Executive Director</a:t>
            </a:r>
            <a:endParaRPr lang="en-US" altLang="en-US" sz="2000" b="1" smtClean="0"/>
          </a:p>
          <a:p>
            <a:pPr lvl="1" eaLnBrk="1" hangingPunct="1">
              <a:spcAft>
                <a:spcPts val="600"/>
              </a:spcAft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2000" b="1" smtClean="0"/>
              <a:t>Jamie Cashman</a:t>
            </a:r>
            <a:r>
              <a:rPr lang="en-US" altLang="en-US" sz="2000" smtClean="0"/>
              <a:t>, Government Relations Manager</a:t>
            </a:r>
          </a:p>
          <a:p>
            <a:pPr lvl="1" eaLnBrk="1" hangingPunct="1">
              <a:spcAft>
                <a:spcPts val="600"/>
              </a:spcAft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2000" b="1" smtClean="0"/>
              <a:t>Lucas Beenken</a:t>
            </a:r>
            <a:r>
              <a:rPr lang="en-US" altLang="en-US" sz="2000" smtClean="0"/>
              <a:t>, Public Policy Specialist</a:t>
            </a:r>
          </a:p>
          <a:p>
            <a:pPr lvl="1" eaLnBrk="1" hangingPunct="1">
              <a:spcAft>
                <a:spcPts val="600"/>
              </a:spcAft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2000" b="1" smtClean="0"/>
              <a:t>Kristi Harshbarger</a:t>
            </a:r>
            <a:r>
              <a:rPr lang="en-US" altLang="en-US" sz="2000" smtClean="0"/>
              <a:t>,</a:t>
            </a:r>
            <a:r>
              <a:rPr lang="en-US" altLang="en-US" sz="2000" b="1" smtClean="0"/>
              <a:t> </a:t>
            </a:r>
            <a:r>
              <a:rPr lang="en-US" altLang="en-US" sz="2000" smtClean="0"/>
              <a:t>General Counsel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216025"/>
          </a:xfrm>
        </p:spPr>
        <p:txBody>
          <a:bodyPr/>
          <a:lstStyle/>
          <a:p>
            <a:pPr eaLnBrk="1" hangingPunct="1"/>
            <a:r>
              <a:rPr lang="en-US" altLang="en-US" sz="3400" dirty="0" smtClean="0"/>
              <a:t>ISAC Top Priorities – Mental Health and Disability Services Funding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01000" cy="44196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2400" dirty="0" smtClean="0"/>
              <a:t>SF </a:t>
            </a:r>
            <a:r>
              <a:rPr lang="en-US" sz="2400" dirty="0" smtClean="0"/>
              <a:t>2318 – Mental </a:t>
            </a:r>
            <a:r>
              <a:rPr lang="en-US" sz="2400" dirty="0"/>
              <a:t>Health </a:t>
            </a:r>
            <a:r>
              <a:rPr lang="en-US" sz="2400" dirty="0" smtClean="0"/>
              <a:t>Levy</a:t>
            </a:r>
          </a:p>
          <a:p>
            <a:pPr marL="0" indent="0" eaLnBrk="1" hangingPunct="1">
              <a:buClr>
                <a:srgbClr val="C00000"/>
              </a:buClr>
              <a:buNone/>
            </a:pPr>
            <a:r>
              <a:rPr lang="en-US" altLang="en-US" sz="2400" dirty="0" smtClean="0"/>
              <a:t>	(ISAC supported but did not pass)</a:t>
            </a:r>
            <a:endParaRPr lang="en-US" altLang="en-US" sz="2400" dirty="0"/>
          </a:p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sz="2400" dirty="0"/>
              <a:t>HF </a:t>
            </a:r>
            <a:r>
              <a:rPr lang="en-US" sz="2400" dirty="0" smtClean="0"/>
              <a:t>2456 – Mental </a:t>
            </a:r>
            <a:r>
              <a:rPr lang="en-US" sz="2400" dirty="0"/>
              <a:t>Health </a:t>
            </a:r>
            <a:r>
              <a:rPr lang="en-US" sz="2400" dirty="0" smtClean="0"/>
              <a:t>Levy</a:t>
            </a:r>
          </a:p>
          <a:p>
            <a:pPr marL="0" indent="0" eaLnBrk="1" hangingPunct="1">
              <a:buClr>
                <a:srgbClr val="C00000"/>
              </a:buClr>
              <a:buNone/>
            </a:pPr>
            <a:r>
              <a:rPr lang="en-US" altLang="en-US" sz="2400" dirty="0" smtClean="0"/>
              <a:t>	(ISAC opposed but passed)</a:t>
            </a:r>
            <a:endParaRPr lang="en-US" altLang="en-US" sz="2400" dirty="0"/>
          </a:p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sz="2400" dirty="0"/>
              <a:t>HF </a:t>
            </a:r>
            <a:r>
              <a:rPr lang="en-US" sz="2400" dirty="0" smtClean="0"/>
              <a:t>2460 – HHS Appropriations </a:t>
            </a:r>
            <a:r>
              <a:rPr lang="en-US" sz="2400" dirty="0"/>
              <a:t>($3 million for regions and DHS report)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ISAC Top Priorities – </a:t>
            </a:r>
            <a:r>
              <a:rPr lang="en-US" altLang="en-US" dirty="0" smtClean="0"/>
              <a:t>E-911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sz="2400" dirty="0"/>
              <a:t>HF 2439 </a:t>
            </a:r>
            <a:r>
              <a:rPr lang="en-US" sz="2400" dirty="0" smtClean="0"/>
              <a:t>– Increase % to PSAPS</a:t>
            </a:r>
            <a:endParaRPr lang="en-US" sz="2400" dirty="0" smtClean="0"/>
          </a:p>
          <a:p>
            <a:pPr marL="471487" lvl="1" indent="0" eaLnBrk="1" hangingPunct="1">
              <a:buClr>
                <a:srgbClr val="C00000"/>
              </a:buClr>
              <a:buNone/>
            </a:pPr>
            <a:r>
              <a:rPr lang="en-US" altLang="en-US" sz="2000" dirty="0" smtClean="0"/>
              <a:t>	ISAC supported</a:t>
            </a:r>
          </a:p>
          <a:p>
            <a:pPr marL="471487" lvl="1" indent="0" eaLnBrk="1" hangingPunct="1">
              <a:buClr>
                <a:srgbClr val="C00000"/>
              </a:buClr>
              <a:buNone/>
            </a:pPr>
            <a:endParaRPr lang="en-US" altLang="en-US" sz="2000" dirty="0"/>
          </a:p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sz="2400" dirty="0"/>
              <a:t>SF </a:t>
            </a:r>
            <a:r>
              <a:rPr lang="en-US" sz="2400" dirty="0" smtClean="0"/>
              <a:t>2326 – State </a:t>
            </a:r>
            <a:r>
              <a:rPr lang="en-US" sz="2400" dirty="0"/>
              <a:t>Interoperable Communications System</a:t>
            </a:r>
            <a:endParaRPr lang="en-US" altLang="en-US" sz="2300" dirty="0"/>
          </a:p>
        </p:txBody>
      </p:sp>
    </p:spTree>
    <p:extLst>
      <p:ext uri="{BB962C8B-B14F-4D97-AF65-F5344CB8AC3E}">
        <p14:creationId xmlns:p14="http://schemas.microsoft.com/office/powerpoint/2010/main" val="161164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ISAC Top Priorities – </a:t>
            </a:r>
            <a:r>
              <a:rPr lang="en-US" alt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2800" dirty="0" smtClean="0"/>
              <a:t>Delinquent Court Debt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</a:pPr>
            <a:r>
              <a:rPr lang="en-US" sz="2200" dirty="0" smtClean="0"/>
              <a:t>SF 2316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</a:pPr>
            <a:endParaRPr lang="en-US" sz="1800" dirty="0"/>
          </a:p>
          <a:p>
            <a:pPr lvl="0"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</a:rPr>
              <a:t>Distracted Driving</a:t>
            </a:r>
          </a:p>
          <a:p>
            <a:pPr lvl="0" eaLnBrk="1" hangingPunct="1">
              <a:buClr>
                <a:srgbClr val="C00000"/>
              </a:buClr>
              <a:buFont typeface="Arial" charset="0"/>
              <a:buChar char="•"/>
            </a:pPr>
            <a:endParaRPr lang="en-US" altLang="en-US" sz="2400" dirty="0">
              <a:solidFill>
                <a:srgbClr val="000000"/>
              </a:solidFill>
            </a:endParaRPr>
          </a:p>
          <a:p>
            <a:pPr lvl="0" eaLnBrk="1" hangingPunct="1">
              <a:buClr>
                <a:srgbClr val="C00000"/>
              </a:buClr>
              <a:buFont typeface="Arial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</a:rPr>
              <a:t>Food Fees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</a:pPr>
            <a:r>
              <a:rPr lang="en-US" sz="2200" dirty="0" smtClean="0"/>
              <a:t>SSB 3165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1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216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ISAC 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01000" cy="48006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Arial" charset="0"/>
              <a:buChar char="•"/>
              <a:defRPr/>
            </a:pPr>
            <a:r>
              <a:rPr lang="en-US" sz="2800" dirty="0" smtClean="0"/>
              <a:t>Conservation Resources</a:t>
            </a:r>
            <a:endParaRPr lang="en-US" sz="2800" dirty="0"/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  <a:defRPr/>
            </a:pPr>
            <a:r>
              <a:rPr lang="en-US" sz="2200" dirty="0" smtClean="0"/>
              <a:t>REAP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  <a:defRPr/>
            </a:pPr>
            <a:r>
              <a:rPr lang="en-US" sz="2200" dirty="0"/>
              <a:t>3/8 cent sales tax increase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  <a:defRPr/>
            </a:pPr>
            <a:endParaRPr lang="en-US" sz="1000" dirty="0" smtClean="0"/>
          </a:p>
          <a:p>
            <a:pPr lvl="0" eaLnBrk="1" hangingPunct="1">
              <a:buClr>
                <a:srgbClr val="C00000"/>
              </a:buClr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County Courthouse Furniture and Equipment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  <a:defRPr/>
            </a:pPr>
            <a:r>
              <a:rPr lang="en-US" sz="2200" dirty="0"/>
              <a:t>SF 2324 </a:t>
            </a:r>
            <a:r>
              <a:rPr lang="en-US" sz="2200" dirty="0" smtClean="0"/>
              <a:t>– RIIF Appropriations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  <a:defRPr/>
            </a:pPr>
            <a:endParaRPr lang="en-US" sz="1000" dirty="0"/>
          </a:p>
          <a:p>
            <a:pPr lvl="0" eaLnBrk="1" hangingPunct="1">
              <a:buClr>
                <a:srgbClr val="C00000"/>
              </a:buClr>
              <a:buFont typeface="Arial" charset="0"/>
              <a:buChar char="•"/>
              <a:defRPr/>
            </a:pPr>
            <a:r>
              <a:rPr lang="en-US" sz="2800" dirty="0"/>
              <a:t>Iowa Public Agency </a:t>
            </a:r>
            <a:r>
              <a:rPr lang="en-US" sz="2800" dirty="0" smtClean="0"/>
              <a:t>Investment Trust</a:t>
            </a:r>
          </a:p>
          <a:p>
            <a:pPr lvl="1" eaLnBrk="1" hangingPunct="1">
              <a:buClr>
                <a:srgbClr val="C00000"/>
              </a:buClr>
              <a:buFont typeface="Courier New" pitchFamily="49" charset="0"/>
              <a:buChar char="o"/>
              <a:defRPr/>
            </a:pPr>
            <a:r>
              <a:rPr lang="en-US" sz="2200" dirty="0" smtClean="0"/>
              <a:t>HF 2261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001000" cy="1216025"/>
          </a:xfrm>
        </p:spPr>
        <p:txBody>
          <a:bodyPr/>
          <a:lstStyle/>
          <a:p>
            <a:pPr eaLnBrk="1" hangingPunct="1"/>
            <a:r>
              <a:rPr lang="en-US" altLang="en-US" sz="3400" dirty="0" smtClean="0"/>
              <a:t>Additional Bills Affecting Counties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458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00000"/>
              </a:buClr>
              <a:buSzPct val="115000"/>
              <a:buFont typeface="Arial" charset="0"/>
              <a:buChar char="•"/>
            </a:pPr>
            <a:r>
              <a:rPr lang="en-US" sz="2400" dirty="0"/>
              <a:t>HF 2353 – Emergency Management Officials in Partisan Elections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15000"/>
              <a:buFont typeface="Arial" charset="0"/>
              <a:buChar char="•"/>
            </a:pPr>
            <a:endParaRPr lang="en-US" sz="1000" dirty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15000"/>
              <a:buFont typeface="Arial" charset="0"/>
              <a:buChar char="•"/>
            </a:pPr>
            <a:r>
              <a:rPr lang="en-US" sz="2400" dirty="0"/>
              <a:t>HF 2446 – Medical Examiner Fees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15000"/>
              <a:buFont typeface="Arial" charset="0"/>
              <a:buChar char="•"/>
            </a:pPr>
            <a:endParaRPr lang="en-US" sz="1000" dirty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15000"/>
              <a:buFont typeface="Arial" charset="0"/>
              <a:buChar char="•"/>
            </a:pPr>
            <a:r>
              <a:rPr lang="en-US" sz="2400" dirty="0"/>
              <a:t>SF 503 – Sheriff Fees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15000"/>
              <a:buFont typeface="Arial" charset="0"/>
              <a:buChar char="•"/>
            </a:pPr>
            <a:endParaRPr lang="en-US" sz="1000" dirty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15000"/>
              <a:buFont typeface="Arial" charset="0"/>
              <a:buChar char="•"/>
            </a:pPr>
            <a:r>
              <a:rPr lang="en-US" sz="2400" dirty="0"/>
              <a:t>SF 2115 – Interference with Official Acts against a Jailer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15000"/>
              <a:buFont typeface="Arial" charset="0"/>
              <a:buChar char="•"/>
            </a:pPr>
            <a:endParaRPr lang="en-US" sz="1000" dirty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15000"/>
              <a:buFont typeface="Arial" charset="0"/>
              <a:buChar char="•"/>
            </a:pPr>
            <a:r>
              <a:rPr lang="en-US" sz="2400" dirty="0"/>
              <a:t>SF 2144 – Mental Health Disclosures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15000"/>
              <a:buFont typeface="Arial" charset="0"/>
              <a:buChar char="•"/>
            </a:pPr>
            <a:endParaRPr lang="en-US" sz="1000" dirty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15000"/>
              <a:buFont typeface="Arial" charset="0"/>
              <a:buChar char="•"/>
            </a:pPr>
            <a:r>
              <a:rPr lang="en-US" sz="2400" dirty="0"/>
              <a:t>SF 2159 – Public Health Board Modernization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15000"/>
              <a:buFont typeface="Arial" charset="0"/>
              <a:buChar char="•"/>
            </a:pPr>
            <a:endParaRPr lang="en-US" sz="1000" dirty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SzPct val="115000"/>
              <a:buFont typeface="Arial" charset="0"/>
              <a:buChar char="•"/>
            </a:pPr>
            <a:r>
              <a:rPr lang="en-US" sz="2400" dirty="0"/>
              <a:t>SF 2188 – Prescribing Psychologists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4960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001000" cy="1216025"/>
          </a:xfrm>
        </p:spPr>
        <p:txBody>
          <a:bodyPr/>
          <a:lstStyle/>
          <a:p>
            <a:pPr eaLnBrk="1" hangingPunct="1"/>
            <a:r>
              <a:rPr lang="en-US" altLang="en-US" sz="3400" dirty="0" smtClean="0"/>
              <a:t>Additional Bills Affecting Counties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458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charset="0"/>
              <a:buChar char="•"/>
            </a:pPr>
            <a:r>
              <a:rPr lang="en-US" sz="2400" dirty="0"/>
              <a:t>HF 2273 – Administration of Elections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charset="0"/>
              <a:buChar char="•"/>
            </a:pPr>
            <a:endParaRPr lang="en-US" sz="1000" dirty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charset="0"/>
              <a:buChar char="•"/>
            </a:pPr>
            <a:r>
              <a:rPr lang="en-US" sz="2400" dirty="0"/>
              <a:t>HF 2345 – Bridge Reports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charset="0"/>
              <a:buChar char="•"/>
            </a:pPr>
            <a:endParaRPr lang="en-US" sz="1000" dirty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charset="0"/>
              <a:buChar char="•"/>
            </a:pPr>
            <a:r>
              <a:rPr lang="en-US" sz="2400" dirty="0"/>
              <a:t>HF 2363 – Closed Session Attendance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charset="0"/>
              <a:buChar char="•"/>
            </a:pPr>
            <a:endParaRPr lang="en-US" sz="1000" dirty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charset="0"/>
              <a:buChar char="•"/>
            </a:pPr>
            <a:r>
              <a:rPr lang="en-US" sz="2400" dirty="0"/>
              <a:t>HF 2364 – Meeting Notices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charset="0"/>
              <a:buChar char="•"/>
            </a:pPr>
            <a:endParaRPr lang="en-US" sz="1000" dirty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charset="0"/>
              <a:buChar char="•"/>
            </a:pPr>
            <a:r>
              <a:rPr lang="en-US" sz="2400" dirty="0"/>
              <a:t>HF 2385 – Increasing Penalties for Illegal Dumping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charset="0"/>
              <a:buChar char="•"/>
            </a:pPr>
            <a:endParaRPr lang="en-US" sz="1000" dirty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charset="0"/>
              <a:buChar char="•"/>
            </a:pPr>
            <a:r>
              <a:rPr lang="en-US" sz="2400" dirty="0"/>
              <a:t>SF 2170 – Notice to Bidders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1205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001000" cy="1216025"/>
          </a:xfrm>
        </p:spPr>
        <p:txBody>
          <a:bodyPr/>
          <a:lstStyle/>
          <a:p>
            <a:r>
              <a:rPr lang="en-US" altLang="en-US" sz="3600" smtClean="0"/>
              <a:t>Property Tax Credits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7526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Arial" charset="0"/>
              <a:buChar char="•"/>
            </a:pPr>
            <a:r>
              <a:rPr lang="en-US" altLang="en-US" sz="2800" dirty="0" smtClean="0"/>
              <a:t>All property tax credits fully funded (per current law)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2200" dirty="0" smtClean="0"/>
              <a:t>Homestead</a:t>
            </a:r>
            <a:r>
              <a:rPr lang="en-US" sz="2000" dirty="0"/>
              <a:t> – </a:t>
            </a:r>
            <a:r>
              <a:rPr lang="en-US" altLang="en-US" sz="2200" dirty="0" smtClean="0"/>
              <a:t>$135.5 million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2200" dirty="0" smtClean="0"/>
              <a:t>Ag Land and Family Farm</a:t>
            </a:r>
            <a:r>
              <a:rPr lang="en-US" sz="2000" dirty="0"/>
              <a:t> – </a:t>
            </a:r>
            <a:r>
              <a:rPr lang="en-US" altLang="en-US" sz="2200" dirty="0" smtClean="0"/>
              <a:t>$39.1 million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2200" dirty="0" smtClean="0"/>
              <a:t>Elderly and Disabled</a:t>
            </a:r>
            <a:r>
              <a:rPr lang="en-US" sz="2000" dirty="0"/>
              <a:t> – </a:t>
            </a:r>
            <a:r>
              <a:rPr lang="en-US" altLang="en-US" sz="2200" dirty="0" smtClean="0"/>
              <a:t>$26.1 million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2200" dirty="0" smtClean="0"/>
              <a:t>Military Exemption</a:t>
            </a:r>
            <a:r>
              <a:rPr lang="en-US" sz="2000" dirty="0"/>
              <a:t> – </a:t>
            </a:r>
            <a:r>
              <a:rPr lang="en-US" altLang="en-US" sz="2200" dirty="0" smtClean="0"/>
              <a:t>$2.1 million</a:t>
            </a:r>
            <a:endParaRPr lang="en-US" altLang="en-US" sz="1900" dirty="0" smtClean="0"/>
          </a:p>
          <a:p>
            <a:pPr marL="742950" lvl="1" indent="-285750" eaLnBrk="1" hangingPunct="1">
              <a:lnSpc>
                <a:spcPct val="9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2200" dirty="0" smtClean="0"/>
              <a:t>Commercial/Industrial Replacement Claims</a:t>
            </a:r>
            <a:r>
              <a:rPr lang="en-US" sz="2000" dirty="0"/>
              <a:t> – </a:t>
            </a:r>
            <a:r>
              <a:rPr lang="en-US" altLang="en-US" sz="2200" dirty="0" smtClean="0"/>
              <a:t>$155 million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en-US" altLang="en-US" sz="2200" dirty="0" smtClean="0"/>
              <a:t>Business Property Tax Credit</a:t>
            </a:r>
            <a:r>
              <a:rPr lang="en-US" sz="2000" dirty="0"/>
              <a:t> – </a:t>
            </a:r>
            <a:r>
              <a:rPr lang="en-US" altLang="en-US" sz="2200" dirty="0" smtClean="0"/>
              <a:t>$125 million</a:t>
            </a:r>
            <a:endParaRPr lang="en-US" altLang="en-US" sz="2200" dirty="0"/>
          </a:p>
          <a:p>
            <a:pPr marL="854075" lvl="2" indent="0" eaLnBrk="1" hangingPunct="1">
              <a:lnSpc>
                <a:spcPct val="90000"/>
              </a:lnSpc>
              <a:buClr>
                <a:srgbClr val="C00000"/>
              </a:buClr>
              <a:buNone/>
            </a:pPr>
            <a:r>
              <a:rPr lang="en-US" altLang="en-US" sz="1900" dirty="0" smtClean="0"/>
              <a:t>	</a:t>
            </a:r>
            <a:endParaRPr lang="en-US" altLang="en-US" sz="2200" dirty="0" smtClean="0"/>
          </a:p>
          <a:p>
            <a:pPr marL="742950" lvl="1" indent="-285750" eaLnBrk="1" hangingPunct="1">
              <a:lnSpc>
                <a:spcPct val="90000"/>
              </a:lnSpc>
              <a:buClr>
                <a:srgbClr val="C00000"/>
              </a:buClr>
              <a:buFont typeface="Courier New" pitchFamily="49" charset="0"/>
              <a:buChar char="o"/>
            </a:pPr>
            <a:endParaRPr lang="en-US" altLang="en-US" sz="2000" dirty="0" smtClean="0"/>
          </a:p>
          <a:p>
            <a:pPr marL="742950" lvl="1" indent="-285750" eaLnBrk="1" hangingPunct="1">
              <a:lnSpc>
                <a:spcPct val="90000"/>
              </a:lnSpc>
              <a:buClr>
                <a:srgbClr val="C00000"/>
              </a:buClr>
              <a:buFont typeface="Courier New" pitchFamily="49" charset="0"/>
              <a:buChar char="o"/>
            </a:pPr>
            <a:endParaRPr lang="en-US" altLang="en-US" sz="2000" dirty="0" smtClean="0"/>
          </a:p>
          <a:p>
            <a:pPr marL="742950" lvl="1" indent="-285750" eaLnBrk="1" hangingPunct="1">
              <a:lnSpc>
                <a:spcPct val="90000"/>
              </a:lnSpc>
              <a:buClr>
                <a:srgbClr val="C00000"/>
              </a:buClr>
              <a:buFont typeface="Courier New" pitchFamily="49" charset="0"/>
              <a:buChar char="o"/>
            </a:pPr>
            <a:endParaRPr lang="en-US" altLang="en-US" sz="2200" dirty="0" smtClean="0"/>
          </a:p>
          <a:p>
            <a:pPr marL="742950" lvl="1" indent="-285750" eaLnBrk="1" hangingPunct="1">
              <a:lnSpc>
                <a:spcPct val="90000"/>
              </a:lnSpc>
              <a:buClr>
                <a:srgbClr val="C00000"/>
              </a:buClr>
              <a:buFont typeface="Courier New" pitchFamily="49" charset="0"/>
              <a:buChar char="o"/>
            </a:pPr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5590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003366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1811</TotalTime>
  <Words>610</Words>
  <Application>Microsoft Office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Courier New</vt:lpstr>
      <vt:lpstr>Verdana</vt:lpstr>
      <vt:lpstr>Wingdings</vt:lpstr>
      <vt:lpstr>Profile</vt:lpstr>
      <vt:lpstr>Iowa State Association of Counties</vt:lpstr>
      <vt:lpstr>Welcome and Introductions</vt:lpstr>
      <vt:lpstr>ISAC Top Priorities – Mental Health and Disability Services Funding</vt:lpstr>
      <vt:lpstr>ISAC Top Priorities – E-911 Funding</vt:lpstr>
      <vt:lpstr>ISAC Top Priorities – Continued</vt:lpstr>
      <vt:lpstr>ISAC Objectives</vt:lpstr>
      <vt:lpstr>Additional Bills Affecting Counties</vt:lpstr>
      <vt:lpstr>Additional Bills Affecting Counties</vt:lpstr>
      <vt:lpstr>Property Tax Credits</vt:lpstr>
      <vt:lpstr>Opposed Bills That Did Not Pass</vt:lpstr>
      <vt:lpstr>Questions?</vt:lpstr>
      <vt:lpstr>2017 Legislative Session Timeline</vt:lpstr>
      <vt:lpstr>2018 Legislative Process</vt:lpstr>
      <vt:lpstr>ISAC Update</vt:lpstr>
    </vt:vector>
  </TitlesOfParts>
  <Company>ISAC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State Association of Counties</dc:title>
  <dc:creator>Linda Hinton</dc:creator>
  <cp:lastModifiedBy>Lucas Beenken</cp:lastModifiedBy>
  <cp:revision>199</cp:revision>
  <cp:lastPrinted>2016-06-14T13:30:29Z</cp:lastPrinted>
  <dcterms:created xsi:type="dcterms:W3CDTF">2011-05-02T19:23:29Z</dcterms:created>
  <dcterms:modified xsi:type="dcterms:W3CDTF">2016-06-14T19:15:35Z</dcterms:modified>
</cp:coreProperties>
</file>